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charts/chart10.xml" ContentType="application/vnd.openxmlformats-officedocument.drawingml.chart+xml"/>
  <Override PartName="/ppt/charts/chart11.xml" ContentType="application/vnd.openxmlformats-officedocument.drawingml.chart+xml"/>
  <Override PartName="/ppt/charts/chart12.xml" ContentType="application/vnd.openxmlformats-officedocument.drawingml.chart+xml"/>
  <Override PartName="/ppt/charts/chart13.xml" ContentType="application/vnd.openxmlformats-officedocument.drawingml.chart+xml"/>
  <Override PartName="/ppt/charts/chart14.xml" ContentType="application/vnd.openxmlformats-officedocument.drawingml.chart+xml"/>
  <Override PartName="/ppt/charts/chart15.xml" ContentType="application/vnd.openxmlformats-officedocument.drawingml.chart+xml"/>
  <Override PartName="/ppt/charts/chart16.xml" ContentType="application/vnd.openxmlformats-officedocument.drawingml.chart+xml"/>
  <Override PartName="/ppt/charts/chart17.xml" ContentType="application/vnd.openxmlformats-officedocument.drawingml.chart+xml"/>
  <Override PartName="/ppt/charts/chart18.xml" ContentType="application/vnd.openxmlformats-officedocument.drawingml.chart+xml"/>
  <Override PartName="/ppt/charts/chart19.xml" ContentType="application/vnd.openxmlformats-officedocument.drawingml.chart+xml"/>
  <Override PartName="/ppt/charts/chart20.xml" ContentType="application/vnd.openxmlformats-officedocument.drawingml.chart+xml"/>
  <Override PartName="/ppt/charts/chart21.xml" ContentType="application/vnd.openxmlformats-officedocument.drawingml.chart+xml"/>
  <Override PartName="/ppt/charts/chart22.xml" ContentType="application/vnd.openxmlformats-officedocument.drawingml.chart+xml"/>
  <Override PartName="/ppt/charts/chart23.xml" ContentType="application/vnd.openxmlformats-officedocument.drawingml.chart+xml"/>
  <Override PartName="/ppt/charts/chart24.xml" ContentType="application/vnd.openxmlformats-officedocument.drawingml.chart+xml"/>
  <Override PartName="/ppt/charts/chart25.xml" ContentType="application/vnd.openxmlformats-officedocument.drawingml.chart+xml"/>
  <Override PartName="/ppt/charts/chart26.xml" ContentType="application/vnd.openxmlformats-officedocument.drawingml.chart+xml"/>
  <Override PartName="/ppt/charts/chart27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6" r:id="rId1"/>
    <p:sldMasterId id="2147483714" r:id="rId2"/>
  </p:sldMasterIdLst>
  <p:notesMasterIdLst>
    <p:notesMasterId r:id="rId60"/>
  </p:notesMasterIdLst>
  <p:handoutMasterIdLst>
    <p:handoutMasterId r:id="rId61"/>
  </p:handoutMasterIdLst>
  <p:sldIdLst>
    <p:sldId id="256" r:id="rId3"/>
    <p:sldId id="305" r:id="rId4"/>
    <p:sldId id="366" r:id="rId5"/>
    <p:sldId id="364" r:id="rId6"/>
    <p:sldId id="365" r:id="rId7"/>
    <p:sldId id="367" r:id="rId8"/>
    <p:sldId id="369" r:id="rId9"/>
    <p:sldId id="370" r:id="rId10"/>
    <p:sldId id="371" r:id="rId11"/>
    <p:sldId id="372" r:id="rId12"/>
    <p:sldId id="337" r:id="rId13"/>
    <p:sldId id="363" r:id="rId14"/>
    <p:sldId id="362" r:id="rId15"/>
    <p:sldId id="361" r:id="rId16"/>
    <p:sldId id="267" r:id="rId17"/>
    <p:sldId id="324" r:id="rId18"/>
    <p:sldId id="326" r:id="rId19"/>
    <p:sldId id="355" r:id="rId20"/>
    <p:sldId id="275" r:id="rId21"/>
    <p:sldId id="319" r:id="rId22"/>
    <p:sldId id="309" r:id="rId23"/>
    <p:sldId id="320" r:id="rId24"/>
    <p:sldId id="266" r:id="rId25"/>
    <p:sldId id="301" r:id="rId26"/>
    <p:sldId id="350" r:id="rId27"/>
    <p:sldId id="349" r:id="rId28"/>
    <p:sldId id="331" r:id="rId29"/>
    <p:sldId id="306" r:id="rId30"/>
    <p:sldId id="356" r:id="rId31"/>
    <p:sldId id="374" r:id="rId32"/>
    <p:sldId id="334" r:id="rId33"/>
    <p:sldId id="336" r:id="rId34"/>
    <p:sldId id="276" r:id="rId35"/>
    <p:sldId id="345" r:id="rId36"/>
    <p:sldId id="333" r:id="rId37"/>
    <p:sldId id="373" r:id="rId38"/>
    <p:sldId id="346" r:id="rId39"/>
    <p:sldId id="348" r:id="rId40"/>
    <p:sldId id="353" r:id="rId41"/>
    <p:sldId id="338" r:id="rId42"/>
    <p:sldId id="335" r:id="rId43"/>
    <p:sldId id="329" r:id="rId44"/>
    <p:sldId id="341" r:id="rId45"/>
    <p:sldId id="343" r:id="rId46"/>
    <p:sldId id="357" r:id="rId47"/>
    <p:sldId id="358" r:id="rId48"/>
    <p:sldId id="359" r:id="rId49"/>
    <p:sldId id="354" r:id="rId50"/>
    <p:sldId id="340" r:id="rId51"/>
    <p:sldId id="332" r:id="rId52"/>
    <p:sldId id="317" r:id="rId53"/>
    <p:sldId id="342" r:id="rId54"/>
    <p:sldId id="339" r:id="rId55"/>
    <p:sldId id="285" r:id="rId56"/>
    <p:sldId id="360" r:id="rId57"/>
    <p:sldId id="352" r:id="rId58"/>
    <p:sldId id="274" r:id="rId5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>
          <p15:clr>
            <a:srgbClr val="A4A3A4"/>
          </p15:clr>
        </p15:guide>
        <p15:guide id="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0000"/>
    <a:srgbClr val="FFFFFF"/>
    <a:srgbClr val="465A66"/>
    <a:srgbClr val="97C000"/>
    <a:srgbClr val="0099B5"/>
    <a:srgbClr val="E30083"/>
    <a:srgbClr val="1182EA"/>
    <a:srgbClr val="EE1433"/>
    <a:srgbClr val="800000"/>
    <a:srgbClr val="A500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496" autoAdjust="0"/>
    <p:restoredTop sz="83429" autoAdjust="0"/>
  </p:normalViewPr>
  <p:slideViewPr>
    <p:cSldViewPr snapToGrid="0">
      <p:cViewPr>
        <p:scale>
          <a:sx n="125" d="100"/>
          <a:sy n="125" d="100"/>
        </p:scale>
        <p:origin x="774" y="-1140"/>
      </p:cViewPr>
      <p:guideLst>
        <p:guide orient="horz"/>
        <p:guide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notesViewPr>
    <p:cSldViewPr snapToGrid="0">
      <p:cViewPr varScale="1">
        <p:scale>
          <a:sx n="82" d="100"/>
          <a:sy n="82" d="100"/>
        </p:scale>
        <p:origin x="-3180" y="-96"/>
      </p:cViewPr>
      <p:guideLst>
        <p:guide orient="horz" pos="2880"/>
        <p:guide pos="2160"/>
      </p:guideLst>
    </p:cSldViewPr>
  </p:notesViewPr>
  <p:gridSpacing cx="45005" cy="45005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notesMaster" Target="notesMasters/notesMaster1.xml"/><Relationship Id="rId65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10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0.xlsx"/></Relationships>
</file>

<file path=ppt/charts/_rels/chart1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1.xlsx"/></Relationships>
</file>

<file path=ppt/charts/_rels/chart1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2.xlsx"/></Relationships>
</file>

<file path=ppt/charts/_rels/chart1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3.xlsx"/></Relationships>
</file>

<file path=ppt/charts/_rels/chart1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4.xlsx"/></Relationships>
</file>

<file path=ppt/charts/_rels/chart1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5.xlsx"/></Relationships>
</file>

<file path=ppt/charts/_rels/chart1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6.xlsx"/></Relationships>
</file>

<file path=ppt/charts/_rels/chart1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7.xlsx"/></Relationships>
</file>

<file path=ppt/charts/_rels/chart1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8.xlsx"/></Relationships>
</file>

<file path=ppt/charts/_rels/chart19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9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20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0.xlsx"/></Relationships>
</file>

<file path=ppt/charts/_rels/chart2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1.xlsx"/></Relationships>
</file>

<file path=ppt/charts/_rels/chart2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2.xlsx"/></Relationships>
</file>

<file path=ppt/charts/_rels/chart2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3.xlsx"/></Relationships>
</file>

<file path=ppt/charts/_rels/chart2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4.xlsx"/></Relationships>
</file>

<file path=ppt/charts/_rels/chart2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5.xlsx"/></Relationships>
</file>

<file path=ppt/charts/_rels/chart2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6.xlsx"/></Relationships>
</file>

<file path=ppt/charts/_rels/chart2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7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5.xlsx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6.xlsx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7.xlsx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8.xlsx"/></Relationships>
</file>

<file path=ppt/charts/_rels/chart9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9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Peoples</c:v>
                </c:pt>
              </c:strCache>
            </c:strRef>
          </c:tx>
          <c:dPt>
            <c:idx val="0"/>
            <c:bubble3D val="0"/>
            <c:spPr>
              <a:solidFill>
                <a:schemeClr val="tx1"/>
              </a:solidFill>
              <a:ln>
                <a:noFill/>
              </a:ln>
            </c:spPr>
          </c:dPt>
          <c:dPt>
            <c:idx val="1"/>
            <c:bubble3D val="0"/>
            <c:spPr>
              <a:solidFill>
                <a:schemeClr val="tx2"/>
              </a:solidFill>
              <a:ln>
                <a:noFill/>
              </a:ln>
            </c:spPr>
          </c:dPt>
          <c:dPt>
            <c:idx val="2"/>
            <c:bubble3D val="0"/>
            <c:spPr>
              <a:solidFill>
                <a:schemeClr val="accent1"/>
              </a:solidFill>
              <a:ln>
                <a:noFill/>
              </a:ln>
            </c:spPr>
          </c:dPt>
          <c:cat>
            <c:strRef>
              <c:f>Sheet1!$A$2:$A$5</c:f>
              <c:strCache>
                <c:ptCount val="3"/>
                <c:pt idx="0">
                  <c:v>digital</c:v>
                </c:pt>
                <c:pt idx="1">
                  <c:v>creative</c:v>
                </c:pt>
                <c:pt idx="2">
                  <c:v>promo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3"/>
                <c:pt idx="0">
                  <c:v>17</c:v>
                </c:pt>
                <c:pt idx="1">
                  <c:v>12</c:v>
                </c:pt>
                <c:pt idx="2">
                  <c:v>9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636904761904762E-2"/>
          <c:y val="3.1206782125059E-2"/>
          <c:w val="0.97470238095238093"/>
          <c:h val="0.8118400441951860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design</c:v>
                </c:pt>
              </c:strCache>
            </c:strRef>
          </c:tx>
          <c:spPr>
            <a:solidFill>
              <a:schemeClr val="tx1"/>
            </a:solidFill>
            <a:ln>
              <a:noFill/>
            </a:ln>
          </c:spPr>
          <c:invertIfNegative val="0"/>
          <c:dPt>
            <c:idx val="0"/>
            <c:invertIfNegative val="0"/>
            <c:bubble3D val="0"/>
            <c:spPr>
              <a:solidFill>
                <a:schemeClr val="bg1"/>
              </a:solidFill>
              <a:ln>
                <a:noFill/>
              </a:ln>
            </c:spPr>
          </c:dPt>
          <c:dPt>
            <c:idx val="1"/>
            <c:invertIfNegative val="0"/>
            <c:bubble3D val="0"/>
            <c:spPr>
              <a:solidFill>
                <a:schemeClr val="tx1">
                  <a:lumMod val="60000"/>
                  <a:lumOff val="40000"/>
                </a:schemeClr>
              </a:solidFill>
              <a:ln>
                <a:noFill/>
              </a:ln>
            </c:spPr>
          </c:dPt>
          <c:dPt>
            <c:idx val="4"/>
            <c:invertIfNegative val="0"/>
            <c:bubble3D val="0"/>
          </c:dPt>
          <c:cat>
            <c:strRef>
              <c:f>Sheet1!$A$2</c:f>
              <c:strCache>
                <c:ptCount val="1"/>
                <c:pt idx="0">
                  <c:v>AUSTRALIA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2645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web</c:v>
                </c:pt>
              </c:strCache>
            </c:strRef>
          </c:tx>
          <c:spPr>
            <a:solidFill>
              <a:schemeClr val="tx1"/>
            </a:solidFill>
          </c:spPr>
          <c:invertIfNegative val="0"/>
          <c:dPt>
            <c:idx val="0"/>
            <c:invertIfNegative val="0"/>
            <c:bubble3D val="0"/>
          </c:dPt>
          <c:dPt>
            <c:idx val="1"/>
            <c:invertIfNegative val="0"/>
            <c:bubble3D val="0"/>
          </c:dPt>
          <c:dPt>
            <c:idx val="2"/>
            <c:invertIfNegative val="0"/>
            <c:bubble3D val="0"/>
          </c:dPt>
          <c:cat>
            <c:strRef>
              <c:f>Sheet1!$A$2</c:f>
              <c:strCache>
                <c:ptCount val="1"/>
                <c:pt idx="0">
                  <c:v>AUSTRALIA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1589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promo</c:v>
                </c:pt>
              </c:strCache>
            </c:strRef>
          </c:tx>
          <c:spPr>
            <a:solidFill>
              <a:schemeClr val="bg2"/>
            </a:solidFill>
          </c:spPr>
          <c:invertIfNegative val="0"/>
          <c:cat>
            <c:strRef>
              <c:f>Sheet1!$A$2</c:f>
              <c:strCache>
                <c:ptCount val="1"/>
                <c:pt idx="0">
                  <c:v>AUSTRALIA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3471</c:v>
                </c:pt>
              </c:numCache>
            </c:numRef>
          </c:val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branding</c:v>
                </c:pt>
              </c:strCache>
            </c:strRef>
          </c:tx>
          <c:spPr>
            <a:solidFill>
              <a:schemeClr val="tx2"/>
            </a:solidFill>
          </c:spPr>
          <c:invertIfNegative val="0"/>
          <c:cat>
            <c:strRef>
              <c:f>Sheet1!$A$2</c:f>
              <c:strCache>
                <c:ptCount val="1"/>
                <c:pt idx="0">
                  <c:v>AUSTRALIA</c:v>
                </c:pt>
              </c:strCache>
            </c:strRef>
          </c:cat>
          <c:val>
            <c:numRef>
              <c:f>Sheet1!$E$2</c:f>
              <c:numCache>
                <c:formatCode>General</c:formatCode>
                <c:ptCount val="1"/>
                <c:pt idx="0">
                  <c:v>2763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62"/>
        <c:axId val="384685640"/>
        <c:axId val="384683288"/>
      </c:barChart>
      <c:catAx>
        <c:axId val="384685640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spPr>
          <a:ln>
            <a:noFill/>
          </a:ln>
        </c:spPr>
        <c:txPr>
          <a:bodyPr anchor="b" anchorCtr="0"/>
          <a:lstStyle/>
          <a:p>
            <a:pPr>
              <a:lnSpc>
                <a:spcPct val="80000"/>
              </a:lnSpc>
              <a:defRPr sz="1100">
                <a:solidFill>
                  <a:schemeClr val="bg1"/>
                </a:solidFill>
                <a:latin typeface="+mj-lt"/>
              </a:defRPr>
            </a:pPr>
            <a:endParaRPr lang="en-US"/>
          </a:p>
        </c:txPr>
        <c:crossAx val="384683288"/>
        <c:crosses val="autoZero"/>
        <c:auto val="1"/>
        <c:lblAlgn val="ctr"/>
        <c:lblOffset val="100"/>
        <c:noMultiLvlLbl val="0"/>
      </c:catAx>
      <c:valAx>
        <c:axId val="384683288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one"/>
        <c:crossAx val="384685640"/>
        <c:crosses val="autoZero"/>
        <c:crossBetween val="between"/>
      </c:valAx>
      <c:spPr>
        <a:noFill/>
        <a:ln w="25400">
          <a:noFill/>
        </a:ln>
      </c:spPr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05182056788356"/>
          <c:y val="0.1034722505118795"/>
          <c:w val="0.96666666666666667"/>
          <c:h val="0.81193974517162759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marker>
            <c:symbol val="circle"/>
            <c:size val="72"/>
            <c:spPr>
              <a:solidFill>
                <a:schemeClr val="tx1"/>
              </a:solidFill>
              <a:ln w="76200">
                <a:noFill/>
              </a:ln>
            </c:spPr>
          </c:marker>
          <c:dPt>
            <c:idx val="4"/>
            <c:marker>
              <c:spPr>
                <a:solidFill>
                  <a:schemeClr val="accent1"/>
                </a:solidFill>
                <a:ln w="76200">
                  <a:noFill/>
                </a:ln>
              </c:spPr>
            </c:marker>
            <c:bubble3D val="0"/>
            <c:spPr/>
          </c:dPt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2400">
                    <a:solidFill>
                      <a:schemeClr val="bg1"/>
                    </a:solidFill>
                    <a:latin typeface="+mj-lt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Sheet1!$A$2:$A$6</c:f>
              <c:numCache>
                <c:formatCode>General</c:formatCode>
                <c:ptCount val="5"/>
                <c:pt idx="0">
                  <c:v>2009</c:v>
                </c:pt>
                <c:pt idx="1">
                  <c:v>2010</c:v>
                </c:pt>
                <c:pt idx="2">
                  <c:v>2011</c:v>
                </c:pt>
                <c:pt idx="3">
                  <c:v>2012</c:v>
                </c:pt>
                <c:pt idx="4">
                  <c:v>2013</c:v>
                </c:pt>
              </c:numCache>
            </c:numRef>
          </c:cat>
          <c:val>
            <c:numRef>
              <c:f>Sheet1!$B$2:$B$6</c:f>
              <c:numCache>
                <c:formatCode>[$$-C09]#,##0</c:formatCode>
                <c:ptCount val="5"/>
                <c:pt idx="0">
                  <c:v>15</c:v>
                </c:pt>
                <c:pt idx="1">
                  <c:v>20</c:v>
                </c:pt>
                <c:pt idx="2">
                  <c:v>40</c:v>
                </c:pt>
                <c:pt idx="3">
                  <c:v>35</c:v>
                </c:pt>
                <c:pt idx="4">
                  <c:v>60</c:v>
                </c:pt>
              </c:numCache>
            </c:numRef>
          </c:val>
          <c:smooth val="0"/>
        </c:ser>
        <c:dLbls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323069232"/>
        <c:axId val="324793048"/>
      </c:lineChart>
      <c:catAx>
        <c:axId val="32306923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ln>
            <a:solidFill>
              <a:schemeClr val="tx2"/>
            </a:solidFill>
          </a:ln>
        </c:spPr>
        <c:txPr>
          <a:bodyPr anchor="b" anchorCtr="0"/>
          <a:lstStyle/>
          <a:p>
            <a:pPr>
              <a:lnSpc>
                <a:spcPct val="80000"/>
              </a:lnSpc>
              <a:defRPr sz="1200">
                <a:solidFill>
                  <a:schemeClr val="bg1"/>
                </a:solidFill>
              </a:defRPr>
            </a:pPr>
            <a:endParaRPr lang="en-US"/>
          </a:p>
        </c:txPr>
        <c:crossAx val="324793048"/>
        <c:crosses val="autoZero"/>
        <c:auto val="1"/>
        <c:lblAlgn val="ctr"/>
        <c:lblOffset val="100"/>
        <c:noMultiLvlLbl val="0"/>
      </c:catAx>
      <c:valAx>
        <c:axId val="324793048"/>
        <c:scaling>
          <c:orientation val="minMax"/>
        </c:scaling>
        <c:delete val="0"/>
        <c:axPos val="l"/>
        <c:numFmt formatCode="[$$-C09]#,##0" sourceLinked="1"/>
        <c:majorTickMark val="out"/>
        <c:minorTickMark val="none"/>
        <c:tickLblPos val="nextTo"/>
        <c:spPr>
          <a:ln>
            <a:solidFill>
              <a:schemeClr val="tx2"/>
            </a:solidFill>
          </a:ln>
        </c:spPr>
        <c:txPr>
          <a:bodyPr/>
          <a:lstStyle/>
          <a:p>
            <a:pPr>
              <a:defRPr sz="1200">
                <a:solidFill>
                  <a:schemeClr val="bg1"/>
                </a:solidFill>
              </a:defRPr>
            </a:pPr>
            <a:endParaRPr lang="en-US"/>
          </a:p>
        </c:txPr>
        <c:crossAx val="323069232"/>
        <c:crosses val="autoZero"/>
        <c:crossBetween val="between"/>
      </c:valAx>
      <c:spPr>
        <a:noFill/>
        <a:ln w="25400">
          <a:noFill/>
        </a:ln>
      </c:spPr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636904761904762E-2"/>
          <c:y val="3.1206782125059E-2"/>
          <c:w val="0.97470238095238093"/>
          <c:h val="0.8932493497842443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design</c:v>
                </c:pt>
              </c:strCache>
            </c:strRef>
          </c:tx>
          <c:spPr>
            <a:solidFill>
              <a:schemeClr val="tx1"/>
            </a:solidFill>
            <a:ln>
              <a:noFill/>
            </a:ln>
          </c:spPr>
          <c:invertIfNegative val="0"/>
          <c:dPt>
            <c:idx val="0"/>
            <c:invertIfNegative val="0"/>
            <c:bubble3D val="0"/>
            <c:spPr>
              <a:solidFill>
                <a:schemeClr val="bg1"/>
              </a:solidFill>
              <a:ln>
                <a:noFill/>
              </a:ln>
            </c:spPr>
          </c:dPt>
          <c:dPt>
            <c:idx val="1"/>
            <c:invertIfNegative val="0"/>
            <c:bubble3D val="0"/>
            <c:spPr>
              <a:solidFill>
                <a:schemeClr val="tx1">
                  <a:lumMod val="60000"/>
                  <a:lumOff val="40000"/>
                </a:schemeClr>
              </a:solidFill>
              <a:ln>
                <a:noFill/>
              </a:ln>
            </c:spPr>
          </c:dPt>
          <c:dPt>
            <c:idx val="4"/>
            <c:invertIfNegative val="0"/>
            <c:bubble3D val="0"/>
          </c:dPt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900">
                    <a:latin typeface="+mj-lt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</c:f>
              <c:strCache>
                <c:ptCount val="1"/>
                <c:pt idx="0">
                  <c:v>January 2012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2941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web</c:v>
                </c:pt>
              </c:strCache>
            </c:strRef>
          </c:tx>
          <c:spPr>
            <a:solidFill>
              <a:schemeClr val="tx1"/>
            </a:solidFill>
          </c:spPr>
          <c:invertIfNegative val="0"/>
          <c:dPt>
            <c:idx val="0"/>
            <c:invertIfNegative val="0"/>
            <c:bubble3D val="0"/>
          </c:dPt>
          <c:dPt>
            <c:idx val="1"/>
            <c:invertIfNegative val="0"/>
            <c:bubble3D val="0"/>
          </c:dPt>
          <c:dPt>
            <c:idx val="2"/>
            <c:invertIfNegative val="0"/>
            <c:bubble3D val="0"/>
          </c:dPt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900">
                    <a:latin typeface="+mj-lt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</c:f>
              <c:strCache>
                <c:ptCount val="1"/>
                <c:pt idx="0">
                  <c:v>January 2012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1589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promo</c:v>
                </c:pt>
              </c:strCache>
            </c:strRef>
          </c:tx>
          <c:spPr>
            <a:solidFill>
              <a:schemeClr val="bg2"/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900">
                    <a:latin typeface="+mj-lt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</c:f>
              <c:strCache>
                <c:ptCount val="1"/>
                <c:pt idx="0">
                  <c:v>January 2012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3471</c:v>
                </c:pt>
              </c:numCache>
            </c:numRef>
          </c:val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branding</c:v>
                </c:pt>
              </c:strCache>
            </c:strRef>
          </c:tx>
          <c:spPr>
            <a:solidFill>
              <a:schemeClr val="tx2"/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900">
                    <a:latin typeface="+mj-lt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</c:f>
              <c:strCache>
                <c:ptCount val="1"/>
                <c:pt idx="0">
                  <c:v>January 2012</c:v>
                </c:pt>
              </c:strCache>
            </c:strRef>
          </c:cat>
          <c:val>
            <c:numRef>
              <c:f>Sheet1!$E$2</c:f>
              <c:numCache>
                <c:formatCode>General</c:formatCode>
                <c:ptCount val="1"/>
                <c:pt idx="0">
                  <c:v>2390</c:v>
                </c:pt>
              </c:numCache>
            </c:numRef>
          </c:val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62"/>
        <c:axId val="324786776"/>
        <c:axId val="324793440"/>
      </c:barChart>
      <c:catAx>
        <c:axId val="32478677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spPr>
          <a:ln>
            <a:noFill/>
          </a:ln>
        </c:spPr>
        <c:txPr>
          <a:bodyPr anchor="b" anchorCtr="0"/>
          <a:lstStyle/>
          <a:p>
            <a:pPr>
              <a:lnSpc>
                <a:spcPct val="80000"/>
              </a:lnSpc>
              <a:defRPr sz="1100">
                <a:solidFill>
                  <a:schemeClr val="bg1"/>
                </a:solidFill>
              </a:defRPr>
            </a:pPr>
            <a:endParaRPr lang="en-US"/>
          </a:p>
        </c:txPr>
        <c:crossAx val="324793440"/>
        <c:crosses val="autoZero"/>
        <c:auto val="1"/>
        <c:lblAlgn val="ctr"/>
        <c:lblOffset val="100"/>
        <c:noMultiLvlLbl val="0"/>
      </c:catAx>
      <c:valAx>
        <c:axId val="324793440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324786776"/>
        <c:crosses val="autoZero"/>
        <c:crossBetween val="between"/>
      </c:valAx>
      <c:spPr>
        <a:noFill/>
        <a:ln w="25400">
          <a:noFill/>
        </a:ln>
      </c:spPr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636904761904762E-2"/>
          <c:y val="3.1206782125059E-2"/>
          <c:w val="0.97470238095238093"/>
          <c:h val="0.8932493497842443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design</c:v>
                </c:pt>
              </c:strCache>
            </c:strRef>
          </c:tx>
          <c:spPr>
            <a:solidFill>
              <a:schemeClr val="bg1"/>
            </a:solidFill>
            <a:ln>
              <a:noFill/>
            </a:ln>
          </c:spPr>
          <c:invertIfNegative val="0"/>
          <c:dPt>
            <c:idx val="0"/>
            <c:invertIfNegative val="0"/>
            <c:bubble3D val="0"/>
          </c:dPt>
          <c:dPt>
            <c:idx val="1"/>
            <c:invertIfNegative val="0"/>
            <c:bubble3D val="0"/>
          </c:dPt>
          <c:dPt>
            <c:idx val="4"/>
            <c:invertIfNegative val="0"/>
            <c:bubble3D val="0"/>
          </c:dPt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900">
                    <a:latin typeface="+mj-lt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</c:f>
              <c:strCache>
                <c:ptCount val="1"/>
                <c:pt idx="0">
                  <c:v>February 2012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1560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web</c:v>
                </c:pt>
              </c:strCache>
            </c:strRef>
          </c:tx>
          <c:spPr>
            <a:solidFill>
              <a:schemeClr val="tx1"/>
            </a:solidFill>
          </c:spPr>
          <c:invertIfNegative val="0"/>
          <c:dPt>
            <c:idx val="0"/>
            <c:invertIfNegative val="0"/>
            <c:bubble3D val="0"/>
          </c:dPt>
          <c:dPt>
            <c:idx val="1"/>
            <c:invertIfNegative val="0"/>
            <c:bubble3D val="0"/>
          </c:dPt>
          <c:dPt>
            <c:idx val="2"/>
            <c:invertIfNegative val="0"/>
            <c:bubble3D val="0"/>
          </c:dPt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900">
                    <a:latin typeface="+mj-lt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</c:f>
              <c:strCache>
                <c:ptCount val="1"/>
                <c:pt idx="0">
                  <c:v>February 2012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1234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promo</c:v>
                </c:pt>
              </c:strCache>
            </c:strRef>
          </c:tx>
          <c:spPr>
            <a:solidFill>
              <a:schemeClr val="bg2"/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900">
                    <a:latin typeface="+mj-lt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</c:f>
              <c:strCache>
                <c:ptCount val="1"/>
                <c:pt idx="0">
                  <c:v>February 2012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2448</c:v>
                </c:pt>
              </c:numCache>
            </c:numRef>
          </c:val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branding</c:v>
                </c:pt>
              </c:strCache>
            </c:strRef>
          </c:tx>
          <c:spPr>
            <a:solidFill>
              <a:schemeClr val="tx2"/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900">
                    <a:latin typeface="+mj-lt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</c:f>
              <c:strCache>
                <c:ptCount val="1"/>
                <c:pt idx="0">
                  <c:v>February 2012</c:v>
                </c:pt>
              </c:strCache>
            </c:strRef>
          </c:cat>
          <c:val>
            <c:numRef>
              <c:f>Sheet1!$E$2</c:f>
              <c:numCache>
                <c:formatCode>General</c:formatCode>
                <c:ptCount val="1"/>
                <c:pt idx="0">
                  <c:v>786</c:v>
                </c:pt>
              </c:numCache>
            </c:numRef>
          </c:val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62"/>
        <c:axId val="324789128"/>
        <c:axId val="324792264"/>
      </c:barChart>
      <c:catAx>
        <c:axId val="324789128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spPr>
          <a:ln>
            <a:noFill/>
          </a:ln>
        </c:spPr>
        <c:txPr>
          <a:bodyPr anchor="b" anchorCtr="0"/>
          <a:lstStyle/>
          <a:p>
            <a:pPr>
              <a:lnSpc>
                <a:spcPct val="80000"/>
              </a:lnSpc>
              <a:defRPr sz="1100">
                <a:solidFill>
                  <a:schemeClr val="bg1"/>
                </a:solidFill>
              </a:defRPr>
            </a:pPr>
            <a:endParaRPr lang="en-US"/>
          </a:p>
        </c:txPr>
        <c:crossAx val="324792264"/>
        <c:crosses val="autoZero"/>
        <c:auto val="1"/>
        <c:lblAlgn val="ctr"/>
        <c:lblOffset val="100"/>
        <c:noMultiLvlLbl val="0"/>
      </c:catAx>
      <c:valAx>
        <c:axId val="324792264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324789128"/>
        <c:crosses val="autoZero"/>
        <c:crossBetween val="between"/>
      </c:valAx>
      <c:spPr>
        <a:noFill/>
        <a:ln w="25400">
          <a:noFill/>
        </a:ln>
      </c:spPr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636904761904762E-2"/>
          <c:y val="3.1206782125059E-2"/>
          <c:w val="0.97470238095238093"/>
          <c:h val="0.8932493497842443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design</c:v>
                </c:pt>
              </c:strCache>
            </c:strRef>
          </c:tx>
          <c:spPr>
            <a:solidFill>
              <a:schemeClr val="bg1"/>
            </a:solidFill>
            <a:ln>
              <a:noFill/>
            </a:ln>
          </c:spPr>
          <c:invertIfNegative val="0"/>
          <c:dPt>
            <c:idx val="0"/>
            <c:invertIfNegative val="0"/>
            <c:bubble3D val="0"/>
          </c:dPt>
          <c:dPt>
            <c:idx val="1"/>
            <c:invertIfNegative val="0"/>
            <c:bubble3D val="0"/>
          </c:dPt>
          <c:dPt>
            <c:idx val="4"/>
            <c:invertIfNegative val="0"/>
            <c:bubble3D val="0"/>
          </c:dPt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900">
                    <a:latin typeface="+mj-lt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</c:f>
              <c:strCache>
                <c:ptCount val="1"/>
                <c:pt idx="0">
                  <c:v>March 2012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2345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web</c:v>
                </c:pt>
              </c:strCache>
            </c:strRef>
          </c:tx>
          <c:spPr>
            <a:solidFill>
              <a:schemeClr val="tx1"/>
            </a:solidFill>
          </c:spPr>
          <c:invertIfNegative val="0"/>
          <c:dPt>
            <c:idx val="0"/>
            <c:invertIfNegative val="0"/>
            <c:bubble3D val="0"/>
          </c:dPt>
          <c:dPt>
            <c:idx val="1"/>
            <c:invertIfNegative val="0"/>
            <c:bubble3D val="0"/>
          </c:dPt>
          <c:dPt>
            <c:idx val="2"/>
            <c:invertIfNegative val="0"/>
            <c:bubble3D val="0"/>
          </c:dPt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900">
                    <a:latin typeface="+mj-lt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</c:f>
              <c:strCache>
                <c:ptCount val="1"/>
                <c:pt idx="0">
                  <c:v>March 2012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1789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promo</c:v>
                </c:pt>
              </c:strCache>
            </c:strRef>
          </c:tx>
          <c:spPr>
            <a:solidFill>
              <a:schemeClr val="bg2"/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900">
                    <a:latin typeface="+mj-lt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</c:f>
              <c:strCache>
                <c:ptCount val="1"/>
                <c:pt idx="0">
                  <c:v>March 2012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3490</c:v>
                </c:pt>
              </c:numCache>
            </c:numRef>
          </c:val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branding</c:v>
                </c:pt>
              </c:strCache>
            </c:strRef>
          </c:tx>
          <c:spPr>
            <a:solidFill>
              <a:schemeClr val="tx2"/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900">
                    <a:latin typeface="+mj-lt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</c:f>
              <c:strCache>
                <c:ptCount val="1"/>
                <c:pt idx="0">
                  <c:v>March 2012</c:v>
                </c:pt>
              </c:strCache>
            </c:strRef>
          </c:cat>
          <c:val>
            <c:numRef>
              <c:f>Sheet1!$E$2</c:f>
              <c:numCache>
                <c:formatCode>General</c:formatCode>
                <c:ptCount val="1"/>
                <c:pt idx="0">
                  <c:v>989</c:v>
                </c:pt>
              </c:numCache>
            </c:numRef>
          </c:val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62"/>
        <c:axId val="324785992"/>
        <c:axId val="324786384"/>
      </c:barChart>
      <c:catAx>
        <c:axId val="324785992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spPr>
          <a:ln>
            <a:noFill/>
          </a:ln>
        </c:spPr>
        <c:txPr>
          <a:bodyPr anchor="b" anchorCtr="0"/>
          <a:lstStyle/>
          <a:p>
            <a:pPr>
              <a:lnSpc>
                <a:spcPct val="80000"/>
              </a:lnSpc>
              <a:defRPr sz="1100">
                <a:solidFill>
                  <a:schemeClr val="bg1"/>
                </a:solidFill>
              </a:defRPr>
            </a:pPr>
            <a:endParaRPr lang="en-US"/>
          </a:p>
        </c:txPr>
        <c:crossAx val="324786384"/>
        <c:crosses val="autoZero"/>
        <c:auto val="1"/>
        <c:lblAlgn val="ctr"/>
        <c:lblOffset val="100"/>
        <c:noMultiLvlLbl val="0"/>
      </c:catAx>
      <c:valAx>
        <c:axId val="324786384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324785992"/>
        <c:crosses val="autoZero"/>
        <c:crossBetween val="between"/>
      </c:valAx>
      <c:spPr>
        <a:noFill/>
        <a:ln w="25400">
          <a:noFill/>
        </a:ln>
      </c:spPr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636904761904762E-2"/>
          <c:y val="3.1206782125059E-2"/>
          <c:w val="0.97470238095238093"/>
          <c:h val="0.8932493497842443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design</c:v>
                </c:pt>
              </c:strCache>
            </c:strRef>
          </c:tx>
          <c:spPr>
            <a:solidFill>
              <a:schemeClr val="bg1"/>
            </a:solidFill>
            <a:ln>
              <a:noFill/>
            </a:ln>
          </c:spPr>
          <c:invertIfNegative val="0"/>
          <c:dPt>
            <c:idx val="0"/>
            <c:invertIfNegative val="0"/>
            <c:bubble3D val="0"/>
          </c:dPt>
          <c:dPt>
            <c:idx val="1"/>
            <c:invertIfNegative val="0"/>
            <c:bubble3D val="0"/>
          </c:dPt>
          <c:dPt>
            <c:idx val="4"/>
            <c:invertIfNegative val="0"/>
            <c:bubble3D val="0"/>
          </c:dPt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900">
                    <a:latin typeface="+mj-lt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</c:f>
              <c:strCache>
                <c:ptCount val="1"/>
                <c:pt idx="0">
                  <c:v>April 2012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3110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web</c:v>
                </c:pt>
              </c:strCache>
            </c:strRef>
          </c:tx>
          <c:spPr>
            <a:solidFill>
              <a:schemeClr val="tx1"/>
            </a:solidFill>
          </c:spPr>
          <c:invertIfNegative val="0"/>
          <c:dPt>
            <c:idx val="0"/>
            <c:invertIfNegative val="0"/>
            <c:bubble3D val="0"/>
          </c:dPt>
          <c:dPt>
            <c:idx val="1"/>
            <c:invertIfNegative val="0"/>
            <c:bubble3D val="0"/>
          </c:dPt>
          <c:dPt>
            <c:idx val="2"/>
            <c:invertIfNegative val="0"/>
            <c:bubble3D val="0"/>
          </c:dPt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900">
                    <a:latin typeface="+mj-lt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</c:f>
              <c:strCache>
                <c:ptCount val="1"/>
                <c:pt idx="0">
                  <c:v>April 2012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1950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promo</c:v>
                </c:pt>
              </c:strCache>
            </c:strRef>
          </c:tx>
          <c:spPr>
            <a:solidFill>
              <a:schemeClr val="bg2"/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900">
                    <a:latin typeface="+mj-lt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</c:f>
              <c:strCache>
                <c:ptCount val="1"/>
                <c:pt idx="0">
                  <c:v>April 2012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3580</c:v>
                </c:pt>
              </c:numCache>
            </c:numRef>
          </c:val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branding</c:v>
                </c:pt>
              </c:strCache>
            </c:strRef>
          </c:tx>
          <c:spPr>
            <a:solidFill>
              <a:schemeClr val="tx2"/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900">
                    <a:latin typeface="+mj-lt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</c:f>
              <c:strCache>
                <c:ptCount val="1"/>
                <c:pt idx="0">
                  <c:v>April 2012</c:v>
                </c:pt>
              </c:strCache>
            </c:strRef>
          </c:cat>
          <c:val>
            <c:numRef>
              <c:f>Sheet1!$E$2</c:f>
              <c:numCache>
                <c:formatCode>General</c:formatCode>
                <c:ptCount val="1"/>
                <c:pt idx="0">
                  <c:v>2487</c:v>
                </c:pt>
              </c:numCache>
            </c:numRef>
          </c:val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62"/>
        <c:axId val="324792656"/>
        <c:axId val="324787168"/>
      </c:barChart>
      <c:catAx>
        <c:axId val="3247926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spPr>
          <a:ln>
            <a:noFill/>
          </a:ln>
        </c:spPr>
        <c:txPr>
          <a:bodyPr anchor="b" anchorCtr="0"/>
          <a:lstStyle/>
          <a:p>
            <a:pPr>
              <a:lnSpc>
                <a:spcPct val="80000"/>
              </a:lnSpc>
              <a:defRPr sz="1100">
                <a:solidFill>
                  <a:schemeClr val="bg1"/>
                </a:solidFill>
              </a:defRPr>
            </a:pPr>
            <a:endParaRPr lang="en-US"/>
          </a:p>
        </c:txPr>
        <c:crossAx val="324787168"/>
        <c:crosses val="autoZero"/>
        <c:auto val="1"/>
        <c:lblAlgn val="ctr"/>
        <c:lblOffset val="100"/>
        <c:noMultiLvlLbl val="0"/>
      </c:catAx>
      <c:valAx>
        <c:axId val="324787168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324792656"/>
        <c:crosses val="autoZero"/>
        <c:crossBetween val="between"/>
      </c:valAx>
      <c:spPr>
        <a:noFill/>
        <a:ln w="25400">
          <a:noFill/>
        </a:ln>
      </c:spPr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explosion val="5"/>
          <c:dPt>
            <c:idx val="0"/>
            <c:bubble3D val="0"/>
            <c:spPr>
              <a:solidFill>
                <a:schemeClr val="bg2"/>
              </a:solidFill>
            </c:spPr>
          </c:dPt>
          <c:dPt>
            <c:idx val="1"/>
            <c:bubble3D val="0"/>
            <c:spPr>
              <a:solidFill>
                <a:schemeClr val="tx1"/>
              </a:solidFill>
            </c:spPr>
          </c:dPt>
          <c:dPt>
            <c:idx val="2"/>
            <c:bubble3D val="0"/>
            <c:spPr>
              <a:solidFill>
                <a:schemeClr val="tx2"/>
              </a:solidFill>
            </c:spPr>
          </c:dPt>
          <c:dPt>
            <c:idx val="3"/>
            <c:bubble3D val="0"/>
            <c:spPr>
              <a:solidFill>
                <a:schemeClr val="accent6"/>
              </a:solidFill>
            </c:spPr>
          </c:dPt>
          <c:dPt>
            <c:idx val="4"/>
            <c:bubble3D val="0"/>
            <c:spPr>
              <a:solidFill>
                <a:schemeClr val="bg1"/>
              </a:solidFill>
            </c:spPr>
          </c:dPt>
          <c:cat>
            <c:strRef>
              <c:f>Sheet1!$A$2:$A$6</c:f>
              <c:strCache>
                <c:ptCount val="5"/>
                <c:pt idx="0">
                  <c:v>twitter</c:v>
                </c:pt>
                <c:pt idx="1">
                  <c:v>facebook</c:v>
                </c:pt>
                <c:pt idx="2">
                  <c:v>pinterest</c:v>
                </c:pt>
                <c:pt idx="3">
                  <c:v>behance</c:v>
                </c:pt>
                <c:pt idx="4">
                  <c:v>google</c:v>
                </c:pt>
              </c:strCache>
            </c:strRef>
          </c:cat>
          <c:val>
            <c:numRef>
              <c:f>Sheet1!$B$2:$B$6</c:f>
              <c:numCache>
                <c:formatCode>0.00%</c:formatCode>
                <c:ptCount val="5"/>
                <c:pt idx="0">
                  <c:v>0.49</c:v>
                </c:pt>
                <c:pt idx="1">
                  <c:v>0.28999999999999998</c:v>
                </c:pt>
                <c:pt idx="2">
                  <c:v>0.11</c:v>
                </c:pt>
                <c:pt idx="3">
                  <c:v>7.0000000000000007E-2</c:v>
                </c:pt>
                <c:pt idx="4">
                  <c:v>0.04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72"/>
      </c:pie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7.344687634344294E-3"/>
          <c:y val="3.1206782125059E-2"/>
          <c:w val="0.9837267388222587"/>
          <c:h val="0.8932493497842443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Before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</c:spPr>
          <c:invertIfNegative val="0"/>
          <c:dPt>
            <c:idx val="0"/>
            <c:invertIfNegative val="0"/>
            <c:bubble3D val="0"/>
          </c:dPt>
          <c:dPt>
            <c:idx val="1"/>
            <c:invertIfNegative val="0"/>
            <c:bubble3D val="0"/>
          </c:dPt>
          <c:dPt>
            <c:idx val="4"/>
            <c:invertIfNegative val="0"/>
            <c:bubble3D val="0"/>
          </c:dPt>
          <c:dLbls>
            <c:dLbl>
              <c:idx val="0"/>
              <c:layout>
                <c:manualLayout>
                  <c:x val="0"/>
                  <c:y val="-5.0387612277242345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layout>
                <c:manualLayout>
                  <c:x val="0"/>
                  <c:y val="-4.6511642102069858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layout>
                <c:manualLayout>
                  <c:x val="-1.488095238095238E-3"/>
                  <c:y val="-4.2635671926897371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2000">
                    <a:solidFill>
                      <a:schemeClr val="bg1"/>
                    </a:solidFill>
                    <a:latin typeface="+mj-lt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Sheet1!$A$2:$A$4</c:f>
              <c:strCache>
                <c:ptCount val="3"/>
                <c:pt idx="0">
                  <c:v>Twitter</c:v>
                </c:pt>
                <c:pt idx="1">
                  <c:v>Google Plus</c:v>
                </c:pt>
                <c:pt idx="2">
                  <c:v>Facebook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2941</c:v>
                </c:pt>
                <c:pt idx="1">
                  <c:v>1541</c:v>
                </c:pt>
                <c:pt idx="2">
                  <c:v>2508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After</c:v>
                </c:pt>
              </c:strCache>
            </c:strRef>
          </c:tx>
          <c:invertIfNegative val="0"/>
          <c:dPt>
            <c:idx val="0"/>
            <c:invertIfNegative val="0"/>
            <c:bubble3D val="0"/>
            <c:spPr>
              <a:solidFill>
                <a:schemeClr val="tx1"/>
              </a:solidFill>
            </c:spPr>
          </c:dPt>
          <c:dPt>
            <c:idx val="1"/>
            <c:invertIfNegative val="0"/>
            <c:bubble3D val="0"/>
            <c:spPr>
              <a:solidFill>
                <a:schemeClr val="bg2"/>
              </a:solidFill>
            </c:spPr>
          </c:dPt>
          <c:dPt>
            <c:idx val="2"/>
            <c:invertIfNegative val="0"/>
            <c:bubble3D val="0"/>
            <c:spPr>
              <a:solidFill>
                <a:schemeClr val="accent6"/>
              </a:solidFill>
            </c:spPr>
          </c:dPt>
          <c:dLbls>
            <c:dLbl>
              <c:idx val="0"/>
              <c:layout>
                <c:manualLayout>
                  <c:x val="0"/>
                  <c:y val="-4.2554702897807731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layout>
                <c:manualLayout>
                  <c:x val="-1.5151515151515152E-3"/>
                  <c:y val="-5.1065643477369277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layout>
                <c:manualLayout>
                  <c:x val="0"/>
                  <c:y val="-4.2554702897807731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2000">
                    <a:solidFill>
                      <a:schemeClr val="bg1"/>
                    </a:solidFill>
                    <a:latin typeface="+mj-lt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Sheet1!$A$2:$A$4</c:f>
              <c:strCache>
                <c:ptCount val="3"/>
                <c:pt idx="0">
                  <c:v>Twitter</c:v>
                </c:pt>
                <c:pt idx="1">
                  <c:v>Google Plus</c:v>
                </c:pt>
                <c:pt idx="2">
                  <c:v>Facebook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16535</c:v>
                </c:pt>
                <c:pt idx="1">
                  <c:v>13409</c:v>
                </c:pt>
                <c:pt idx="2">
                  <c:v>19364</c:v>
                </c:pt>
              </c:numCache>
            </c:numRef>
          </c:val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62"/>
        <c:axId val="324791088"/>
        <c:axId val="386200480"/>
      </c:barChart>
      <c:catAx>
        <c:axId val="324791088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spPr>
          <a:ln>
            <a:noFill/>
          </a:ln>
        </c:spPr>
        <c:txPr>
          <a:bodyPr anchor="b" anchorCtr="0"/>
          <a:lstStyle/>
          <a:p>
            <a:pPr>
              <a:lnSpc>
                <a:spcPct val="80000"/>
              </a:lnSpc>
              <a:defRPr sz="1100">
                <a:solidFill>
                  <a:schemeClr val="bg1"/>
                </a:solidFill>
              </a:defRPr>
            </a:pPr>
            <a:endParaRPr lang="en-US"/>
          </a:p>
        </c:txPr>
        <c:crossAx val="386200480"/>
        <c:crosses val="autoZero"/>
        <c:auto val="1"/>
        <c:lblAlgn val="ctr"/>
        <c:lblOffset val="100"/>
        <c:noMultiLvlLbl val="0"/>
      </c:catAx>
      <c:valAx>
        <c:axId val="386200480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324791088"/>
        <c:crosses val="autoZero"/>
        <c:crossBetween val="between"/>
      </c:valAx>
      <c:spPr>
        <a:noFill/>
        <a:ln w="25400">
          <a:noFill/>
        </a:ln>
      </c:spPr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Percent</c:v>
                </c:pt>
              </c:strCache>
            </c:strRef>
          </c:tx>
          <c:dPt>
            <c:idx val="0"/>
            <c:bubble3D val="0"/>
            <c:spPr>
              <a:solidFill>
                <a:schemeClr val="accent2"/>
              </a:solidFill>
              <a:ln>
                <a:noFill/>
              </a:ln>
            </c:spPr>
          </c:dPt>
          <c:dPt>
            <c:idx val="1"/>
            <c:bubble3D val="0"/>
            <c:spPr>
              <a:solidFill>
                <a:schemeClr val="bg2"/>
              </a:solidFill>
              <a:ln>
                <a:noFill/>
              </a:ln>
            </c:spPr>
          </c:dPt>
          <c:dPt>
            <c:idx val="2"/>
            <c:bubble3D val="0"/>
            <c:spPr>
              <a:ln>
                <a:noFill/>
              </a:ln>
            </c:spPr>
          </c:dPt>
          <c:cat>
            <c:strRef>
              <c:f>Sheet1!$A$2:$A$3</c:f>
              <c:strCache>
                <c:ptCount val="2"/>
                <c:pt idx="0">
                  <c:v>min</c:v>
                </c:pt>
                <c:pt idx="1">
                  <c:v>max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0.47</c:v>
                </c:pt>
                <c:pt idx="1">
                  <c:v>0.53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6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Percent</c:v>
                </c:pt>
              </c:strCache>
            </c:strRef>
          </c:tx>
          <c:dPt>
            <c:idx val="0"/>
            <c:bubble3D val="0"/>
            <c:spPr>
              <a:solidFill>
                <a:schemeClr val="bg1"/>
              </a:solidFill>
              <a:ln>
                <a:noFill/>
              </a:ln>
            </c:spPr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</c:spPr>
          </c:dPt>
          <c:dPt>
            <c:idx val="2"/>
            <c:bubble3D val="0"/>
            <c:spPr>
              <a:ln>
                <a:noFill/>
              </a:ln>
            </c:spPr>
          </c:dPt>
          <c:cat>
            <c:strRef>
              <c:f>Sheet1!$A$2:$A$3</c:f>
              <c:strCache>
                <c:ptCount val="2"/>
                <c:pt idx="0">
                  <c:v>min</c:v>
                </c:pt>
                <c:pt idx="1">
                  <c:v>max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0.4</c:v>
                </c:pt>
                <c:pt idx="1">
                  <c:v>0.6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6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Peoples</c:v>
                </c:pt>
              </c:strCache>
            </c:strRef>
          </c:tx>
          <c:spPr>
            <a:ln>
              <a:noFill/>
            </a:ln>
          </c:spPr>
          <c:dPt>
            <c:idx val="1"/>
            <c:bubble3D val="0"/>
            <c:spPr>
              <a:solidFill>
                <a:schemeClr val="bg1"/>
              </a:solidFill>
              <a:ln>
                <a:noFill/>
              </a:ln>
            </c:spPr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analysts</c:v>
                </c:pt>
                <c:pt idx="1">
                  <c:v>optimizers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5</c:v>
                </c:pt>
                <c:pt idx="1">
                  <c:v>10</c:v>
                </c:pt>
              </c:numCache>
            </c:numRef>
          </c:val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90"/>
        <c:holeSize val="78"/>
      </c:doughnutChart>
    </c:plotArea>
    <c:plotVisOnly val="1"/>
    <c:dispBlanksAs val="gap"/>
    <c:showDLblsOverMax val="0"/>
  </c:chart>
  <c:spPr>
    <a:noFill/>
    <a:ln>
      <a:noFill/>
    </a:ln>
  </c:spPr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Percent</c:v>
                </c:pt>
              </c:strCache>
            </c:strRef>
          </c:tx>
          <c:dPt>
            <c:idx val="0"/>
            <c:bubble3D val="0"/>
            <c:spPr>
              <a:solidFill>
                <a:schemeClr val="accent5"/>
              </a:solidFill>
              <a:ln>
                <a:noFill/>
              </a:ln>
            </c:spPr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</c:spPr>
          </c:dPt>
          <c:dPt>
            <c:idx val="2"/>
            <c:bubble3D val="0"/>
            <c:spPr>
              <a:ln>
                <a:noFill/>
              </a:ln>
            </c:spPr>
          </c:dPt>
          <c:cat>
            <c:strRef>
              <c:f>Sheet1!$A$2:$A$3</c:f>
              <c:strCache>
                <c:ptCount val="2"/>
                <c:pt idx="0">
                  <c:v>min</c:v>
                </c:pt>
                <c:pt idx="1">
                  <c:v>max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0.2</c:v>
                </c:pt>
                <c:pt idx="1">
                  <c:v>0.8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6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Percent</c:v>
                </c:pt>
              </c:strCache>
            </c:strRef>
          </c:tx>
          <c:dPt>
            <c:idx val="0"/>
            <c:bubble3D val="0"/>
            <c:spPr>
              <a:solidFill>
                <a:schemeClr val="bg1"/>
              </a:solidFill>
              <a:ln>
                <a:noFill/>
              </a:ln>
            </c:spPr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</c:spPr>
          </c:dPt>
          <c:dPt>
            <c:idx val="2"/>
            <c:bubble3D val="0"/>
            <c:spPr>
              <a:ln>
                <a:noFill/>
              </a:ln>
            </c:spPr>
          </c:dPt>
          <c:cat>
            <c:strRef>
              <c:f>Sheet1!$A$2:$A$3</c:f>
              <c:strCache>
                <c:ptCount val="2"/>
                <c:pt idx="0">
                  <c:v>min</c:v>
                </c:pt>
                <c:pt idx="1">
                  <c:v>max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0.42</c:v>
                </c:pt>
                <c:pt idx="1">
                  <c:v>0.57999999999999996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6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Percent</c:v>
                </c:pt>
              </c:strCache>
            </c:strRef>
          </c:tx>
          <c:dPt>
            <c:idx val="0"/>
            <c:bubble3D val="0"/>
            <c:spPr>
              <a:solidFill>
                <a:schemeClr val="accent6"/>
              </a:solidFill>
              <a:ln>
                <a:noFill/>
              </a:ln>
            </c:spPr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</c:spPr>
          </c:dPt>
          <c:dPt>
            <c:idx val="2"/>
            <c:bubble3D val="0"/>
            <c:spPr>
              <a:ln>
                <a:noFill/>
              </a:ln>
            </c:spPr>
          </c:dPt>
          <c:cat>
            <c:strRef>
              <c:f>Sheet1!$A$2:$A$3</c:f>
              <c:strCache>
                <c:ptCount val="2"/>
                <c:pt idx="0">
                  <c:v>min</c:v>
                </c:pt>
                <c:pt idx="1">
                  <c:v>max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0.33</c:v>
                </c:pt>
                <c:pt idx="1">
                  <c:v>0.67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6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8.8682265023646289E-2"/>
          <c:y val="4.3601747815230962E-2"/>
          <c:w val="0.91131788784452605"/>
          <c:h val="0.91279650436953808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Column3</c:v>
                </c:pt>
              </c:strCache>
            </c:strRef>
          </c:tx>
          <c:spPr>
            <a:ln>
              <a:noFill/>
            </a:ln>
          </c:spPr>
          <c:invertIfNegative val="0"/>
          <c:dPt>
            <c:idx val="0"/>
            <c:invertIfNegative val="0"/>
            <c:bubble3D val="0"/>
            <c:spPr>
              <a:solidFill>
                <a:schemeClr val="tx2"/>
              </a:solidFill>
              <a:ln>
                <a:noFill/>
              </a:ln>
            </c:spPr>
          </c:dPt>
          <c:dPt>
            <c:idx val="1"/>
            <c:invertIfNegative val="0"/>
            <c:bubble3D val="0"/>
            <c:spPr>
              <a:solidFill>
                <a:schemeClr val="tx1"/>
              </a:solidFill>
              <a:ln>
                <a:noFill/>
              </a:ln>
            </c:spPr>
          </c:dPt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>
                    <a:solidFill>
                      <a:schemeClr val="bg1"/>
                    </a:solidFill>
                    <a:latin typeface="+mj-lt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Sheet1!$A$2:$A$5</c:f>
              <c:numCache>
                <c:formatCode>General</c:formatCode>
                <c:ptCount val="4"/>
              </c:numCache>
            </c:numRef>
          </c:cat>
          <c:val>
            <c:numRef>
              <c:f>Sheet1!$B$2:$B$5</c:f>
              <c:numCache>
                <c:formatCode>0%</c:formatCode>
                <c:ptCount val="4"/>
                <c:pt idx="0">
                  <c:v>0.25</c:v>
                </c:pt>
                <c:pt idx="1">
                  <c:v>0.75</c:v>
                </c:pt>
                <c:pt idx="2">
                  <c:v>0.36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Column1</c:v>
                </c:pt>
              </c:strCache>
            </c:strRef>
          </c:tx>
          <c:invertIfNegative val="0"/>
          <c:dLbls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Sheet1!$A$2:$A$5</c:f>
              <c:numCache>
                <c:formatCode>General</c:formatCode>
                <c:ptCount val="4"/>
              </c:numCache>
            </c:numRef>
          </c:cat>
          <c:val>
            <c:numRef>
              <c:f>Sheet1!$C$2:$C$5</c:f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Column2</c:v>
                </c:pt>
              </c:strCache>
            </c:strRef>
          </c:tx>
          <c:invertIfNegative val="0"/>
          <c:dLbls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Sheet1!$A$2:$A$5</c:f>
              <c:numCache>
                <c:formatCode>General</c:formatCode>
                <c:ptCount val="4"/>
              </c:numCache>
            </c:numRef>
          </c:cat>
          <c:val>
            <c:numRef>
              <c:f>Sheet1!$D$2:$D$5</c:f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40"/>
        <c:overlap val="100"/>
        <c:axId val="386630888"/>
        <c:axId val="386635200"/>
      </c:barChart>
      <c:catAx>
        <c:axId val="38663088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ln>
            <a:noFill/>
          </a:ln>
        </c:spPr>
        <c:crossAx val="386635200"/>
        <c:crosses val="autoZero"/>
        <c:auto val="1"/>
        <c:lblAlgn val="ctr"/>
        <c:lblOffset val="100"/>
        <c:noMultiLvlLbl val="0"/>
      </c:catAx>
      <c:valAx>
        <c:axId val="386635200"/>
        <c:scaling>
          <c:orientation val="minMax"/>
        </c:scaling>
        <c:delete val="1"/>
        <c:axPos val="b"/>
        <c:numFmt formatCode="0%" sourceLinked="1"/>
        <c:majorTickMark val="out"/>
        <c:minorTickMark val="none"/>
        <c:tickLblPos val="nextTo"/>
        <c:crossAx val="386630888"/>
        <c:crosses val="autoZero"/>
        <c:crossBetween val="between"/>
      </c:valAx>
      <c:spPr>
        <a:noFill/>
        <a:ln w="25400">
          <a:noFill/>
        </a:ln>
      </c:spPr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tx1"/>
            </a:solidFill>
          </c:spPr>
          <c:dPt>
            <c:idx val="0"/>
            <c:bubble3D val="0"/>
            <c:spPr>
              <a:solidFill>
                <a:schemeClr val="bg1"/>
              </a:solidFill>
            </c:spPr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0.45</c:v>
                </c:pt>
                <c:pt idx="1">
                  <c:v>0.55000000000000004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1"/>
            <c:bubble3D val="0"/>
            <c:spPr>
              <a:solidFill>
                <a:schemeClr val="tx2"/>
              </a:solidFill>
            </c:spPr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0.2</c:v>
                </c:pt>
                <c:pt idx="1">
                  <c:v>0.8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05182056788356"/>
          <c:y val="0.1034722505118795"/>
          <c:w val="0.96666666666666667"/>
          <c:h val="0.81193974517162759"/>
        </c:manualLayout>
      </c:layout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visitors</c:v>
                </c:pt>
              </c:strCache>
            </c:strRef>
          </c:tx>
          <c:dPt>
            <c:idx val="4"/>
            <c:bubble3D val="0"/>
          </c:dPt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layout>
                <c:manualLayout>
                  <c:x val="0"/>
                  <c:y val="-0.31481504433876084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3"/>
              <c:layout>
                <c:manualLayout>
                  <c:x val="-1.2731334408019992E-16"/>
                  <c:y val="-5.5555596059781318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4"/>
              <c:layout>
                <c:manualLayout>
                  <c:x val="0"/>
                  <c:y val="-0.38888917241846926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000">
                    <a:solidFill>
                      <a:schemeClr val="bg1"/>
                    </a:solidFill>
                    <a:latin typeface="+mj-lt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Sheet1!$A$2:$A$6</c:f>
              <c:strCache>
                <c:ptCount val="5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</c:strCache>
            </c:strRef>
          </c:cat>
          <c:val>
            <c:numRef>
              <c:f>Sheet1!$B$2:$B$6</c:f>
              <c:numCache>
                <c:formatCode>#,##0</c:formatCode>
                <c:ptCount val="5"/>
                <c:pt idx="0">
                  <c:v>15236</c:v>
                </c:pt>
                <c:pt idx="1">
                  <c:v>20123</c:v>
                </c:pt>
                <c:pt idx="2">
                  <c:v>40987</c:v>
                </c:pt>
                <c:pt idx="3">
                  <c:v>35654</c:v>
                </c:pt>
                <c:pt idx="4">
                  <c:v>60628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axId val="386638728"/>
        <c:axId val="386630496"/>
      </c:areaChart>
      <c:catAx>
        <c:axId val="38663872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700" b="1">
                <a:solidFill>
                  <a:schemeClr val="accent4"/>
                </a:solidFill>
              </a:defRPr>
            </a:pPr>
            <a:endParaRPr lang="en-US"/>
          </a:p>
        </c:txPr>
        <c:crossAx val="386630496"/>
        <c:crosses val="autoZero"/>
        <c:auto val="1"/>
        <c:lblAlgn val="ctr"/>
        <c:lblOffset val="100"/>
        <c:noMultiLvlLbl val="0"/>
      </c:catAx>
      <c:valAx>
        <c:axId val="386630496"/>
        <c:scaling>
          <c:orientation val="minMax"/>
        </c:scaling>
        <c:delete val="0"/>
        <c:axPos val="l"/>
        <c:numFmt formatCode="#,##0" sourceLinked="1"/>
        <c:majorTickMark val="out"/>
        <c:minorTickMark val="none"/>
        <c:tickLblPos val="nextTo"/>
        <c:txPr>
          <a:bodyPr/>
          <a:lstStyle/>
          <a:p>
            <a:pPr>
              <a:defRPr>
                <a:solidFill>
                  <a:schemeClr val="accent4"/>
                </a:solidFill>
              </a:defRPr>
            </a:pPr>
            <a:endParaRPr lang="en-US"/>
          </a:p>
        </c:txPr>
        <c:crossAx val="386638728"/>
        <c:crosses val="autoZero"/>
        <c:crossBetween val="midCat"/>
        <c:dispUnits>
          <c:builtInUnit val="hundreds"/>
          <c:dispUnitsLbl/>
        </c:dispUnits>
      </c:valAx>
    </c:plotArea>
    <c:plotVisOnly val="1"/>
    <c:dispBlanksAs val="gap"/>
    <c:showDLblsOverMax val="0"/>
  </c:chart>
  <c:txPr>
    <a:bodyPr/>
    <a:lstStyle/>
    <a:p>
      <a:pPr>
        <a:defRPr sz="800"/>
      </a:pPr>
      <a:endParaRPr lang="en-US"/>
    </a:p>
  </c:txPr>
  <c:externalData r:id="rId1">
    <c:autoUpdate val="0"/>
  </c:externalData>
</c:chartSpace>
</file>

<file path=ppt/charts/chart2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05182056788356"/>
          <c:y val="0.1034722505118795"/>
          <c:w val="0.96666666666666667"/>
          <c:h val="0.81193974517162759"/>
        </c:manualLayout>
      </c:layout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visitors</c:v>
                </c:pt>
              </c:strCache>
            </c:strRef>
          </c:tx>
          <c:dPt>
            <c:idx val="4"/>
            <c:bubble3D val="0"/>
          </c:dPt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layout>
                <c:manualLayout>
                  <c:x val="0"/>
                  <c:y val="-0.31481504433876084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3"/>
              <c:layout>
                <c:manualLayout>
                  <c:x val="-1.2731334408019992E-16"/>
                  <c:y val="-5.5555596059781318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4"/>
              <c:layout>
                <c:manualLayout>
                  <c:x val="0"/>
                  <c:y val="-0.38888917241846926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000">
                    <a:solidFill>
                      <a:schemeClr val="bg1"/>
                    </a:solidFill>
                    <a:latin typeface="+mj-lt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Sheet1!$A$2:$A$6</c:f>
              <c:strCache>
                <c:ptCount val="5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</c:strCache>
            </c:strRef>
          </c:cat>
          <c:val>
            <c:numRef>
              <c:f>Sheet1!$B$2:$B$6</c:f>
              <c:numCache>
                <c:formatCode>#,##0</c:formatCode>
                <c:ptCount val="5"/>
                <c:pt idx="0">
                  <c:v>15236</c:v>
                </c:pt>
                <c:pt idx="1">
                  <c:v>20123</c:v>
                </c:pt>
                <c:pt idx="2">
                  <c:v>40987</c:v>
                </c:pt>
                <c:pt idx="3">
                  <c:v>35654</c:v>
                </c:pt>
                <c:pt idx="4">
                  <c:v>60628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axId val="386634024"/>
        <c:axId val="386639120"/>
      </c:areaChart>
      <c:catAx>
        <c:axId val="38663402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700" b="1">
                <a:solidFill>
                  <a:schemeClr val="accent4"/>
                </a:solidFill>
              </a:defRPr>
            </a:pPr>
            <a:endParaRPr lang="en-US"/>
          </a:p>
        </c:txPr>
        <c:crossAx val="386639120"/>
        <c:crosses val="autoZero"/>
        <c:auto val="1"/>
        <c:lblAlgn val="ctr"/>
        <c:lblOffset val="100"/>
        <c:noMultiLvlLbl val="0"/>
      </c:catAx>
      <c:valAx>
        <c:axId val="386639120"/>
        <c:scaling>
          <c:orientation val="minMax"/>
        </c:scaling>
        <c:delete val="0"/>
        <c:axPos val="l"/>
        <c:numFmt formatCode="#,##0" sourceLinked="1"/>
        <c:majorTickMark val="out"/>
        <c:minorTickMark val="none"/>
        <c:tickLblPos val="nextTo"/>
        <c:txPr>
          <a:bodyPr/>
          <a:lstStyle/>
          <a:p>
            <a:pPr>
              <a:defRPr>
                <a:solidFill>
                  <a:schemeClr val="accent4"/>
                </a:solidFill>
              </a:defRPr>
            </a:pPr>
            <a:endParaRPr lang="en-US"/>
          </a:p>
        </c:txPr>
        <c:crossAx val="386634024"/>
        <c:crosses val="autoZero"/>
        <c:crossBetween val="midCat"/>
        <c:dispUnits>
          <c:builtInUnit val="hundreds"/>
          <c:dispUnitsLbl/>
        </c:dispUnits>
      </c:valAx>
    </c:plotArea>
    <c:plotVisOnly val="1"/>
    <c:dispBlanksAs val="gap"/>
    <c:showDLblsOverMax val="0"/>
  </c:chart>
  <c:txPr>
    <a:bodyPr/>
    <a:lstStyle/>
    <a:p>
      <a:pPr>
        <a:defRPr sz="800"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Column2</c:v>
                </c:pt>
              </c:strCache>
            </c:strRef>
          </c:tx>
          <c:dPt>
            <c:idx val="0"/>
            <c:bubble3D val="0"/>
            <c:spPr>
              <a:solidFill>
                <a:schemeClr val="tx1"/>
              </a:solidFill>
            </c:spPr>
          </c:dPt>
          <c:dPt>
            <c:idx val="1"/>
            <c:bubble3D val="0"/>
            <c:spPr>
              <a:solidFill>
                <a:schemeClr val="tx2"/>
              </a:solidFill>
            </c:spPr>
          </c:dPt>
          <c:dPt>
            <c:idx val="2"/>
            <c:bubble3D val="0"/>
            <c:spPr>
              <a:solidFill>
                <a:schemeClr val="accent1"/>
              </a:solidFill>
            </c:spPr>
          </c:dPt>
          <c:cat>
            <c:strRef>
              <c:f>Sheet1!$A$2:$A$4</c:f>
              <c:strCache>
                <c:ptCount val="3"/>
                <c:pt idx="0">
                  <c:v>government</c:v>
                </c:pt>
                <c:pt idx="1">
                  <c:v>social</c:v>
                </c:pt>
                <c:pt idx="2">
                  <c:v>spin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3</c:v>
                </c:pt>
                <c:pt idx="1">
                  <c:v>10</c:v>
                </c:pt>
                <c:pt idx="2">
                  <c:v>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</c:plotArea>
    <c:plotVisOnly val="1"/>
    <c:dispBlanksAs val="gap"/>
    <c:showDLblsOverMax val="0"/>
  </c:chart>
  <c:spPr>
    <a:ln>
      <a:noFill/>
    </a:ln>
  </c:spPr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Peoples</c:v>
                </c:pt>
              </c:strCache>
            </c:strRef>
          </c:tx>
          <c:spPr>
            <a:solidFill>
              <a:schemeClr val="tx1"/>
            </a:solidFill>
            <a:ln>
              <a:noFill/>
            </a:ln>
          </c:spPr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</c:spPr>
          </c:dPt>
          <c:cat>
            <c:strRef>
              <c:f>Sheet1!$A$2:$A$3</c:f>
              <c:strCache>
                <c:ptCount val="2"/>
                <c:pt idx="0">
                  <c:v>coders</c:v>
                </c:pt>
                <c:pt idx="1">
                  <c:v>designers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25</c:v>
                </c:pt>
                <c:pt idx="1">
                  <c:v>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</c:spPr>
          <c:invertIfNegative val="0"/>
          <c:dPt>
            <c:idx val="4"/>
            <c:invertIfNegative val="0"/>
            <c:bubble3D val="0"/>
            <c:spPr>
              <a:solidFill>
                <a:schemeClr val="bg2"/>
              </a:solidFill>
              <a:ln>
                <a:noFill/>
              </a:ln>
            </c:spPr>
          </c:dPt>
          <c:dPt>
            <c:idx val="5"/>
            <c:invertIfNegative val="0"/>
            <c:bubble3D val="0"/>
          </c:dPt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3200">
                    <a:solidFill>
                      <a:schemeClr val="bg1"/>
                    </a:solidFill>
                    <a:latin typeface="+mj-lt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Sheet1!$A$2:$A$7</c:f>
              <c:strCache>
                <c:ptCount val="6"/>
                <c:pt idx="0">
                  <c:v>
Mobile marketing</c:v>
                </c:pt>
                <c:pt idx="1">
                  <c:v>
Paid search adversting</c:v>
                </c:pt>
                <c:pt idx="2">
                  <c:v>
Social media</c:v>
                </c:pt>
                <c:pt idx="3">
                  <c:v>
None of the above</c:v>
                </c:pt>
                <c:pt idx="4">
                  <c:v>
Search engine optimization</c:v>
                </c:pt>
                <c:pt idx="5">
                  <c:v>
Traditional media</c:v>
                </c:pt>
              </c:strCache>
            </c:strRef>
          </c:cat>
          <c:val>
            <c:numRef>
              <c:f>Sheet1!$B$2:$B$7</c:f>
              <c:numCache>
                <c:formatCode>0%</c:formatCode>
                <c:ptCount val="6"/>
                <c:pt idx="0">
                  <c:v>0.08</c:v>
                </c:pt>
                <c:pt idx="1">
                  <c:v>0.1</c:v>
                </c:pt>
                <c:pt idx="2">
                  <c:v>0.16</c:v>
                </c:pt>
                <c:pt idx="3">
                  <c:v>0.18</c:v>
                </c:pt>
                <c:pt idx="4">
                  <c:v>0.3</c:v>
                </c:pt>
                <c:pt idx="5">
                  <c:v>0.21</c:v>
                </c:pt>
              </c:numCache>
            </c:numRef>
          </c:val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62"/>
        <c:axId val="323068448"/>
        <c:axId val="323066096"/>
      </c:barChart>
      <c:catAx>
        <c:axId val="323068448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spPr>
          <a:ln>
            <a:noFill/>
          </a:ln>
        </c:spPr>
        <c:txPr>
          <a:bodyPr anchor="b" anchorCtr="0"/>
          <a:lstStyle/>
          <a:p>
            <a:pPr>
              <a:lnSpc>
                <a:spcPct val="80000"/>
              </a:lnSpc>
              <a:defRPr sz="1100">
                <a:solidFill>
                  <a:schemeClr val="bg1"/>
                </a:solidFill>
              </a:defRPr>
            </a:pPr>
            <a:endParaRPr lang="en-US"/>
          </a:p>
        </c:txPr>
        <c:crossAx val="323066096"/>
        <c:crosses val="autoZero"/>
        <c:auto val="1"/>
        <c:lblAlgn val="ctr"/>
        <c:lblOffset val="100"/>
        <c:noMultiLvlLbl val="0"/>
      </c:catAx>
      <c:valAx>
        <c:axId val="323066096"/>
        <c:scaling>
          <c:orientation val="minMax"/>
        </c:scaling>
        <c:delete val="1"/>
        <c:axPos val="l"/>
        <c:numFmt formatCode="0%" sourceLinked="1"/>
        <c:majorTickMark val="out"/>
        <c:minorTickMark val="none"/>
        <c:tickLblPos val="nextTo"/>
        <c:crossAx val="323068448"/>
        <c:crosses val="autoZero"/>
        <c:crossBetween val="between"/>
      </c:valAx>
      <c:spPr>
        <a:noFill/>
        <a:ln w="25400">
          <a:noFill/>
        </a:ln>
      </c:spPr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636904761904762E-2"/>
          <c:y val="3.1206782125059E-2"/>
          <c:w val="0.97470238095238093"/>
          <c:h val="0.8118400441951860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design</c:v>
                </c:pt>
              </c:strCache>
            </c:strRef>
          </c:tx>
          <c:spPr>
            <a:solidFill>
              <a:schemeClr val="tx1"/>
            </a:solidFill>
            <a:ln>
              <a:noFill/>
            </a:ln>
          </c:spPr>
          <c:invertIfNegative val="0"/>
          <c:dPt>
            <c:idx val="0"/>
            <c:invertIfNegative val="0"/>
            <c:bubble3D val="0"/>
            <c:spPr>
              <a:solidFill>
                <a:schemeClr val="bg1"/>
              </a:solidFill>
              <a:ln>
                <a:noFill/>
              </a:ln>
            </c:spPr>
          </c:dPt>
          <c:dPt>
            <c:idx val="1"/>
            <c:invertIfNegative val="0"/>
            <c:bubble3D val="0"/>
            <c:spPr>
              <a:solidFill>
                <a:schemeClr val="tx1">
                  <a:lumMod val="60000"/>
                  <a:lumOff val="40000"/>
                </a:schemeClr>
              </a:solidFill>
              <a:ln>
                <a:noFill/>
              </a:ln>
            </c:spPr>
          </c:dPt>
          <c:dPt>
            <c:idx val="4"/>
            <c:invertIfNegative val="0"/>
            <c:bubble3D val="0"/>
          </c:dPt>
          <c:cat>
            <c:strRef>
              <c:f>Sheet1!$A$2</c:f>
              <c:strCache>
                <c:ptCount val="1"/>
                <c:pt idx="0">
                  <c:v>Canada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2941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web</c:v>
                </c:pt>
              </c:strCache>
            </c:strRef>
          </c:tx>
          <c:spPr>
            <a:solidFill>
              <a:schemeClr val="tx1"/>
            </a:solidFill>
          </c:spPr>
          <c:invertIfNegative val="0"/>
          <c:dPt>
            <c:idx val="0"/>
            <c:invertIfNegative val="0"/>
            <c:bubble3D val="0"/>
          </c:dPt>
          <c:dPt>
            <c:idx val="1"/>
            <c:invertIfNegative val="0"/>
            <c:bubble3D val="0"/>
          </c:dPt>
          <c:dPt>
            <c:idx val="2"/>
            <c:invertIfNegative val="0"/>
            <c:bubble3D val="0"/>
          </c:dPt>
          <c:cat>
            <c:strRef>
              <c:f>Sheet1!$A$2</c:f>
              <c:strCache>
                <c:ptCount val="1"/>
                <c:pt idx="0">
                  <c:v>Canada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1589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promo</c:v>
                </c:pt>
              </c:strCache>
            </c:strRef>
          </c:tx>
          <c:spPr>
            <a:solidFill>
              <a:schemeClr val="bg2"/>
            </a:solidFill>
          </c:spPr>
          <c:invertIfNegative val="0"/>
          <c:cat>
            <c:strRef>
              <c:f>Sheet1!$A$2</c:f>
              <c:strCache>
                <c:ptCount val="1"/>
                <c:pt idx="0">
                  <c:v>Canada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3471</c:v>
                </c:pt>
              </c:numCache>
            </c:numRef>
          </c:val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branding</c:v>
                </c:pt>
              </c:strCache>
            </c:strRef>
          </c:tx>
          <c:spPr>
            <a:solidFill>
              <a:schemeClr val="tx2"/>
            </a:solidFill>
          </c:spPr>
          <c:invertIfNegative val="0"/>
          <c:cat>
            <c:strRef>
              <c:f>Sheet1!$A$2</c:f>
              <c:strCache>
                <c:ptCount val="1"/>
                <c:pt idx="0">
                  <c:v>Canada</c:v>
                </c:pt>
              </c:strCache>
            </c:strRef>
          </c:cat>
          <c:val>
            <c:numRef>
              <c:f>Sheet1!$E$2</c:f>
              <c:numCache>
                <c:formatCode>General</c:formatCode>
                <c:ptCount val="1"/>
                <c:pt idx="0">
                  <c:v>2390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62"/>
        <c:axId val="384682896"/>
        <c:axId val="384680936"/>
      </c:barChart>
      <c:catAx>
        <c:axId val="38468289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spPr>
          <a:ln>
            <a:noFill/>
          </a:ln>
        </c:spPr>
        <c:txPr>
          <a:bodyPr anchor="b" anchorCtr="0"/>
          <a:lstStyle/>
          <a:p>
            <a:pPr>
              <a:lnSpc>
                <a:spcPct val="80000"/>
              </a:lnSpc>
              <a:defRPr sz="1100">
                <a:solidFill>
                  <a:schemeClr val="bg1"/>
                </a:solidFill>
                <a:latin typeface="+mj-lt"/>
              </a:defRPr>
            </a:pPr>
            <a:endParaRPr lang="en-US"/>
          </a:p>
        </c:txPr>
        <c:crossAx val="384680936"/>
        <c:crosses val="autoZero"/>
        <c:auto val="1"/>
        <c:lblAlgn val="ctr"/>
        <c:lblOffset val="100"/>
        <c:noMultiLvlLbl val="0"/>
      </c:catAx>
      <c:valAx>
        <c:axId val="384680936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one"/>
        <c:crossAx val="384682896"/>
        <c:crosses val="autoZero"/>
        <c:crossBetween val="between"/>
      </c:valAx>
      <c:spPr>
        <a:noFill/>
        <a:ln w="25400">
          <a:noFill/>
        </a:ln>
      </c:spPr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636904761904762E-2"/>
          <c:y val="0.22362857395933855"/>
          <c:w val="0.97470238095238093"/>
          <c:h val="0.6194184929814501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design</c:v>
                </c:pt>
              </c:strCache>
            </c:strRef>
          </c:tx>
          <c:spPr>
            <a:solidFill>
              <a:schemeClr val="tx1"/>
            </a:solidFill>
            <a:ln>
              <a:noFill/>
            </a:ln>
          </c:spPr>
          <c:invertIfNegative val="0"/>
          <c:dPt>
            <c:idx val="0"/>
            <c:invertIfNegative val="0"/>
            <c:bubble3D val="0"/>
            <c:spPr>
              <a:solidFill>
                <a:schemeClr val="bg1"/>
              </a:solidFill>
              <a:ln>
                <a:noFill/>
              </a:ln>
            </c:spPr>
          </c:dPt>
          <c:dPt>
            <c:idx val="1"/>
            <c:invertIfNegative val="0"/>
            <c:bubble3D val="0"/>
            <c:spPr>
              <a:solidFill>
                <a:schemeClr val="tx1">
                  <a:lumMod val="60000"/>
                  <a:lumOff val="40000"/>
                </a:schemeClr>
              </a:solidFill>
              <a:ln>
                <a:noFill/>
              </a:ln>
            </c:spPr>
          </c:dPt>
          <c:dPt>
            <c:idx val="4"/>
            <c:invertIfNegative val="0"/>
            <c:bubble3D val="0"/>
          </c:dPt>
          <c:cat>
            <c:strRef>
              <c:f>Sheet1!$A$2</c:f>
              <c:strCache>
                <c:ptCount val="1"/>
                <c:pt idx="0">
                  <c:v>US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2450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web</c:v>
                </c:pt>
              </c:strCache>
            </c:strRef>
          </c:tx>
          <c:spPr>
            <a:solidFill>
              <a:schemeClr val="tx1"/>
            </a:solidFill>
          </c:spPr>
          <c:invertIfNegative val="0"/>
          <c:dPt>
            <c:idx val="0"/>
            <c:invertIfNegative val="0"/>
            <c:bubble3D val="0"/>
          </c:dPt>
          <c:dPt>
            <c:idx val="1"/>
            <c:invertIfNegative val="0"/>
            <c:bubble3D val="0"/>
          </c:dPt>
          <c:dPt>
            <c:idx val="2"/>
            <c:invertIfNegative val="0"/>
            <c:bubble3D val="0"/>
          </c:dPt>
          <c:cat>
            <c:strRef>
              <c:f>Sheet1!$A$2</c:f>
              <c:strCache>
                <c:ptCount val="1"/>
                <c:pt idx="0">
                  <c:v>US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1589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promo</c:v>
                </c:pt>
              </c:strCache>
            </c:strRef>
          </c:tx>
          <c:spPr>
            <a:solidFill>
              <a:schemeClr val="bg2"/>
            </a:solidFill>
          </c:spPr>
          <c:invertIfNegative val="0"/>
          <c:cat>
            <c:strRef>
              <c:f>Sheet1!$A$2</c:f>
              <c:strCache>
                <c:ptCount val="1"/>
                <c:pt idx="0">
                  <c:v>US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2136</c:v>
                </c:pt>
              </c:numCache>
            </c:numRef>
          </c:val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branding</c:v>
                </c:pt>
              </c:strCache>
            </c:strRef>
          </c:tx>
          <c:spPr>
            <a:solidFill>
              <a:schemeClr val="tx2"/>
            </a:solidFill>
          </c:spPr>
          <c:invertIfNegative val="0"/>
          <c:cat>
            <c:strRef>
              <c:f>Sheet1!$A$2</c:f>
              <c:strCache>
                <c:ptCount val="1"/>
                <c:pt idx="0">
                  <c:v>US</c:v>
                </c:pt>
              </c:strCache>
            </c:strRef>
          </c:cat>
          <c:val>
            <c:numRef>
              <c:f>Sheet1!$E$2</c:f>
              <c:numCache>
                <c:formatCode>General</c:formatCode>
                <c:ptCount val="1"/>
                <c:pt idx="0">
                  <c:v>2680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62"/>
        <c:axId val="384687992"/>
        <c:axId val="384682504"/>
      </c:barChart>
      <c:catAx>
        <c:axId val="384687992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spPr>
          <a:ln>
            <a:noFill/>
          </a:ln>
        </c:spPr>
        <c:txPr>
          <a:bodyPr anchor="b" anchorCtr="0"/>
          <a:lstStyle/>
          <a:p>
            <a:pPr>
              <a:lnSpc>
                <a:spcPct val="80000"/>
              </a:lnSpc>
              <a:defRPr sz="1100">
                <a:solidFill>
                  <a:schemeClr val="bg1"/>
                </a:solidFill>
                <a:latin typeface="+mj-lt"/>
              </a:defRPr>
            </a:pPr>
            <a:endParaRPr lang="en-US"/>
          </a:p>
        </c:txPr>
        <c:crossAx val="384682504"/>
        <c:crosses val="autoZero"/>
        <c:auto val="1"/>
        <c:lblAlgn val="ctr"/>
        <c:lblOffset val="100"/>
        <c:noMultiLvlLbl val="0"/>
      </c:catAx>
      <c:valAx>
        <c:axId val="384682504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one"/>
        <c:crossAx val="384687992"/>
        <c:crosses val="autoZero"/>
        <c:crossBetween val="between"/>
      </c:valAx>
      <c:spPr>
        <a:noFill/>
        <a:ln w="25400">
          <a:noFill/>
        </a:ln>
      </c:spPr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636904761904762E-2"/>
          <c:y val="0"/>
          <c:w val="0.97470238095238093"/>
          <c:h val="0.8537596210775606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design</c:v>
                </c:pt>
              </c:strCache>
            </c:strRef>
          </c:tx>
          <c:spPr>
            <a:solidFill>
              <a:schemeClr val="tx1"/>
            </a:solidFill>
            <a:ln>
              <a:noFill/>
            </a:ln>
          </c:spPr>
          <c:invertIfNegative val="0"/>
          <c:dPt>
            <c:idx val="0"/>
            <c:invertIfNegative val="0"/>
            <c:bubble3D val="0"/>
            <c:spPr>
              <a:solidFill>
                <a:schemeClr val="bg1"/>
              </a:solidFill>
              <a:ln>
                <a:noFill/>
              </a:ln>
            </c:spPr>
          </c:dPt>
          <c:dPt>
            <c:idx val="1"/>
            <c:invertIfNegative val="0"/>
            <c:bubble3D val="0"/>
            <c:spPr>
              <a:solidFill>
                <a:schemeClr val="tx1">
                  <a:lumMod val="60000"/>
                  <a:lumOff val="40000"/>
                </a:schemeClr>
              </a:solidFill>
              <a:ln>
                <a:noFill/>
              </a:ln>
            </c:spPr>
          </c:dPt>
          <c:dPt>
            <c:idx val="4"/>
            <c:invertIfNegative val="0"/>
            <c:bubble3D val="0"/>
          </c:dPt>
          <c:cat>
            <c:strRef>
              <c:f>Sheet1!$A$2</c:f>
              <c:strCache>
                <c:ptCount val="1"/>
                <c:pt idx="0">
                  <c:v>UK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4800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web</c:v>
                </c:pt>
              </c:strCache>
            </c:strRef>
          </c:tx>
          <c:spPr>
            <a:solidFill>
              <a:schemeClr val="tx1"/>
            </a:solidFill>
          </c:spPr>
          <c:invertIfNegative val="0"/>
          <c:dPt>
            <c:idx val="0"/>
            <c:invertIfNegative val="0"/>
            <c:bubble3D val="0"/>
          </c:dPt>
          <c:dPt>
            <c:idx val="1"/>
            <c:invertIfNegative val="0"/>
            <c:bubble3D val="0"/>
          </c:dPt>
          <c:dPt>
            <c:idx val="2"/>
            <c:invertIfNegative val="0"/>
            <c:bubble3D val="0"/>
          </c:dPt>
          <c:cat>
            <c:strRef>
              <c:f>Sheet1!$A$2</c:f>
              <c:strCache>
                <c:ptCount val="1"/>
                <c:pt idx="0">
                  <c:v>UK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2345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promo</c:v>
                </c:pt>
              </c:strCache>
            </c:strRef>
          </c:tx>
          <c:spPr>
            <a:solidFill>
              <a:schemeClr val="bg2"/>
            </a:solidFill>
          </c:spPr>
          <c:invertIfNegative val="0"/>
          <c:cat>
            <c:strRef>
              <c:f>Sheet1!$A$2</c:f>
              <c:strCache>
                <c:ptCount val="1"/>
                <c:pt idx="0">
                  <c:v>UK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1500</c:v>
                </c:pt>
              </c:numCache>
            </c:numRef>
          </c:val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branding</c:v>
                </c:pt>
              </c:strCache>
            </c:strRef>
          </c:tx>
          <c:spPr>
            <a:solidFill>
              <a:schemeClr val="tx2"/>
            </a:solidFill>
          </c:spPr>
          <c:invertIfNegative val="0"/>
          <c:cat>
            <c:strRef>
              <c:f>Sheet1!$A$2</c:f>
              <c:strCache>
                <c:ptCount val="1"/>
                <c:pt idx="0">
                  <c:v>UK</c:v>
                </c:pt>
              </c:strCache>
            </c:strRef>
          </c:cat>
          <c:val>
            <c:numRef>
              <c:f>Sheet1!$E$2</c:f>
              <c:numCache>
                <c:formatCode>General</c:formatCode>
                <c:ptCount val="1"/>
                <c:pt idx="0">
                  <c:v>4500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62"/>
        <c:axId val="384684856"/>
        <c:axId val="384681328"/>
      </c:barChart>
      <c:catAx>
        <c:axId val="3846848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spPr>
          <a:ln>
            <a:noFill/>
          </a:ln>
        </c:spPr>
        <c:txPr>
          <a:bodyPr anchor="b" anchorCtr="0"/>
          <a:lstStyle/>
          <a:p>
            <a:pPr>
              <a:lnSpc>
                <a:spcPct val="80000"/>
              </a:lnSpc>
              <a:defRPr sz="1100">
                <a:solidFill>
                  <a:schemeClr val="bg1"/>
                </a:solidFill>
                <a:latin typeface="+mj-lt"/>
              </a:defRPr>
            </a:pPr>
            <a:endParaRPr lang="en-US"/>
          </a:p>
        </c:txPr>
        <c:crossAx val="384681328"/>
        <c:crosses val="autoZero"/>
        <c:auto val="1"/>
        <c:lblAlgn val="ctr"/>
        <c:lblOffset val="100"/>
        <c:noMultiLvlLbl val="0"/>
      </c:catAx>
      <c:valAx>
        <c:axId val="384681328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one"/>
        <c:crossAx val="384684856"/>
        <c:crosses val="autoZero"/>
        <c:crossBetween val="between"/>
      </c:valAx>
      <c:spPr>
        <a:noFill/>
        <a:ln w="25400">
          <a:noFill/>
        </a:ln>
      </c:spPr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636904761904762E-2"/>
          <c:y val="0.22362857395933855"/>
          <c:w val="0.97470238095238093"/>
          <c:h val="0.6194184929814501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design</c:v>
                </c:pt>
              </c:strCache>
            </c:strRef>
          </c:tx>
          <c:spPr>
            <a:solidFill>
              <a:schemeClr val="tx1"/>
            </a:solidFill>
            <a:ln>
              <a:noFill/>
            </a:ln>
          </c:spPr>
          <c:invertIfNegative val="0"/>
          <c:dPt>
            <c:idx val="0"/>
            <c:invertIfNegative val="0"/>
            <c:bubble3D val="0"/>
            <c:spPr>
              <a:solidFill>
                <a:schemeClr val="bg1"/>
              </a:solidFill>
              <a:ln>
                <a:noFill/>
              </a:ln>
            </c:spPr>
          </c:dPt>
          <c:dPt>
            <c:idx val="1"/>
            <c:invertIfNegative val="0"/>
            <c:bubble3D val="0"/>
            <c:spPr>
              <a:solidFill>
                <a:schemeClr val="tx1">
                  <a:lumMod val="60000"/>
                  <a:lumOff val="40000"/>
                </a:schemeClr>
              </a:solidFill>
              <a:ln>
                <a:noFill/>
              </a:ln>
            </c:spPr>
          </c:dPt>
          <c:dPt>
            <c:idx val="4"/>
            <c:invertIfNegative val="0"/>
            <c:bubble3D val="0"/>
          </c:dPt>
          <c:cat>
            <c:strRef>
              <c:f>Sheet1!$A$2</c:f>
              <c:strCache>
                <c:ptCount val="1"/>
                <c:pt idx="0">
                  <c:v>INDIA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925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web</c:v>
                </c:pt>
              </c:strCache>
            </c:strRef>
          </c:tx>
          <c:spPr>
            <a:solidFill>
              <a:schemeClr val="tx1"/>
            </a:solidFill>
          </c:spPr>
          <c:invertIfNegative val="0"/>
          <c:dPt>
            <c:idx val="0"/>
            <c:invertIfNegative val="0"/>
            <c:bubble3D val="0"/>
          </c:dPt>
          <c:dPt>
            <c:idx val="1"/>
            <c:invertIfNegative val="0"/>
            <c:bubble3D val="0"/>
          </c:dPt>
          <c:dPt>
            <c:idx val="2"/>
            <c:invertIfNegative val="0"/>
            <c:bubble3D val="0"/>
          </c:dPt>
          <c:cat>
            <c:strRef>
              <c:f>Sheet1!$A$2</c:f>
              <c:strCache>
                <c:ptCount val="1"/>
                <c:pt idx="0">
                  <c:v>INDIA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1589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promo</c:v>
                </c:pt>
              </c:strCache>
            </c:strRef>
          </c:tx>
          <c:spPr>
            <a:solidFill>
              <a:schemeClr val="bg2"/>
            </a:solidFill>
          </c:spPr>
          <c:invertIfNegative val="0"/>
          <c:cat>
            <c:strRef>
              <c:f>Sheet1!$A$2</c:f>
              <c:strCache>
                <c:ptCount val="1"/>
                <c:pt idx="0">
                  <c:v>INDIA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2136</c:v>
                </c:pt>
              </c:numCache>
            </c:numRef>
          </c:val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branding</c:v>
                </c:pt>
              </c:strCache>
            </c:strRef>
          </c:tx>
          <c:spPr>
            <a:solidFill>
              <a:schemeClr val="tx2"/>
            </a:solidFill>
          </c:spPr>
          <c:invertIfNegative val="0"/>
          <c:cat>
            <c:strRef>
              <c:f>Sheet1!$A$2</c:f>
              <c:strCache>
                <c:ptCount val="1"/>
                <c:pt idx="0">
                  <c:v>INDIA</c:v>
                </c:pt>
              </c:strCache>
            </c:strRef>
          </c:cat>
          <c:val>
            <c:numRef>
              <c:f>Sheet1!$E$2</c:f>
              <c:numCache>
                <c:formatCode>General</c:formatCode>
                <c:ptCount val="1"/>
                <c:pt idx="0">
                  <c:v>1523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62"/>
        <c:axId val="384681720"/>
        <c:axId val="384684072"/>
      </c:barChart>
      <c:catAx>
        <c:axId val="384681720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spPr>
          <a:ln>
            <a:noFill/>
          </a:ln>
        </c:spPr>
        <c:txPr>
          <a:bodyPr anchor="b" anchorCtr="0"/>
          <a:lstStyle/>
          <a:p>
            <a:pPr>
              <a:lnSpc>
                <a:spcPct val="80000"/>
              </a:lnSpc>
              <a:defRPr sz="1100">
                <a:solidFill>
                  <a:schemeClr val="bg1"/>
                </a:solidFill>
                <a:latin typeface="+mj-lt"/>
              </a:defRPr>
            </a:pPr>
            <a:endParaRPr lang="en-US"/>
          </a:p>
        </c:txPr>
        <c:crossAx val="384684072"/>
        <c:crosses val="autoZero"/>
        <c:auto val="1"/>
        <c:lblAlgn val="ctr"/>
        <c:lblOffset val="100"/>
        <c:noMultiLvlLbl val="0"/>
      </c:catAx>
      <c:valAx>
        <c:axId val="384684072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one"/>
        <c:crossAx val="384681720"/>
        <c:crosses val="autoZero"/>
        <c:crossBetween val="between"/>
      </c:valAx>
      <c:spPr>
        <a:noFill/>
        <a:ln w="25400">
          <a:noFill/>
        </a:ln>
      </c:spPr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FD9A2C-1224-45BB-9EC2-ED85A337299D}" type="datetimeFigureOut">
              <a:rPr lang="en-US" smtClean="0"/>
              <a:t>5/23/2014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221B24-783F-4785-AEFA-DC900429CF6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996903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4E8348-5C75-4277-B91F-4768596546A6}" type="datetimeFigureOut">
              <a:rPr lang="en-US" smtClean="0"/>
              <a:t>5/23/2014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BAB81E-59E5-497E-A9DA-40D5ABD0126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87103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000" u="sng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AB81E-59E5-497E-A9DA-40D5ABD01266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8471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smtClean="0"/>
              <a:t>Use Cases for </a:t>
            </a:r>
            <a:r>
              <a:rPr lang="en-US" sz="1200" dirty="0" err="1" smtClean="0"/>
              <a:t>AppSettings</a:t>
            </a:r>
            <a:r>
              <a:rPr lang="en-US" sz="1200" dirty="0" smtClean="0"/>
              <a:t> changes: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 smtClean="0"/>
              <a:t>Inplace</a:t>
            </a:r>
            <a:r>
              <a:rPr lang="en-US" sz="1200" dirty="0" smtClean="0"/>
              <a:t> deployment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 smtClean="0"/>
              <a:t>Inplace</a:t>
            </a:r>
            <a:r>
              <a:rPr lang="en-US" sz="1200" dirty="0" smtClean="0"/>
              <a:t> deployment w/ </a:t>
            </a:r>
            <a:r>
              <a:rPr lang="en-US" sz="1200" dirty="0" err="1" smtClean="0"/>
              <a:t>readonly</a:t>
            </a:r>
            <a:r>
              <a:rPr lang="en-US" sz="1200" dirty="0" smtClean="0"/>
              <a:t> history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/>
              <a:t>Deploy</a:t>
            </a:r>
            <a:r>
              <a:rPr lang="en-US" sz="1200" baseline="0" dirty="0" smtClean="0"/>
              <a:t> from subfolder of repo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aseline="0" dirty="0" smtClean="0"/>
              <a:t>Deploy to a subfolder of </a:t>
            </a:r>
            <a:r>
              <a:rPr lang="en-US" sz="1200" baseline="0" dirty="0" err="1" smtClean="0"/>
              <a:t>wwwroot</a:t>
            </a:r>
            <a:endParaRPr lang="en-US" sz="1200" baseline="0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en-US" sz="1200" baseline="0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200" baseline="0" dirty="0" smtClean="0"/>
              <a:t>https://github.com/projectkudu/kudu/wiki/Deploying-inplace-and-without-repository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20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AB81E-59E5-497E-A9DA-40D5ABD01266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57917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http://blogs.msdn.com/b/carlosag/archive/2006/04/25/iis7configurationsystem.aspx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AB81E-59E5-497E-A9DA-40D5ABD01266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66662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86265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art Placeholder 3"/>
          <p:cNvSpPr>
            <a:spLocks noGrp="1"/>
          </p:cNvSpPr>
          <p:nvPr>
            <p:ph type="chart" sz="quarter" idx="12"/>
          </p:nvPr>
        </p:nvSpPr>
        <p:spPr>
          <a:xfrm>
            <a:off x="457200" y="2057400"/>
            <a:ext cx="8229600" cy="3267075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accent4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7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04800"/>
            <a:ext cx="8229600" cy="609600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4000" b="0" spc="-15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sp>
        <p:nvSpPr>
          <p:cNvPr id="3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925359"/>
            <a:ext cx="8229600" cy="466725"/>
          </a:xfr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None/>
              <a:defRPr sz="2400" b="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  <a:endParaRPr lang="en-US"/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337871" y="6171539"/>
            <a:ext cx="1595704" cy="410779"/>
            <a:chOff x="337871" y="6179121"/>
            <a:chExt cx="1595704" cy="410779"/>
          </a:xfrm>
        </p:grpSpPr>
        <p:sp>
          <p:nvSpPr>
            <p:cNvPr id="19" name="Rounded Rectangle 18"/>
            <p:cNvSpPr/>
            <p:nvPr userDrawn="1"/>
          </p:nvSpPr>
          <p:spPr>
            <a:xfrm>
              <a:off x="337871" y="6193900"/>
              <a:ext cx="528904" cy="3960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bIns="72000" rtlCol="0" anchor="ctr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000" kern="1200" dirty="0" smtClean="0">
                  <a:solidFill>
                    <a:schemeClr val="lt1"/>
                  </a:solidFill>
                  <a:latin typeface="FontAwesome" pitchFamily="2" charset="0"/>
                  <a:ea typeface="+mn-ea"/>
                  <a:cs typeface="+mn-cs"/>
                </a:rPr>
                <a:t></a:t>
              </a:r>
              <a:endParaRPr lang="en-US" sz="1800" kern="1200" dirty="0" smtClean="0">
                <a:solidFill>
                  <a:schemeClr val="lt1"/>
                </a:solidFill>
                <a:latin typeface="FontAwesome" pitchFamily="2" charset="0"/>
                <a:ea typeface="+mn-ea"/>
                <a:cs typeface="+mn-cs"/>
              </a:endParaRPr>
            </a:p>
          </p:txBody>
        </p:sp>
        <p:sp>
          <p:nvSpPr>
            <p:cNvPr id="20" name="Rounded Rectangle 19"/>
            <p:cNvSpPr/>
            <p:nvPr userDrawn="1"/>
          </p:nvSpPr>
          <p:spPr>
            <a:xfrm>
              <a:off x="898630" y="6179121"/>
              <a:ext cx="1034945" cy="387458"/>
            </a:xfrm>
            <a:prstGeom prst="roundRect">
              <a:avLst>
                <a:gd name="adj" fmla="val 30667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bIns="72000" rtlCol="0" anchor="ctr"/>
            <a:lstStyle/>
            <a:p>
              <a:r>
                <a:rPr lang="en-US" sz="1800" b="0" spc="0" dirty="0" smtClean="0">
                  <a:solidFill>
                    <a:schemeClr val="accent6"/>
                  </a:solidFill>
                  <a:latin typeface="+mj-lt"/>
                </a:rPr>
                <a:t>nikmd23</a:t>
              </a:r>
              <a:endParaRPr lang="ru-RU" sz="1400" b="0" spc="0" dirty="0">
                <a:solidFill>
                  <a:schemeClr val="accent6"/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57810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50974" y="1732832"/>
            <a:ext cx="3420000" cy="3420000"/>
          </a:xfrm>
          <a:prstGeom prst="ellipse">
            <a:avLst/>
          </a:prstGeom>
          <a:ln w="28575">
            <a:solidFill>
              <a:schemeClr val="tx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accent4"/>
                </a:solidFill>
              </a:defRPr>
            </a:lvl1pPr>
          </a:lstStyle>
          <a:p>
            <a:endParaRPr lang="en-US"/>
          </a:p>
        </p:txBody>
      </p:sp>
      <p:sp>
        <p:nvSpPr>
          <p:cNvPr id="38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04800"/>
            <a:ext cx="8229600" cy="609600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4000" b="0" spc="-15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191000" y="1723136"/>
            <a:ext cx="4427538" cy="2895600"/>
          </a:xfrm>
        </p:spPr>
        <p:txBody>
          <a:bodyPr wrap="square">
            <a:noAutofit/>
          </a:bodyPr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None/>
              <a:defRPr sz="1800">
                <a:solidFill>
                  <a:schemeClr val="accent4"/>
                </a:solidFill>
              </a:defRPr>
            </a:lvl2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  <a:endParaRPr lang="en-US" dirty="0"/>
          </a:p>
        </p:txBody>
      </p:sp>
      <p:sp>
        <p:nvSpPr>
          <p:cNvPr id="20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048001" y="5108268"/>
            <a:ext cx="1593850" cy="835332"/>
          </a:xfr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smtClean="0"/>
              <a:t>Click to edit text</a:t>
            </a:r>
            <a:endParaRPr lang="en-US"/>
          </a:p>
        </p:txBody>
      </p:sp>
      <p:sp>
        <p:nvSpPr>
          <p:cNvPr id="21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5103814" y="5108268"/>
            <a:ext cx="1593850" cy="835332"/>
          </a:xfr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smtClean="0"/>
              <a:t>Click to edit text</a:t>
            </a:r>
            <a:endParaRPr lang="en-US"/>
          </a:p>
        </p:txBody>
      </p:sp>
      <p:sp>
        <p:nvSpPr>
          <p:cNvPr id="22" name="Text Placeholder 6"/>
          <p:cNvSpPr>
            <a:spLocks noGrp="1"/>
          </p:cNvSpPr>
          <p:nvPr>
            <p:ph type="body" sz="quarter" idx="17" hasCustomPrompt="1"/>
          </p:nvPr>
        </p:nvSpPr>
        <p:spPr>
          <a:xfrm>
            <a:off x="7086600" y="5108268"/>
            <a:ext cx="1447801" cy="835332"/>
          </a:xfr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smtClean="0"/>
              <a:t>Click to edit text</a:t>
            </a:r>
            <a:endParaRPr lang="en-US"/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925359"/>
            <a:ext cx="8229600" cy="466725"/>
          </a:xfr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None/>
              <a:defRPr sz="2400" b="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  <a:endParaRPr lang="en-US"/>
          </a:p>
        </p:txBody>
      </p:sp>
      <p:grpSp>
        <p:nvGrpSpPr>
          <p:cNvPr id="26" name="Group 25"/>
          <p:cNvGrpSpPr/>
          <p:nvPr userDrawn="1"/>
        </p:nvGrpSpPr>
        <p:grpSpPr>
          <a:xfrm>
            <a:off x="337871" y="6171539"/>
            <a:ext cx="1595704" cy="410779"/>
            <a:chOff x="337871" y="6179121"/>
            <a:chExt cx="1595704" cy="410779"/>
          </a:xfrm>
        </p:grpSpPr>
        <p:sp>
          <p:nvSpPr>
            <p:cNvPr id="27" name="Rounded Rectangle 26"/>
            <p:cNvSpPr/>
            <p:nvPr userDrawn="1"/>
          </p:nvSpPr>
          <p:spPr>
            <a:xfrm>
              <a:off x="337871" y="6193900"/>
              <a:ext cx="528904" cy="3960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bIns="72000" rtlCol="0" anchor="ctr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000" kern="1200" dirty="0" smtClean="0">
                  <a:solidFill>
                    <a:schemeClr val="lt1"/>
                  </a:solidFill>
                  <a:latin typeface="FontAwesome" pitchFamily="2" charset="0"/>
                  <a:ea typeface="+mn-ea"/>
                  <a:cs typeface="+mn-cs"/>
                </a:rPr>
                <a:t></a:t>
              </a:r>
              <a:endParaRPr lang="en-US" sz="1800" kern="1200" dirty="0" smtClean="0">
                <a:solidFill>
                  <a:schemeClr val="lt1"/>
                </a:solidFill>
                <a:latin typeface="FontAwesome" pitchFamily="2" charset="0"/>
                <a:ea typeface="+mn-ea"/>
                <a:cs typeface="+mn-cs"/>
              </a:endParaRPr>
            </a:p>
          </p:txBody>
        </p:sp>
        <p:sp>
          <p:nvSpPr>
            <p:cNvPr id="28" name="Rounded Rectangle 27"/>
            <p:cNvSpPr/>
            <p:nvPr userDrawn="1"/>
          </p:nvSpPr>
          <p:spPr>
            <a:xfrm>
              <a:off x="898630" y="6179121"/>
              <a:ext cx="1034945" cy="387458"/>
            </a:xfrm>
            <a:prstGeom prst="roundRect">
              <a:avLst>
                <a:gd name="adj" fmla="val 30667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bIns="72000" rtlCol="0" anchor="ctr"/>
            <a:lstStyle/>
            <a:p>
              <a:r>
                <a:rPr lang="en-US" sz="1800" b="0" spc="0" dirty="0" smtClean="0">
                  <a:solidFill>
                    <a:schemeClr val="accent6"/>
                  </a:solidFill>
                  <a:latin typeface="+mj-lt"/>
                </a:rPr>
                <a:t>nikmd23</a:t>
              </a:r>
              <a:endParaRPr lang="ru-RU" sz="1400" b="0" spc="0" dirty="0">
                <a:solidFill>
                  <a:schemeClr val="accent6"/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49858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Text 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294423" y="1657350"/>
            <a:ext cx="4191000" cy="4191000"/>
          </a:xfrm>
          <a:prstGeom prst="ellipse">
            <a:avLst/>
          </a:prstGeom>
          <a:ln w="28575">
            <a:solidFill>
              <a:schemeClr val="tx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accent4"/>
                </a:solidFill>
              </a:defRPr>
            </a:lvl1pPr>
          </a:lstStyle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800600" y="2110266"/>
            <a:ext cx="3886200" cy="3402012"/>
          </a:xfrm>
          <a:noFill/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360"/>
              </a:spcBef>
              <a:buNone/>
              <a:defRPr sz="16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  <a:endParaRPr lang="en-US"/>
          </a:p>
        </p:txBody>
      </p:sp>
      <p:sp>
        <p:nvSpPr>
          <p:cNvPr id="38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04800"/>
            <a:ext cx="8229600" cy="609600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4000" b="0" spc="-15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925359"/>
            <a:ext cx="8229600" cy="466725"/>
          </a:xfr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None/>
              <a:defRPr sz="2400" b="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  <a:endParaRPr lang="en-US"/>
          </a:p>
        </p:txBody>
      </p:sp>
      <p:grpSp>
        <p:nvGrpSpPr>
          <p:cNvPr id="17" name="Group 16"/>
          <p:cNvGrpSpPr/>
          <p:nvPr userDrawn="1"/>
        </p:nvGrpSpPr>
        <p:grpSpPr>
          <a:xfrm>
            <a:off x="337871" y="6171539"/>
            <a:ext cx="1595704" cy="410779"/>
            <a:chOff x="337871" y="6179121"/>
            <a:chExt cx="1595704" cy="410779"/>
          </a:xfrm>
        </p:grpSpPr>
        <p:sp>
          <p:nvSpPr>
            <p:cNvPr id="21" name="Rounded Rectangle 20"/>
            <p:cNvSpPr/>
            <p:nvPr userDrawn="1"/>
          </p:nvSpPr>
          <p:spPr>
            <a:xfrm>
              <a:off x="337871" y="6193900"/>
              <a:ext cx="528904" cy="3960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bIns="72000" rtlCol="0" anchor="ctr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000" kern="1200" dirty="0" smtClean="0">
                  <a:solidFill>
                    <a:schemeClr val="lt1"/>
                  </a:solidFill>
                  <a:latin typeface="FontAwesome" pitchFamily="2" charset="0"/>
                  <a:ea typeface="+mn-ea"/>
                  <a:cs typeface="+mn-cs"/>
                </a:rPr>
                <a:t></a:t>
              </a:r>
              <a:endParaRPr lang="en-US" sz="1800" kern="1200" dirty="0" smtClean="0">
                <a:solidFill>
                  <a:schemeClr val="lt1"/>
                </a:solidFill>
                <a:latin typeface="FontAwesome" pitchFamily="2" charset="0"/>
                <a:ea typeface="+mn-ea"/>
                <a:cs typeface="+mn-cs"/>
              </a:endParaRPr>
            </a:p>
          </p:txBody>
        </p:sp>
        <p:sp>
          <p:nvSpPr>
            <p:cNvPr id="22" name="Rounded Rectangle 21"/>
            <p:cNvSpPr/>
            <p:nvPr userDrawn="1"/>
          </p:nvSpPr>
          <p:spPr>
            <a:xfrm>
              <a:off x="898630" y="6179121"/>
              <a:ext cx="1034945" cy="387458"/>
            </a:xfrm>
            <a:prstGeom prst="roundRect">
              <a:avLst>
                <a:gd name="adj" fmla="val 30667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bIns="72000" rtlCol="0" anchor="ctr"/>
            <a:lstStyle/>
            <a:p>
              <a:r>
                <a:rPr lang="en-US" sz="1800" b="0" spc="0" dirty="0" smtClean="0">
                  <a:solidFill>
                    <a:schemeClr val="accent6"/>
                  </a:solidFill>
                  <a:latin typeface="+mj-lt"/>
                </a:rPr>
                <a:t>nikmd23</a:t>
              </a:r>
              <a:endParaRPr lang="ru-RU" sz="1400" b="0" spc="0" dirty="0">
                <a:solidFill>
                  <a:schemeClr val="accent6"/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64779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Sub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04800"/>
            <a:ext cx="8229600" cy="609600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4000" b="0" spc="-15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sp>
        <p:nvSpPr>
          <p:cNvPr id="37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925359"/>
            <a:ext cx="8229600" cy="466725"/>
          </a:xfr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None/>
              <a:defRPr sz="2400" b="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  <a:endParaRPr lang="en-US"/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337871" y="6171539"/>
            <a:ext cx="1595704" cy="410779"/>
            <a:chOff x="337871" y="6179121"/>
            <a:chExt cx="1595704" cy="410779"/>
          </a:xfrm>
        </p:grpSpPr>
        <p:sp>
          <p:nvSpPr>
            <p:cNvPr id="16" name="Rounded Rectangle 15"/>
            <p:cNvSpPr/>
            <p:nvPr userDrawn="1"/>
          </p:nvSpPr>
          <p:spPr>
            <a:xfrm>
              <a:off x="337871" y="6193900"/>
              <a:ext cx="528904" cy="3960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bIns="72000" rtlCol="0" anchor="ctr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000" kern="1200" dirty="0" smtClean="0">
                  <a:solidFill>
                    <a:schemeClr val="lt1"/>
                  </a:solidFill>
                  <a:latin typeface="FontAwesome" pitchFamily="2" charset="0"/>
                  <a:ea typeface="+mn-ea"/>
                  <a:cs typeface="+mn-cs"/>
                </a:rPr>
                <a:t></a:t>
              </a:r>
              <a:endParaRPr lang="en-US" sz="1800" kern="1200" dirty="0" smtClean="0">
                <a:solidFill>
                  <a:schemeClr val="lt1"/>
                </a:solidFill>
                <a:latin typeface="FontAwesome" pitchFamily="2" charset="0"/>
                <a:ea typeface="+mn-ea"/>
                <a:cs typeface="+mn-cs"/>
              </a:endParaRPr>
            </a:p>
          </p:txBody>
        </p:sp>
        <p:sp>
          <p:nvSpPr>
            <p:cNvPr id="20" name="Rounded Rectangle 19"/>
            <p:cNvSpPr/>
            <p:nvPr userDrawn="1"/>
          </p:nvSpPr>
          <p:spPr>
            <a:xfrm>
              <a:off x="898630" y="6179121"/>
              <a:ext cx="1034945" cy="387458"/>
            </a:xfrm>
            <a:prstGeom prst="roundRect">
              <a:avLst>
                <a:gd name="adj" fmla="val 30667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bIns="72000" rtlCol="0" anchor="ctr"/>
            <a:lstStyle/>
            <a:p>
              <a:r>
                <a:rPr lang="en-US" sz="1800" b="0" spc="0" dirty="0" smtClean="0">
                  <a:solidFill>
                    <a:schemeClr val="accent6"/>
                  </a:solidFill>
                  <a:latin typeface="+mj-lt"/>
                </a:rPr>
                <a:t>nikmd23</a:t>
              </a:r>
              <a:endParaRPr lang="ru-RU" sz="1400" b="0" spc="0" dirty="0">
                <a:solidFill>
                  <a:schemeClr val="accent6"/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15863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s 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1001273" y="2065192"/>
            <a:ext cx="972000" cy="972000"/>
          </a:xfrm>
          <a:prstGeom prst="ellipse">
            <a:avLst/>
          </a:prstGeom>
          <a:ln w="19050">
            <a:solidFill>
              <a:schemeClr val="tx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050">
                <a:solidFill>
                  <a:schemeClr val="accent4"/>
                </a:solidFill>
              </a:defRPr>
            </a:lvl1pPr>
          </a:lstStyle>
          <a:p>
            <a:endParaRPr lang="en-US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2169275" y="2065193"/>
            <a:ext cx="972000" cy="972000"/>
          </a:xfrm>
          <a:prstGeom prst="ellipse">
            <a:avLst/>
          </a:prstGeom>
          <a:ln w="19050">
            <a:solidFill>
              <a:schemeClr val="tx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050">
                <a:solidFill>
                  <a:schemeClr val="accent4"/>
                </a:solidFill>
              </a:defRPr>
            </a:lvl1pPr>
          </a:lstStyle>
          <a:p>
            <a:endParaRPr lang="en-US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3410043" y="2065193"/>
            <a:ext cx="972000" cy="972000"/>
          </a:xfrm>
          <a:prstGeom prst="ellipse">
            <a:avLst/>
          </a:prstGeom>
          <a:ln w="19050">
            <a:solidFill>
              <a:schemeClr val="tx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050">
                <a:solidFill>
                  <a:schemeClr val="accent4"/>
                </a:solidFill>
              </a:defRPr>
            </a:lvl1pPr>
          </a:lstStyle>
          <a:p>
            <a:endParaRPr lang="en-US"/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4650811" y="2065193"/>
            <a:ext cx="972000" cy="972000"/>
          </a:xfrm>
          <a:prstGeom prst="ellipse">
            <a:avLst/>
          </a:prstGeom>
          <a:ln w="19050">
            <a:solidFill>
              <a:schemeClr val="tx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050">
                <a:solidFill>
                  <a:schemeClr val="accent4"/>
                </a:solidFill>
              </a:defRPr>
            </a:lvl1pPr>
          </a:lstStyle>
          <a:p>
            <a:endParaRPr lang="en-US"/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5891579" y="2065193"/>
            <a:ext cx="972000" cy="972000"/>
          </a:xfrm>
          <a:prstGeom prst="ellipse">
            <a:avLst/>
          </a:prstGeom>
          <a:ln w="19050">
            <a:solidFill>
              <a:schemeClr val="tx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050">
                <a:solidFill>
                  <a:schemeClr val="accent4"/>
                </a:solidFill>
              </a:defRPr>
            </a:lvl1pPr>
          </a:lstStyle>
          <a:p>
            <a:endParaRPr lang="en-US"/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7134074" y="2058004"/>
            <a:ext cx="972000" cy="972000"/>
          </a:xfrm>
          <a:prstGeom prst="ellipse">
            <a:avLst/>
          </a:prstGeom>
          <a:ln w="19050">
            <a:solidFill>
              <a:schemeClr val="tx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050">
                <a:solidFill>
                  <a:schemeClr val="accent4"/>
                </a:solidFill>
              </a:defRPr>
            </a:lvl1pPr>
          </a:lstStyle>
          <a:p>
            <a:endParaRPr lang="en-US"/>
          </a:p>
        </p:txBody>
      </p:sp>
      <p:sp>
        <p:nvSpPr>
          <p:cNvPr id="30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1580068" y="3105042"/>
            <a:ext cx="972000" cy="972000"/>
          </a:xfrm>
          <a:prstGeom prst="ellipse">
            <a:avLst/>
          </a:prstGeom>
          <a:ln w="19050">
            <a:solidFill>
              <a:schemeClr val="tx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050">
                <a:solidFill>
                  <a:schemeClr val="accent4"/>
                </a:solidFill>
              </a:defRPr>
            </a:lvl1pPr>
          </a:lstStyle>
          <a:p>
            <a:endParaRPr lang="en-US"/>
          </a:p>
        </p:txBody>
      </p:sp>
      <p:sp>
        <p:nvSpPr>
          <p:cNvPr id="31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2820836" y="3105042"/>
            <a:ext cx="972000" cy="972000"/>
          </a:xfrm>
          <a:prstGeom prst="ellipse">
            <a:avLst/>
          </a:prstGeom>
          <a:ln w="19050">
            <a:solidFill>
              <a:schemeClr val="tx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050">
                <a:solidFill>
                  <a:schemeClr val="accent4"/>
                </a:solidFill>
              </a:defRPr>
            </a:lvl1pPr>
          </a:lstStyle>
          <a:p>
            <a:endParaRPr lang="en-US"/>
          </a:p>
        </p:txBody>
      </p:sp>
      <p:sp>
        <p:nvSpPr>
          <p:cNvPr id="32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4061604" y="3105042"/>
            <a:ext cx="972000" cy="972000"/>
          </a:xfrm>
          <a:prstGeom prst="ellipse">
            <a:avLst/>
          </a:prstGeom>
          <a:ln w="19050">
            <a:solidFill>
              <a:schemeClr val="tx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050">
                <a:solidFill>
                  <a:schemeClr val="accent4"/>
                </a:solidFill>
              </a:defRPr>
            </a:lvl1pPr>
          </a:lstStyle>
          <a:p>
            <a:endParaRPr lang="en-US"/>
          </a:p>
        </p:txBody>
      </p:sp>
      <p:sp>
        <p:nvSpPr>
          <p:cNvPr id="33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5302372" y="3105042"/>
            <a:ext cx="972000" cy="972000"/>
          </a:xfrm>
          <a:prstGeom prst="ellipse">
            <a:avLst/>
          </a:prstGeom>
          <a:ln w="19050">
            <a:solidFill>
              <a:schemeClr val="tx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050">
                <a:solidFill>
                  <a:schemeClr val="accent4"/>
                </a:solidFill>
              </a:defRPr>
            </a:lvl1pPr>
          </a:lstStyle>
          <a:p>
            <a:endParaRPr lang="en-US"/>
          </a:p>
        </p:txBody>
      </p:sp>
      <p:sp>
        <p:nvSpPr>
          <p:cNvPr id="34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6543141" y="3097853"/>
            <a:ext cx="972000" cy="972000"/>
          </a:xfrm>
          <a:prstGeom prst="ellipse">
            <a:avLst/>
          </a:prstGeom>
          <a:ln w="19050">
            <a:solidFill>
              <a:schemeClr val="tx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050">
                <a:solidFill>
                  <a:schemeClr val="accent4"/>
                </a:solidFill>
              </a:defRPr>
            </a:lvl1pPr>
          </a:lstStyle>
          <a:p>
            <a:endParaRPr lang="en-US"/>
          </a:p>
        </p:txBody>
      </p:sp>
      <p:sp>
        <p:nvSpPr>
          <p:cNvPr id="41" name="Picture Placeholder 2"/>
          <p:cNvSpPr>
            <a:spLocks noGrp="1"/>
          </p:cNvSpPr>
          <p:nvPr>
            <p:ph type="pic" sz="quarter" idx="29"/>
          </p:nvPr>
        </p:nvSpPr>
        <p:spPr>
          <a:xfrm>
            <a:off x="2204050" y="4165036"/>
            <a:ext cx="972000" cy="972000"/>
          </a:xfrm>
          <a:prstGeom prst="ellipse">
            <a:avLst/>
          </a:prstGeom>
          <a:ln w="19050">
            <a:solidFill>
              <a:schemeClr val="tx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050">
                <a:solidFill>
                  <a:schemeClr val="accent4"/>
                </a:solidFill>
              </a:defRPr>
            </a:lvl1pPr>
          </a:lstStyle>
          <a:p>
            <a:endParaRPr lang="en-US"/>
          </a:p>
        </p:txBody>
      </p:sp>
      <p:sp>
        <p:nvSpPr>
          <p:cNvPr id="42" name="Picture Placeholder 2"/>
          <p:cNvSpPr>
            <a:spLocks noGrp="1"/>
          </p:cNvSpPr>
          <p:nvPr>
            <p:ph type="pic" sz="quarter" idx="30"/>
          </p:nvPr>
        </p:nvSpPr>
        <p:spPr>
          <a:xfrm>
            <a:off x="3444818" y="4165036"/>
            <a:ext cx="972000" cy="972000"/>
          </a:xfrm>
          <a:prstGeom prst="ellipse">
            <a:avLst/>
          </a:prstGeom>
          <a:ln w="19050">
            <a:solidFill>
              <a:schemeClr val="tx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050">
                <a:solidFill>
                  <a:schemeClr val="accent4"/>
                </a:solidFill>
              </a:defRPr>
            </a:lvl1pPr>
          </a:lstStyle>
          <a:p>
            <a:endParaRPr lang="en-US"/>
          </a:p>
        </p:txBody>
      </p:sp>
      <p:sp>
        <p:nvSpPr>
          <p:cNvPr id="43" name="Picture Placeholder 2"/>
          <p:cNvSpPr>
            <a:spLocks noGrp="1"/>
          </p:cNvSpPr>
          <p:nvPr>
            <p:ph type="pic" sz="quarter" idx="31"/>
          </p:nvPr>
        </p:nvSpPr>
        <p:spPr>
          <a:xfrm>
            <a:off x="4685586" y="4165036"/>
            <a:ext cx="972000" cy="972000"/>
          </a:xfrm>
          <a:prstGeom prst="ellipse">
            <a:avLst/>
          </a:prstGeom>
          <a:ln w="19050">
            <a:solidFill>
              <a:schemeClr val="tx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050">
                <a:solidFill>
                  <a:schemeClr val="accent4"/>
                </a:solidFill>
              </a:defRPr>
            </a:lvl1pPr>
          </a:lstStyle>
          <a:p>
            <a:endParaRPr lang="en-US"/>
          </a:p>
        </p:txBody>
      </p:sp>
      <p:sp>
        <p:nvSpPr>
          <p:cNvPr id="44" name="Picture Placeholder 2"/>
          <p:cNvSpPr>
            <a:spLocks noGrp="1"/>
          </p:cNvSpPr>
          <p:nvPr>
            <p:ph type="pic" sz="quarter" idx="32"/>
          </p:nvPr>
        </p:nvSpPr>
        <p:spPr>
          <a:xfrm>
            <a:off x="5926355" y="4165036"/>
            <a:ext cx="972000" cy="972000"/>
          </a:xfrm>
          <a:prstGeom prst="ellipse">
            <a:avLst/>
          </a:prstGeom>
          <a:ln w="19050">
            <a:solidFill>
              <a:schemeClr val="tx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050">
                <a:solidFill>
                  <a:schemeClr val="accent4"/>
                </a:solidFill>
              </a:defRPr>
            </a:lvl1pPr>
          </a:lstStyle>
          <a:p>
            <a:endParaRPr lang="en-US"/>
          </a:p>
        </p:txBody>
      </p:sp>
      <p:sp>
        <p:nvSpPr>
          <p:cNvPr id="64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04800"/>
            <a:ext cx="8229600" cy="609600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4000" b="0" spc="-15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sp>
        <p:nvSpPr>
          <p:cNvPr id="65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925359"/>
            <a:ext cx="8229600" cy="466725"/>
          </a:xfr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None/>
              <a:defRPr sz="2400" b="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  <a:endParaRPr lang="en-US"/>
          </a:p>
        </p:txBody>
      </p:sp>
      <p:sp>
        <p:nvSpPr>
          <p:cNvPr id="37" name="Picture Placeholder 2"/>
          <p:cNvSpPr>
            <a:spLocks noGrp="1"/>
          </p:cNvSpPr>
          <p:nvPr>
            <p:ph type="pic" sz="quarter" idx="37"/>
          </p:nvPr>
        </p:nvSpPr>
        <p:spPr>
          <a:xfrm>
            <a:off x="1001273" y="4165036"/>
            <a:ext cx="972000" cy="972000"/>
          </a:xfrm>
          <a:prstGeom prst="ellipse">
            <a:avLst/>
          </a:prstGeom>
          <a:ln w="19050">
            <a:solidFill>
              <a:schemeClr val="tx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050">
                <a:solidFill>
                  <a:schemeClr val="accent4"/>
                </a:solidFill>
              </a:defRPr>
            </a:lvl1pPr>
          </a:lstStyle>
          <a:p>
            <a:endParaRPr lang="en-US"/>
          </a:p>
        </p:txBody>
      </p:sp>
      <p:sp>
        <p:nvSpPr>
          <p:cNvPr id="38" name="Picture Placeholder 2"/>
          <p:cNvSpPr>
            <a:spLocks noGrp="1"/>
          </p:cNvSpPr>
          <p:nvPr>
            <p:ph type="pic" sz="quarter" idx="38"/>
          </p:nvPr>
        </p:nvSpPr>
        <p:spPr>
          <a:xfrm>
            <a:off x="7134074" y="4165036"/>
            <a:ext cx="972000" cy="972000"/>
          </a:xfrm>
          <a:prstGeom prst="ellipse">
            <a:avLst/>
          </a:prstGeom>
          <a:ln w="19050">
            <a:solidFill>
              <a:schemeClr val="tx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050">
                <a:solidFill>
                  <a:schemeClr val="accent4"/>
                </a:solidFill>
              </a:defRPr>
            </a:lvl1pPr>
          </a:lstStyle>
          <a:p>
            <a:endParaRPr lang="en-US"/>
          </a:p>
        </p:txBody>
      </p:sp>
      <p:grpSp>
        <p:nvGrpSpPr>
          <p:cNvPr id="35" name="Group 34"/>
          <p:cNvGrpSpPr/>
          <p:nvPr userDrawn="1"/>
        </p:nvGrpSpPr>
        <p:grpSpPr>
          <a:xfrm>
            <a:off x="337871" y="6171539"/>
            <a:ext cx="1595704" cy="410779"/>
            <a:chOff x="337871" y="6179121"/>
            <a:chExt cx="1595704" cy="410779"/>
          </a:xfrm>
        </p:grpSpPr>
        <p:sp>
          <p:nvSpPr>
            <p:cNvPr id="36" name="Rounded Rectangle 35"/>
            <p:cNvSpPr/>
            <p:nvPr userDrawn="1"/>
          </p:nvSpPr>
          <p:spPr>
            <a:xfrm>
              <a:off x="337871" y="6193900"/>
              <a:ext cx="528904" cy="3960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bIns="72000" rtlCol="0" anchor="ctr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000" kern="1200" dirty="0" smtClean="0">
                  <a:solidFill>
                    <a:schemeClr val="lt1"/>
                  </a:solidFill>
                  <a:latin typeface="FontAwesome" pitchFamily="2" charset="0"/>
                  <a:ea typeface="+mn-ea"/>
                  <a:cs typeface="+mn-cs"/>
                </a:rPr>
                <a:t></a:t>
              </a:r>
              <a:endParaRPr lang="en-US" sz="1800" kern="1200" dirty="0" smtClean="0">
                <a:solidFill>
                  <a:schemeClr val="lt1"/>
                </a:solidFill>
                <a:latin typeface="FontAwesome" pitchFamily="2" charset="0"/>
                <a:ea typeface="+mn-ea"/>
                <a:cs typeface="+mn-cs"/>
              </a:endParaRPr>
            </a:p>
          </p:txBody>
        </p:sp>
        <p:sp>
          <p:nvSpPr>
            <p:cNvPr id="46" name="Rounded Rectangle 45"/>
            <p:cNvSpPr/>
            <p:nvPr userDrawn="1"/>
          </p:nvSpPr>
          <p:spPr>
            <a:xfrm>
              <a:off x="898630" y="6179121"/>
              <a:ext cx="1034945" cy="387458"/>
            </a:xfrm>
            <a:prstGeom prst="roundRect">
              <a:avLst>
                <a:gd name="adj" fmla="val 30667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bIns="72000" rtlCol="0" anchor="ctr"/>
            <a:lstStyle/>
            <a:p>
              <a:r>
                <a:rPr lang="en-US" sz="1800" b="0" spc="0" dirty="0" smtClean="0">
                  <a:solidFill>
                    <a:schemeClr val="accent6"/>
                  </a:solidFill>
                  <a:latin typeface="+mj-lt"/>
                </a:rPr>
                <a:t>nikmd23</a:t>
              </a:r>
              <a:endParaRPr lang="ru-RU" sz="1400" b="0" spc="0" dirty="0">
                <a:solidFill>
                  <a:schemeClr val="accent6"/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06513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&amp;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04800"/>
            <a:ext cx="8229600" cy="609600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4000" b="0" spc="-15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34"/>
          </p:nvPr>
        </p:nvSpPr>
        <p:spPr>
          <a:xfrm>
            <a:off x="257175" y="1601400"/>
            <a:ext cx="1980000" cy="1980000"/>
          </a:xfrm>
          <a:prstGeom prst="ellipse">
            <a:avLst/>
          </a:prstGeom>
          <a:ln w="28575">
            <a:solidFill>
              <a:schemeClr val="tx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chemeClr val="accent4"/>
                </a:solidFill>
              </a:defRPr>
            </a:lvl1pPr>
          </a:lstStyle>
          <a:p>
            <a:endParaRPr lang="en-US"/>
          </a:p>
        </p:txBody>
      </p:sp>
      <p:sp>
        <p:nvSpPr>
          <p:cNvPr id="52" name="Picture Placeholder 2"/>
          <p:cNvSpPr>
            <a:spLocks noGrp="1"/>
          </p:cNvSpPr>
          <p:nvPr>
            <p:ph type="pic" sz="quarter" idx="35"/>
          </p:nvPr>
        </p:nvSpPr>
        <p:spPr>
          <a:xfrm>
            <a:off x="2465574" y="1601400"/>
            <a:ext cx="1980000" cy="1980000"/>
          </a:xfrm>
          <a:prstGeom prst="ellipse">
            <a:avLst/>
          </a:prstGeom>
          <a:ln w="28575">
            <a:solidFill>
              <a:schemeClr val="tx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chemeClr val="accent4"/>
                </a:solidFill>
              </a:defRPr>
            </a:lvl1pPr>
          </a:lstStyle>
          <a:p>
            <a:endParaRPr lang="en-US"/>
          </a:p>
        </p:txBody>
      </p:sp>
      <p:sp>
        <p:nvSpPr>
          <p:cNvPr id="53" name="Picture Placeholder 2"/>
          <p:cNvSpPr>
            <a:spLocks noGrp="1"/>
          </p:cNvSpPr>
          <p:nvPr>
            <p:ph type="pic" sz="quarter" idx="36"/>
          </p:nvPr>
        </p:nvSpPr>
        <p:spPr>
          <a:xfrm>
            <a:off x="4673973" y="1601400"/>
            <a:ext cx="1980000" cy="1980000"/>
          </a:xfrm>
          <a:prstGeom prst="ellipse">
            <a:avLst/>
          </a:prstGeom>
          <a:ln w="28575">
            <a:solidFill>
              <a:schemeClr val="tx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chemeClr val="accent4"/>
                </a:solidFill>
              </a:defRPr>
            </a:lvl1pPr>
          </a:lstStyle>
          <a:p>
            <a:endParaRPr lang="en-US"/>
          </a:p>
        </p:txBody>
      </p:sp>
      <p:sp>
        <p:nvSpPr>
          <p:cNvPr id="54" name="Picture Placeholder 2"/>
          <p:cNvSpPr>
            <a:spLocks noGrp="1"/>
          </p:cNvSpPr>
          <p:nvPr>
            <p:ph type="pic" sz="quarter" idx="37"/>
          </p:nvPr>
        </p:nvSpPr>
        <p:spPr>
          <a:xfrm>
            <a:off x="6882371" y="1601400"/>
            <a:ext cx="1980000" cy="1980000"/>
          </a:xfrm>
          <a:prstGeom prst="ellipse">
            <a:avLst/>
          </a:prstGeom>
          <a:ln w="28575">
            <a:solidFill>
              <a:schemeClr val="tx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chemeClr val="accent4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8" hasCustomPrompt="1"/>
          </p:nvPr>
        </p:nvSpPr>
        <p:spPr>
          <a:xfrm>
            <a:off x="375638" y="3810000"/>
            <a:ext cx="1743075" cy="1752600"/>
          </a:xfrm>
          <a:effectLst/>
        </p:spPr>
        <p:txBody>
          <a:bodyPr>
            <a:noAutofit/>
          </a:bodyPr>
          <a:lstStyle>
            <a:lvl1pPr marL="0" indent="0" algn="ctr">
              <a:buNone/>
              <a:defRPr sz="1800" b="0" cap="none" spc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defRPr>
            </a:lvl1pPr>
            <a:lvl2pPr marL="0" indent="0" algn="ctr">
              <a:buNone/>
              <a:defRPr sz="1400" b="0" cap="none" spc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defRPr>
            </a:lvl2pPr>
          </a:lstStyle>
          <a:p>
            <a:pPr lvl="0"/>
            <a:r>
              <a:rPr lang="en-US" dirty="0" smtClean="0"/>
              <a:t>CLICK TO EDIT TEXT STYLES</a:t>
            </a:r>
          </a:p>
          <a:p>
            <a:pPr lvl="1"/>
            <a:r>
              <a:rPr lang="en-US" dirty="0" smtClean="0"/>
              <a:t>Second level</a:t>
            </a:r>
            <a:endParaRPr lang="en-US" dirty="0"/>
          </a:p>
        </p:txBody>
      </p:sp>
      <p:sp>
        <p:nvSpPr>
          <p:cNvPr id="55" name="Text Placeholder 4"/>
          <p:cNvSpPr>
            <a:spLocks noGrp="1"/>
          </p:cNvSpPr>
          <p:nvPr>
            <p:ph type="body" sz="quarter" idx="39" hasCustomPrompt="1"/>
          </p:nvPr>
        </p:nvSpPr>
        <p:spPr>
          <a:xfrm>
            <a:off x="2584037" y="3810000"/>
            <a:ext cx="1743075" cy="1752600"/>
          </a:xfrm>
          <a:effectLst/>
        </p:spPr>
        <p:txBody>
          <a:bodyPr>
            <a:noAutofit/>
          </a:bodyPr>
          <a:lstStyle>
            <a:lvl1pPr marL="0" indent="0" algn="ctr">
              <a:buNone/>
              <a:defRPr sz="1800" b="0" cap="none" spc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defRPr>
            </a:lvl1pPr>
            <a:lvl2pPr marL="0" indent="0" algn="ctr">
              <a:buNone/>
              <a:defRPr sz="1400" b="0" cap="none" spc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defRPr>
            </a:lvl2pPr>
          </a:lstStyle>
          <a:p>
            <a:pPr lvl="0"/>
            <a:r>
              <a:rPr lang="en-US" dirty="0" smtClean="0"/>
              <a:t>CLICK TO EDIT TEXT STYLES</a:t>
            </a:r>
          </a:p>
          <a:p>
            <a:pPr lvl="1"/>
            <a:r>
              <a:rPr lang="en-US" dirty="0" smtClean="0"/>
              <a:t>Second level</a:t>
            </a:r>
            <a:endParaRPr lang="en-US" dirty="0"/>
          </a:p>
        </p:txBody>
      </p:sp>
      <p:sp>
        <p:nvSpPr>
          <p:cNvPr id="56" name="Text Placeholder 4"/>
          <p:cNvSpPr>
            <a:spLocks noGrp="1"/>
          </p:cNvSpPr>
          <p:nvPr>
            <p:ph type="body" sz="quarter" idx="40" hasCustomPrompt="1"/>
          </p:nvPr>
        </p:nvSpPr>
        <p:spPr>
          <a:xfrm>
            <a:off x="4792436" y="3810000"/>
            <a:ext cx="1743075" cy="1752600"/>
          </a:xfrm>
          <a:effectLst/>
        </p:spPr>
        <p:txBody>
          <a:bodyPr>
            <a:noAutofit/>
          </a:bodyPr>
          <a:lstStyle>
            <a:lvl1pPr marL="0" indent="0" algn="ctr">
              <a:buNone/>
              <a:defRPr sz="1800" b="0" cap="none" spc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defRPr>
            </a:lvl1pPr>
            <a:lvl2pPr marL="0" indent="0" algn="ctr">
              <a:buNone/>
              <a:defRPr sz="1400" b="0" cap="none" spc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defRPr>
            </a:lvl2pPr>
          </a:lstStyle>
          <a:p>
            <a:pPr lvl="0"/>
            <a:r>
              <a:rPr lang="en-US" dirty="0" smtClean="0"/>
              <a:t>CLICK TO EDIT TEXT STYLES</a:t>
            </a:r>
          </a:p>
          <a:p>
            <a:pPr lvl="1"/>
            <a:r>
              <a:rPr lang="en-US" dirty="0" smtClean="0"/>
              <a:t>Second level</a:t>
            </a:r>
            <a:endParaRPr lang="en-US" dirty="0"/>
          </a:p>
        </p:txBody>
      </p:sp>
      <p:sp>
        <p:nvSpPr>
          <p:cNvPr id="57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7000834" y="3810000"/>
            <a:ext cx="1743075" cy="1752600"/>
          </a:xfrm>
          <a:effectLst/>
        </p:spPr>
        <p:txBody>
          <a:bodyPr>
            <a:noAutofit/>
          </a:bodyPr>
          <a:lstStyle>
            <a:lvl1pPr marL="0" indent="0" algn="ctr">
              <a:buNone/>
              <a:defRPr sz="1800" b="0" cap="none" spc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defRPr>
            </a:lvl1pPr>
            <a:lvl2pPr marL="0" indent="0" algn="ctr">
              <a:buNone/>
              <a:defRPr sz="1400" b="0" cap="none" spc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defRPr>
            </a:lvl2pPr>
          </a:lstStyle>
          <a:p>
            <a:pPr lvl="0"/>
            <a:r>
              <a:rPr lang="en-US" dirty="0" smtClean="0"/>
              <a:t>CLICK TO EDIT TEXT STYLES</a:t>
            </a:r>
          </a:p>
          <a:p>
            <a:pPr lvl="1"/>
            <a:r>
              <a:rPr lang="en-US" dirty="0" smtClean="0"/>
              <a:t>Second level</a:t>
            </a:r>
            <a:endParaRPr lang="en-US" dirty="0"/>
          </a:p>
        </p:txBody>
      </p:sp>
      <p:grpSp>
        <p:nvGrpSpPr>
          <p:cNvPr id="22" name="Group 21"/>
          <p:cNvGrpSpPr/>
          <p:nvPr userDrawn="1"/>
        </p:nvGrpSpPr>
        <p:grpSpPr>
          <a:xfrm>
            <a:off x="337871" y="6171539"/>
            <a:ext cx="1595704" cy="410779"/>
            <a:chOff x="337871" y="6179121"/>
            <a:chExt cx="1595704" cy="410779"/>
          </a:xfrm>
        </p:grpSpPr>
        <p:sp>
          <p:nvSpPr>
            <p:cNvPr id="23" name="Rounded Rectangle 22"/>
            <p:cNvSpPr/>
            <p:nvPr userDrawn="1"/>
          </p:nvSpPr>
          <p:spPr>
            <a:xfrm>
              <a:off x="337871" y="6193900"/>
              <a:ext cx="528904" cy="3960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bIns="72000" rtlCol="0" anchor="ctr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000" kern="1200" dirty="0" smtClean="0">
                  <a:solidFill>
                    <a:schemeClr val="lt1"/>
                  </a:solidFill>
                  <a:latin typeface="FontAwesome" pitchFamily="2" charset="0"/>
                  <a:ea typeface="+mn-ea"/>
                  <a:cs typeface="+mn-cs"/>
                </a:rPr>
                <a:t></a:t>
              </a:r>
              <a:endParaRPr lang="en-US" sz="1800" kern="1200" dirty="0" smtClean="0">
                <a:solidFill>
                  <a:schemeClr val="lt1"/>
                </a:solidFill>
                <a:latin typeface="FontAwesome" pitchFamily="2" charset="0"/>
                <a:ea typeface="+mn-ea"/>
                <a:cs typeface="+mn-cs"/>
              </a:endParaRPr>
            </a:p>
          </p:txBody>
        </p:sp>
        <p:sp>
          <p:nvSpPr>
            <p:cNvPr id="24" name="Rounded Rectangle 23"/>
            <p:cNvSpPr/>
            <p:nvPr userDrawn="1"/>
          </p:nvSpPr>
          <p:spPr>
            <a:xfrm>
              <a:off x="898630" y="6179121"/>
              <a:ext cx="1034945" cy="387458"/>
            </a:xfrm>
            <a:prstGeom prst="roundRect">
              <a:avLst>
                <a:gd name="adj" fmla="val 30667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bIns="72000" rtlCol="0" anchor="ctr"/>
            <a:lstStyle/>
            <a:p>
              <a:r>
                <a:rPr lang="en-US" sz="1800" b="0" spc="0" dirty="0" smtClean="0">
                  <a:solidFill>
                    <a:schemeClr val="accent6"/>
                  </a:solidFill>
                  <a:latin typeface="+mj-lt"/>
                </a:rPr>
                <a:t>nikmd23</a:t>
              </a:r>
              <a:endParaRPr lang="ru-RU" sz="1400" b="0" spc="0" dirty="0">
                <a:solidFill>
                  <a:schemeClr val="accent6"/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39985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 &amp;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04800"/>
            <a:ext cx="8229600" cy="609600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4000" b="0" spc="-15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34"/>
          </p:nvPr>
        </p:nvSpPr>
        <p:spPr>
          <a:xfrm>
            <a:off x="257175" y="1828800"/>
            <a:ext cx="2665800" cy="2665800"/>
          </a:xfrm>
          <a:prstGeom prst="ellipse">
            <a:avLst/>
          </a:prstGeom>
          <a:ln w="28575">
            <a:solidFill>
              <a:schemeClr val="tx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chemeClr val="accent4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8" hasCustomPrompt="1"/>
          </p:nvPr>
        </p:nvSpPr>
        <p:spPr>
          <a:xfrm>
            <a:off x="447075" y="4572000"/>
            <a:ext cx="2286000" cy="1406106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4"/>
                </a:solidFill>
                <a:latin typeface="+mn-lt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4"/>
                </a:solidFill>
                <a:latin typeface="+mn-lt"/>
              </a:defRPr>
            </a:lvl2pPr>
          </a:lstStyle>
          <a:p>
            <a:pPr lvl="0"/>
            <a:r>
              <a:rPr lang="en-US" smtClean="0"/>
              <a:t>Click to edit text styles</a:t>
            </a:r>
          </a:p>
          <a:p>
            <a:pPr lvl="1"/>
            <a:r>
              <a:rPr lang="en-US" smtClean="0"/>
              <a:t>Second level</a:t>
            </a:r>
            <a:endParaRPr lang="en-US"/>
          </a:p>
        </p:txBody>
      </p:sp>
      <p:sp>
        <p:nvSpPr>
          <p:cNvPr id="35" name="Picture Placeholder 2"/>
          <p:cNvSpPr>
            <a:spLocks noGrp="1"/>
          </p:cNvSpPr>
          <p:nvPr>
            <p:ph type="pic" sz="quarter" idx="39"/>
          </p:nvPr>
        </p:nvSpPr>
        <p:spPr>
          <a:xfrm>
            <a:off x="3252787" y="1828800"/>
            <a:ext cx="2665800" cy="2665800"/>
          </a:xfrm>
          <a:prstGeom prst="ellipse">
            <a:avLst/>
          </a:prstGeom>
          <a:ln w="28575">
            <a:solidFill>
              <a:schemeClr val="tx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chemeClr val="accent4"/>
                </a:solidFill>
              </a:defRPr>
            </a:lvl1pPr>
          </a:lstStyle>
          <a:p>
            <a:endParaRPr lang="en-US"/>
          </a:p>
        </p:txBody>
      </p:sp>
      <p:sp>
        <p:nvSpPr>
          <p:cNvPr id="36" name="Picture Placeholder 2"/>
          <p:cNvSpPr>
            <a:spLocks noGrp="1"/>
          </p:cNvSpPr>
          <p:nvPr>
            <p:ph type="pic" sz="quarter" idx="40"/>
          </p:nvPr>
        </p:nvSpPr>
        <p:spPr>
          <a:xfrm>
            <a:off x="6248400" y="1828800"/>
            <a:ext cx="2665800" cy="2665800"/>
          </a:xfrm>
          <a:prstGeom prst="ellipse">
            <a:avLst/>
          </a:prstGeom>
          <a:ln w="28575">
            <a:solidFill>
              <a:schemeClr val="tx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chemeClr val="accent4"/>
                </a:solidFill>
              </a:defRPr>
            </a:lvl1pPr>
          </a:lstStyle>
          <a:p>
            <a:endParaRPr lang="en-US"/>
          </a:p>
        </p:txBody>
      </p:sp>
      <p:sp>
        <p:nvSpPr>
          <p:cNvPr id="38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3442687" y="4572000"/>
            <a:ext cx="2286000" cy="1406106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4"/>
                </a:solidFill>
                <a:latin typeface="+mn-lt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4"/>
                </a:solidFill>
                <a:latin typeface="+mn-lt"/>
              </a:defRPr>
            </a:lvl2pPr>
          </a:lstStyle>
          <a:p>
            <a:pPr lvl="0"/>
            <a:r>
              <a:rPr lang="en-US" smtClean="0"/>
              <a:t>Click to edit text styles</a:t>
            </a:r>
          </a:p>
          <a:p>
            <a:pPr lvl="1"/>
            <a:r>
              <a:rPr lang="en-US" smtClean="0"/>
              <a:t>Second level</a:t>
            </a:r>
            <a:endParaRPr lang="en-US"/>
          </a:p>
        </p:txBody>
      </p:sp>
      <p:sp>
        <p:nvSpPr>
          <p:cNvPr id="39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6438300" y="4572000"/>
            <a:ext cx="2286000" cy="1406106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4"/>
                </a:solidFill>
                <a:latin typeface="+mn-lt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4"/>
                </a:solidFill>
                <a:latin typeface="+mn-lt"/>
              </a:defRPr>
            </a:lvl2pPr>
          </a:lstStyle>
          <a:p>
            <a:pPr lvl="0"/>
            <a:r>
              <a:rPr lang="en-US" smtClean="0"/>
              <a:t>Click to edit text styles</a:t>
            </a:r>
          </a:p>
          <a:p>
            <a:pPr lvl="1"/>
            <a:r>
              <a:rPr lang="en-US" smtClean="0"/>
              <a:t>Second level</a:t>
            </a:r>
            <a:endParaRPr lang="en-US"/>
          </a:p>
        </p:txBody>
      </p:sp>
      <p:sp>
        <p:nvSpPr>
          <p:cNvPr id="40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925359"/>
            <a:ext cx="8229600" cy="466725"/>
          </a:xfr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None/>
              <a:defRPr sz="2400" b="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  <a:endParaRPr lang="en-US"/>
          </a:p>
        </p:txBody>
      </p:sp>
      <p:grpSp>
        <p:nvGrpSpPr>
          <p:cNvPr id="22" name="Group 21"/>
          <p:cNvGrpSpPr/>
          <p:nvPr userDrawn="1"/>
        </p:nvGrpSpPr>
        <p:grpSpPr>
          <a:xfrm>
            <a:off x="337871" y="6171539"/>
            <a:ext cx="1595704" cy="410779"/>
            <a:chOff x="337871" y="6179121"/>
            <a:chExt cx="1595704" cy="410779"/>
          </a:xfrm>
        </p:grpSpPr>
        <p:sp>
          <p:nvSpPr>
            <p:cNvPr id="23" name="Rounded Rectangle 22"/>
            <p:cNvSpPr/>
            <p:nvPr userDrawn="1"/>
          </p:nvSpPr>
          <p:spPr>
            <a:xfrm>
              <a:off x="337871" y="6193900"/>
              <a:ext cx="528904" cy="3960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bIns="72000" rtlCol="0" anchor="ctr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000" kern="1200" dirty="0" smtClean="0">
                  <a:solidFill>
                    <a:schemeClr val="lt1"/>
                  </a:solidFill>
                  <a:latin typeface="FontAwesome" pitchFamily="2" charset="0"/>
                  <a:ea typeface="+mn-ea"/>
                  <a:cs typeface="+mn-cs"/>
                </a:rPr>
                <a:t></a:t>
              </a:r>
              <a:endParaRPr lang="en-US" sz="1800" kern="1200" dirty="0" smtClean="0">
                <a:solidFill>
                  <a:schemeClr val="lt1"/>
                </a:solidFill>
                <a:latin typeface="FontAwesome" pitchFamily="2" charset="0"/>
                <a:ea typeface="+mn-ea"/>
                <a:cs typeface="+mn-cs"/>
              </a:endParaRPr>
            </a:p>
          </p:txBody>
        </p:sp>
        <p:sp>
          <p:nvSpPr>
            <p:cNvPr id="24" name="Rounded Rectangle 23"/>
            <p:cNvSpPr/>
            <p:nvPr userDrawn="1"/>
          </p:nvSpPr>
          <p:spPr>
            <a:xfrm>
              <a:off x="898630" y="6179121"/>
              <a:ext cx="1034945" cy="387458"/>
            </a:xfrm>
            <a:prstGeom prst="roundRect">
              <a:avLst>
                <a:gd name="adj" fmla="val 30667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bIns="72000" rtlCol="0" anchor="ctr"/>
            <a:lstStyle/>
            <a:p>
              <a:r>
                <a:rPr lang="en-US" sz="1800" b="0" spc="0" dirty="0" smtClean="0">
                  <a:solidFill>
                    <a:schemeClr val="accent6"/>
                  </a:solidFill>
                  <a:latin typeface="+mj-lt"/>
                </a:rPr>
                <a:t>nikmd23</a:t>
              </a:r>
              <a:endParaRPr lang="ru-RU" sz="1400" b="0" spc="0" dirty="0">
                <a:solidFill>
                  <a:schemeClr val="accent6"/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80591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 Imag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04800"/>
            <a:ext cx="8229600" cy="609600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4000" b="0" spc="-15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8" hasCustomPrompt="1"/>
          </p:nvPr>
        </p:nvSpPr>
        <p:spPr>
          <a:xfrm>
            <a:off x="262372" y="3018696"/>
            <a:ext cx="2069720" cy="457200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 b="0">
                <a:solidFill>
                  <a:schemeClr val="tx1"/>
                </a:solidFill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accent4"/>
                </a:solidFill>
                <a:latin typeface="+mn-lt"/>
              </a:defRPr>
            </a:lvl2pPr>
          </a:lstStyle>
          <a:p>
            <a:pPr lvl="0"/>
            <a:r>
              <a:rPr lang="en-US" smtClean="0"/>
              <a:t>Click to edit text styles</a:t>
            </a:r>
          </a:p>
          <a:p>
            <a:pPr lvl="1"/>
            <a:r>
              <a:rPr lang="en-US" smtClean="0"/>
              <a:t>Second level</a:t>
            </a:r>
            <a:endParaRPr lang="en-US"/>
          </a:p>
        </p:txBody>
      </p:sp>
      <p:sp>
        <p:nvSpPr>
          <p:cNvPr id="34" name="Picture Placeholder 2"/>
          <p:cNvSpPr>
            <a:spLocks noGrp="1"/>
          </p:cNvSpPr>
          <p:nvPr>
            <p:ph type="pic" sz="quarter" idx="41"/>
          </p:nvPr>
        </p:nvSpPr>
        <p:spPr>
          <a:xfrm>
            <a:off x="415232" y="1219199"/>
            <a:ext cx="1764000" cy="1764000"/>
          </a:xfrm>
          <a:prstGeom prst="ellipse">
            <a:avLst/>
          </a:prstGeom>
          <a:ln w="28575">
            <a:solidFill>
              <a:schemeClr val="tx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chemeClr val="accent4"/>
                </a:solidFill>
              </a:defRPr>
            </a:lvl1pPr>
          </a:lstStyle>
          <a:p>
            <a:endParaRPr lang="en-US"/>
          </a:p>
        </p:txBody>
      </p:sp>
      <p:sp>
        <p:nvSpPr>
          <p:cNvPr id="42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2458116" y="3018697"/>
            <a:ext cx="2069720" cy="457200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 b="0">
                <a:solidFill>
                  <a:schemeClr val="tx1"/>
                </a:solidFill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accent4"/>
                </a:solidFill>
                <a:latin typeface="+mn-lt"/>
              </a:defRPr>
            </a:lvl2pPr>
          </a:lstStyle>
          <a:p>
            <a:pPr lvl="0"/>
            <a:r>
              <a:rPr lang="en-US" smtClean="0"/>
              <a:t>Click to edit text styles</a:t>
            </a:r>
          </a:p>
          <a:p>
            <a:pPr lvl="1"/>
            <a:r>
              <a:rPr lang="en-US" smtClean="0"/>
              <a:t>Second level</a:t>
            </a:r>
            <a:endParaRPr lang="en-US"/>
          </a:p>
        </p:txBody>
      </p:sp>
      <p:sp>
        <p:nvSpPr>
          <p:cNvPr id="43" name="Picture Placeholder 2"/>
          <p:cNvSpPr>
            <a:spLocks noGrp="1"/>
          </p:cNvSpPr>
          <p:nvPr>
            <p:ph type="pic" sz="quarter" idx="43"/>
          </p:nvPr>
        </p:nvSpPr>
        <p:spPr>
          <a:xfrm>
            <a:off x="2610976" y="1219200"/>
            <a:ext cx="1764000" cy="1764000"/>
          </a:xfrm>
          <a:prstGeom prst="ellipse">
            <a:avLst/>
          </a:prstGeom>
          <a:ln w="28575">
            <a:solidFill>
              <a:schemeClr val="tx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chemeClr val="accent4"/>
                </a:solidFill>
              </a:defRPr>
            </a:lvl1pPr>
          </a:lstStyle>
          <a:p>
            <a:endParaRPr lang="en-US"/>
          </a:p>
        </p:txBody>
      </p:sp>
      <p:sp>
        <p:nvSpPr>
          <p:cNvPr id="44" name="Text Placeholder 4"/>
          <p:cNvSpPr>
            <a:spLocks noGrp="1"/>
          </p:cNvSpPr>
          <p:nvPr>
            <p:ph type="body" sz="quarter" idx="44" hasCustomPrompt="1"/>
          </p:nvPr>
        </p:nvSpPr>
        <p:spPr>
          <a:xfrm>
            <a:off x="4626884" y="3018697"/>
            <a:ext cx="2069720" cy="457200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 b="0">
                <a:solidFill>
                  <a:schemeClr val="tx1"/>
                </a:solidFill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accent4"/>
                </a:solidFill>
                <a:latin typeface="+mn-lt"/>
              </a:defRPr>
            </a:lvl2pPr>
          </a:lstStyle>
          <a:p>
            <a:pPr lvl="0"/>
            <a:r>
              <a:rPr lang="en-US" smtClean="0"/>
              <a:t>Click to edit text styles</a:t>
            </a:r>
          </a:p>
          <a:p>
            <a:pPr lvl="1"/>
            <a:r>
              <a:rPr lang="en-US" smtClean="0"/>
              <a:t>Second level</a:t>
            </a:r>
            <a:endParaRPr lang="en-US"/>
          </a:p>
        </p:txBody>
      </p:sp>
      <p:sp>
        <p:nvSpPr>
          <p:cNvPr id="45" name="Picture Placeholder 2"/>
          <p:cNvSpPr>
            <a:spLocks noGrp="1"/>
          </p:cNvSpPr>
          <p:nvPr>
            <p:ph type="pic" sz="quarter" idx="45"/>
          </p:nvPr>
        </p:nvSpPr>
        <p:spPr>
          <a:xfrm>
            <a:off x="4779744" y="1219200"/>
            <a:ext cx="1764000" cy="1764000"/>
          </a:xfrm>
          <a:prstGeom prst="ellipse">
            <a:avLst/>
          </a:prstGeom>
          <a:ln w="28575">
            <a:solidFill>
              <a:schemeClr val="tx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chemeClr val="accent4"/>
                </a:solidFill>
              </a:defRPr>
            </a:lvl1pPr>
          </a:lstStyle>
          <a:p>
            <a:endParaRPr lang="en-US"/>
          </a:p>
        </p:txBody>
      </p:sp>
      <p:sp>
        <p:nvSpPr>
          <p:cNvPr id="46" name="Text Placeholder 4"/>
          <p:cNvSpPr>
            <a:spLocks noGrp="1"/>
          </p:cNvSpPr>
          <p:nvPr>
            <p:ph type="body" sz="quarter" idx="46" hasCustomPrompt="1"/>
          </p:nvPr>
        </p:nvSpPr>
        <p:spPr>
          <a:xfrm>
            <a:off x="6819100" y="3018697"/>
            <a:ext cx="2069720" cy="457200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 b="0">
                <a:solidFill>
                  <a:schemeClr val="tx1"/>
                </a:solidFill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accent4"/>
                </a:solidFill>
                <a:latin typeface="+mn-lt"/>
              </a:defRPr>
            </a:lvl2pPr>
          </a:lstStyle>
          <a:p>
            <a:pPr lvl="0"/>
            <a:r>
              <a:rPr lang="en-US" smtClean="0"/>
              <a:t>Click to edit text styles</a:t>
            </a:r>
          </a:p>
          <a:p>
            <a:pPr lvl="1"/>
            <a:r>
              <a:rPr lang="en-US" smtClean="0"/>
              <a:t>Second level</a:t>
            </a:r>
            <a:endParaRPr lang="en-US"/>
          </a:p>
        </p:txBody>
      </p:sp>
      <p:sp>
        <p:nvSpPr>
          <p:cNvPr id="47" name="Picture Placeholder 2"/>
          <p:cNvSpPr>
            <a:spLocks noGrp="1"/>
          </p:cNvSpPr>
          <p:nvPr>
            <p:ph type="pic" sz="quarter" idx="47"/>
          </p:nvPr>
        </p:nvSpPr>
        <p:spPr>
          <a:xfrm>
            <a:off x="6971960" y="1219200"/>
            <a:ext cx="1764000" cy="1764000"/>
          </a:xfrm>
          <a:prstGeom prst="ellipse">
            <a:avLst/>
          </a:prstGeom>
          <a:ln w="28575">
            <a:solidFill>
              <a:schemeClr val="tx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chemeClr val="accent4"/>
                </a:solidFill>
              </a:defRPr>
            </a:lvl1pPr>
          </a:lstStyle>
          <a:p>
            <a:endParaRPr lang="en-US"/>
          </a:p>
        </p:txBody>
      </p:sp>
      <p:sp>
        <p:nvSpPr>
          <p:cNvPr id="48" name="Text Placeholder 4"/>
          <p:cNvSpPr>
            <a:spLocks noGrp="1"/>
          </p:cNvSpPr>
          <p:nvPr>
            <p:ph type="body" sz="quarter" idx="48" hasCustomPrompt="1"/>
          </p:nvPr>
        </p:nvSpPr>
        <p:spPr>
          <a:xfrm>
            <a:off x="262372" y="5410199"/>
            <a:ext cx="2069720" cy="457200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 b="0">
                <a:solidFill>
                  <a:schemeClr val="tx1"/>
                </a:solidFill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accent4"/>
                </a:solidFill>
                <a:latin typeface="+mn-lt"/>
              </a:defRPr>
            </a:lvl2pPr>
          </a:lstStyle>
          <a:p>
            <a:pPr lvl="0"/>
            <a:r>
              <a:rPr lang="en-US" smtClean="0"/>
              <a:t>Click to edit text styles</a:t>
            </a:r>
          </a:p>
          <a:p>
            <a:pPr lvl="1"/>
            <a:r>
              <a:rPr lang="en-US" smtClean="0"/>
              <a:t>Second level</a:t>
            </a:r>
            <a:endParaRPr lang="en-US"/>
          </a:p>
        </p:txBody>
      </p:sp>
      <p:sp>
        <p:nvSpPr>
          <p:cNvPr id="49" name="Picture Placeholder 2"/>
          <p:cNvSpPr>
            <a:spLocks noGrp="1"/>
          </p:cNvSpPr>
          <p:nvPr>
            <p:ph type="pic" sz="quarter" idx="49"/>
          </p:nvPr>
        </p:nvSpPr>
        <p:spPr>
          <a:xfrm>
            <a:off x="415232" y="3610702"/>
            <a:ext cx="1764000" cy="1764000"/>
          </a:xfrm>
          <a:prstGeom prst="ellipse">
            <a:avLst/>
          </a:prstGeom>
          <a:ln w="28575">
            <a:solidFill>
              <a:schemeClr val="tx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chemeClr val="accent4"/>
                </a:solidFill>
              </a:defRPr>
            </a:lvl1pPr>
          </a:lstStyle>
          <a:p>
            <a:endParaRPr lang="en-US"/>
          </a:p>
        </p:txBody>
      </p:sp>
      <p:sp>
        <p:nvSpPr>
          <p:cNvPr id="50" name="Text Placeholder 4"/>
          <p:cNvSpPr>
            <a:spLocks noGrp="1"/>
          </p:cNvSpPr>
          <p:nvPr>
            <p:ph type="body" sz="quarter" idx="50" hasCustomPrompt="1"/>
          </p:nvPr>
        </p:nvSpPr>
        <p:spPr>
          <a:xfrm>
            <a:off x="2458116" y="5410200"/>
            <a:ext cx="2069720" cy="457200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 b="0">
                <a:solidFill>
                  <a:schemeClr val="tx1"/>
                </a:solidFill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accent4"/>
                </a:solidFill>
                <a:latin typeface="+mn-lt"/>
              </a:defRPr>
            </a:lvl2pPr>
          </a:lstStyle>
          <a:p>
            <a:pPr lvl="0"/>
            <a:r>
              <a:rPr lang="en-US" smtClean="0"/>
              <a:t>Click to edit text styles</a:t>
            </a:r>
          </a:p>
          <a:p>
            <a:pPr lvl="1"/>
            <a:r>
              <a:rPr lang="en-US" smtClean="0"/>
              <a:t>Second level</a:t>
            </a:r>
            <a:endParaRPr lang="en-US"/>
          </a:p>
        </p:txBody>
      </p:sp>
      <p:sp>
        <p:nvSpPr>
          <p:cNvPr id="51" name="Picture Placeholder 2"/>
          <p:cNvSpPr>
            <a:spLocks noGrp="1"/>
          </p:cNvSpPr>
          <p:nvPr>
            <p:ph type="pic" sz="quarter" idx="51"/>
          </p:nvPr>
        </p:nvSpPr>
        <p:spPr>
          <a:xfrm>
            <a:off x="2610976" y="3610703"/>
            <a:ext cx="1764000" cy="1764000"/>
          </a:xfrm>
          <a:prstGeom prst="ellipse">
            <a:avLst/>
          </a:prstGeom>
          <a:ln w="28575">
            <a:solidFill>
              <a:schemeClr val="tx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chemeClr val="accent4"/>
                </a:solidFill>
              </a:defRPr>
            </a:lvl1pPr>
          </a:lstStyle>
          <a:p>
            <a:endParaRPr lang="en-US"/>
          </a:p>
        </p:txBody>
      </p:sp>
      <p:sp>
        <p:nvSpPr>
          <p:cNvPr id="52" name="Text Placeholder 4"/>
          <p:cNvSpPr>
            <a:spLocks noGrp="1"/>
          </p:cNvSpPr>
          <p:nvPr>
            <p:ph type="body" sz="quarter" idx="52" hasCustomPrompt="1"/>
          </p:nvPr>
        </p:nvSpPr>
        <p:spPr>
          <a:xfrm>
            <a:off x="4626884" y="5410200"/>
            <a:ext cx="2069720" cy="457200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 b="0">
                <a:solidFill>
                  <a:schemeClr val="tx1"/>
                </a:solidFill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accent4"/>
                </a:solidFill>
                <a:latin typeface="+mn-lt"/>
              </a:defRPr>
            </a:lvl2pPr>
          </a:lstStyle>
          <a:p>
            <a:pPr lvl="0"/>
            <a:r>
              <a:rPr lang="en-US" smtClean="0"/>
              <a:t>Click to edit text styles</a:t>
            </a:r>
          </a:p>
          <a:p>
            <a:pPr lvl="1"/>
            <a:r>
              <a:rPr lang="en-US" smtClean="0"/>
              <a:t>Second level</a:t>
            </a:r>
            <a:endParaRPr lang="en-US"/>
          </a:p>
        </p:txBody>
      </p:sp>
      <p:sp>
        <p:nvSpPr>
          <p:cNvPr id="53" name="Picture Placeholder 2"/>
          <p:cNvSpPr>
            <a:spLocks noGrp="1"/>
          </p:cNvSpPr>
          <p:nvPr>
            <p:ph type="pic" sz="quarter" idx="53"/>
          </p:nvPr>
        </p:nvSpPr>
        <p:spPr>
          <a:xfrm>
            <a:off x="4779744" y="3610703"/>
            <a:ext cx="1764000" cy="1764000"/>
          </a:xfrm>
          <a:prstGeom prst="ellipse">
            <a:avLst/>
          </a:prstGeom>
          <a:ln w="28575">
            <a:solidFill>
              <a:schemeClr val="tx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chemeClr val="accent4"/>
                </a:solidFill>
              </a:defRPr>
            </a:lvl1pPr>
          </a:lstStyle>
          <a:p>
            <a:endParaRPr lang="en-US"/>
          </a:p>
        </p:txBody>
      </p:sp>
      <p:sp>
        <p:nvSpPr>
          <p:cNvPr id="54" name="Text Placeholder 4"/>
          <p:cNvSpPr>
            <a:spLocks noGrp="1"/>
          </p:cNvSpPr>
          <p:nvPr>
            <p:ph type="body" sz="quarter" idx="54" hasCustomPrompt="1"/>
          </p:nvPr>
        </p:nvSpPr>
        <p:spPr>
          <a:xfrm>
            <a:off x="6819100" y="5410200"/>
            <a:ext cx="2069720" cy="457200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 b="0">
                <a:solidFill>
                  <a:schemeClr val="tx1"/>
                </a:solidFill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accent4"/>
                </a:solidFill>
                <a:latin typeface="+mn-lt"/>
              </a:defRPr>
            </a:lvl2pPr>
          </a:lstStyle>
          <a:p>
            <a:pPr lvl="0"/>
            <a:r>
              <a:rPr lang="en-US" smtClean="0"/>
              <a:t>Click to edit text styles</a:t>
            </a:r>
          </a:p>
          <a:p>
            <a:pPr lvl="1"/>
            <a:r>
              <a:rPr lang="en-US" smtClean="0"/>
              <a:t>Second level</a:t>
            </a:r>
            <a:endParaRPr lang="en-US"/>
          </a:p>
        </p:txBody>
      </p:sp>
      <p:sp>
        <p:nvSpPr>
          <p:cNvPr id="55" name="Picture Placeholder 2"/>
          <p:cNvSpPr>
            <a:spLocks noGrp="1"/>
          </p:cNvSpPr>
          <p:nvPr>
            <p:ph type="pic" sz="quarter" idx="55"/>
          </p:nvPr>
        </p:nvSpPr>
        <p:spPr>
          <a:xfrm>
            <a:off x="6971960" y="3610703"/>
            <a:ext cx="1764000" cy="1764000"/>
          </a:xfrm>
          <a:prstGeom prst="ellipse">
            <a:avLst/>
          </a:prstGeom>
          <a:ln w="28575">
            <a:solidFill>
              <a:schemeClr val="tx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chemeClr val="accent4"/>
                </a:solidFill>
              </a:defRPr>
            </a:lvl1pPr>
          </a:lstStyle>
          <a:p>
            <a:endParaRPr lang="en-US"/>
          </a:p>
        </p:txBody>
      </p:sp>
      <p:grpSp>
        <p:nvGrpSpPr>
          <p:cNvPr id="29" name="Group 28"/>
          <p:cNvGrpSpPr/>
          <p:nvPr userDrawn="1"/>
        </p:nvGrpSpPr>
        <p:grpSpPr>
          <a:xfrm>
            <a:off x="337871" y="6171539"/>
            <a:ext cx="1595704" cy="410779"/>
            <a:chOff x="337871" y="6179121"/>
            <a:chExt cx="1595704" cy="410779"/>
          </a:xfrm>
        </p:grpSpPr>
        <p:sp>
          <p:nvSpPr>
            <p:cNvPr id="30" name="Rounded Rectangle 29"/>
            <p:cNvSpPr/>
            <p:nvPr userDrawn="1"/>
          </p:nvSpPr>
          <p:spPr>
            <a:xfrm>
              <a:off x="337871" y="6193900"/>
              <a:ext cx="528904" cy="3960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bIns="72000" rtlCol="0" anchor="ctr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000" kern="1200" dirty="0" smtClean="0">
                  <a:solidFill>
                    <a:schemeClr val="lt1"/>
                  </a:solidFill>
                  <a:latin typeface="FontAwesome" pitchFamily="2" charset="0"/>
                  <a:ea typeface="+mn-ea"/>
                  <a:cs typeface="+mn-cs"/>
                </a:rPr>
                <a:t></a:t>
              </a:r>
              <a:endParaRPr lang="en-US" sz="1800" kern="1200" dirty="0" smtClean="0">
                <a:solidFill>
                  <a:schemeClr val="lt1"/>
                </a:solidFill>
                <a:latin typeface="FontAwesome" pitchFamily="2" charset="0"/>
                <a:ea typeface="+mn-ea"/>
                <a:cs typeface="+mn-cs"/>
              </a:endParaRPr>
            </a:p>
          </p:txBody>
        </p:sp>
        <p:sp>
          <p:nvSpPr>
            <p:cNvPr id="31" name="Rounded Rectangle 30"/>
            <p:cNvSpPr/>
            <p:nvPr userDrawn="1"/>
          </p:nvSpPr>
          <p:spPr>
            <a:xfrm>
              <a:off x="898630" y="6179121"/>
              <a:ext cx="1034945" cy="387458"/>
            </a:xfrm>
            <a:prstGeom prst="roundRect">
              <a:avLst>
                <a:gd name="adj" fmla="val 30667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bIns="72000" rtlCol="0" anchor="ctr"/>
            <a:lstStyle/>
            <a:p>
              <a:r>
                <a:rPr lang="en-US" sz="1800" b="0" spc="0" dirty="0" smtClean="0">
                  <a:solidFill>
                    <a:schemeClr val="accent6"/>
                  </a:solidFill>
                  <a:latin typeface="+mj-lt"/>
                </a:rPr>
                <a:t>nikmd23</a:t>
              </a:r>
              <a:endParaRPr lang="ru-RU" sz="1400" b="0" spc="0" dirty="0">
                <a:solidFill>
                  <a:schemeClr val="accent6"/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01483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imonial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38" hasCustomPrompt="1"/>
          </p:nvPr>
        </p:nvSpPr>
        <p:spPr>
          <a:xfrm>
            <a:off x="597280" y="3247296"/>
            <a:ext cx="2069720" cy="457200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 b="0">
                <a:solidFill>
                  <a:schemeClr val="tx1"/>
                </a:solidFill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4"/>
                </a:solidFill>
                <a:latin typeface="+mn-lt"/>
              </a:defRPr>
            </a:lvl2pPr>
          </a:lstStyle>
          <a:p>
            <a:pPr lvl="0"/>
            <a:r>
              <a:rPr lang="en-US" dirty="0" smtClean="0"/>
              <a:t>CLICK TO EDIT TEXT STYLES</a:t>
            </a:r>
          </a:p>
          <a:p>
            <a:pPr lvl="1"/>
            <a:r>
              <a:rPr lang="en-US" dirty="0" smtClean="0"/>
              <a:t>Second level</a:t>
            </a:r>
            <a:endParaRPr lang="en-US" dirty="0"/>
          </a:p>
        </p:txBody>
      </p:sp>
      <p:sp>
        <p:nvSpPr>
          <p:cNvPr id="34" name="Picture Placeholder 2"/>
          <p:cNvSpPr>
            <a:spLocks noGrp="1"/>
          </p:cNvSpPr>
          <p:nvPr>
            <p:ph type="pic" sz="quarter" idx="41"/>
          </p:nvPr>
        </p:nvSpPr>
        <p:spPr>
          <a:xfrm>
            <a:off x="750140" y="1580400"/>
            <a:ext cx="1620000" cy="1620000"/>
          </a:xfrm>
          <a:prstGeom prst="ellipse">
            <a:avLst/>
          </a:prstGeom>
          <a:ln w="28575">
            <a:solidFill>
              <a:schemeClr val="tx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chemeClr val="accent4"/>
                </a:solidFill>
              </a:defRPr>
            </a:lvl1pPr>
          </a:lstStyle>
          <a:p>
            <a:endParaRPr lang="en-US"/>
          </a:p>
        </p:txBody>
      </p:sp>
      <p:sp>
        <p:nvSpPr>
          <p:cNvPr id="48" name="Text Placeholder 4"/>
          <p:cNvSpPr>
            <a:spLocks noGrp="1"/>
          </p:cNvSpPr>
          <p:nvPr>
            <p:ph type="body" sz="quarter" idx="48" hasCustomPrompt="1"/>
          </p:nvPr>
        </p:nvSpPr>
        <p:spPr>
          <a:xfrm>
            <a:off x="597280" y="5638800"/>
            <a:ext cx="2069720" cy="457200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 b="0">
                <a:solidFill>
                  <a:schemeClr val="tx1"/>
                </a:solidFill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4"/>
                </a:solidFill>
                <a:latin typeface="+mn-lt"/>
              </a:defRPr>
            </a:lvl2pPr>
          </a:lstStyle>
          <a:p>
            <a:pPr lvl="0"/>
            <a:r>
              <a:rPr lang="en-US" dirty="0" smtClean="0"/>
              <a:t>CLICK TO EDIT TEXT STYLES</a:t>
            </a:r>
          </a:p>
          <a:p>
            <a:pPr lvl="1"/>
            <a:r>
              <a:rPr lang="en-US" dirty="0" smtClean="0"/>
              <a:t>Second level</a:t>
            </a:r>
            <a:endParaRPr lang="en-US" dirty="0"/>
          </a:p>
        </p:txBody>
      </p:sp>
      <p:sp>
        <p:nvSpPr>
          <p:cNvPr id="49" name="Picture Placeholder 2"/>
          <p:cNvSpPr>
            <a:spLocks noGrp="1"/>
          </p:cNvSpPr>
          <p:nvPr>
            <p:ph type="pic" sz="quarter" idx="49"/>
          </p:nvPr>
        </p:nvSpPr>
        <p:spPr>
          <a:xfrm>
            <a:off x="750140" y="3963112"/>
            <a:ext cx="1620000" cy="1620000"/>
          </a:xfrm>
          <a:prstGeom prst="ellipse">
            <a:avLst/>
          </a:prstGeom>
          <a:ln w="28575">
            <a:solidFill>
              <a:schemeClr val="tx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chemeClr val="accent4"/>
                </a:solidFill>
              </a:defRPr>
            </a:lvl1pPr>
          </a:lstStyle>
          <a:p>
            <a:endParaRPr lang="en-US"/>
          </a:p>
        </p:txBody>
      </p:sp>
      <p:sp>
        <p:nvSpPr>
          <p:cNvPr id="33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04800"/>
            <a:ext cx="8229600" cy="609600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4000" b="0" spc="-15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sp>
        <p:nvSpPr>
          <p:cNvPr id="35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925359"/>
            <a:ext cx="8229600" cy="466725"/>
          </a:xfr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None/>
              <a:defRPr sz="2400" b="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  <a:endParaRPr lang="en-US"/>
          </a:p>
        </p:txBody>
      </p:sp>
      <p:sp>
        <p:nvSpPr>
          <p:cNvPr id="36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937878" y="1676400"/>
            <a:ext cx="5680660" cy="2057400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accent4"/>
                </a:solidFill>
              </a:defRPr>
            </a:lvl2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  <a:endParaRPr lang="en-US" dirty="0"/>
          </a:p>
        </p:txBody>
      </p:sp>
      <p:sp>
        <p:nvSpPr>
          <p:cNvPr id="37" name="Text Placeholder 4"/>
          <p:cNvSpPr>
            <a:spLocks noGrp="1"/>
          </p:cNvSpPr>
          <p:nvPr>
            <p:ph type="body" sz="quarter" idx="50" hasCustomPrompt="1"/>
          </p:nvPr>
        </p:nvSpPr>
        <p:spPr>
          <a:xfrm>
            <a:off x="2937878" y="3962400"/>
            <a:ext cx="5680660" cy="2057400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accent4"/>
                </a:solidFill>
              </a:defRPr>
            </a:lvl2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  <a:endParaRPr lang="en-US" dirty="0"/>
          </a:p>
        </p:txBody>
      </p:sp>
      <p:sp>
        <p:nvSpPr>
          <p:cNvPr id="6" name="AutoShape 4"/>
          <p:cNvSpPr>
            <a:spLocks noChangeAspect="1" noChangeArrowheads="1" noTextEdit="1"/>
          </p:cNvSpPr>
          <p:nvPr userDrawn="1"/>
        </p:nvSpPr>
        <p:spPr bwMode="auto">
          <a:xfrm>
            <a:off x="3625850" y="2673350"/>
            <a:ext cx="1890713" cy="196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2" name="Group 21"/>
          <p:cNvGrpSpPr/>
          <p:nvPr userDrawn="1"/>
        </p:nvGrpSpPr>
        <p:grpSpPr>
          <a:xfrm>
            <a:off x="337871" y="6171539"/>
            <a:ext cx="1595704" cy="410779"/>
            <a:chOff x="337871" y="6179121"/>
            <a:chExt cx="1595704" cy="410779"/>
          </a:xfrm>
        </p:grpSpPr>
        <p:sp>
          <p:nvSpPr>
            <p:cNvPr id="23" name="Rounded Rectangle 22"/>
            <p:cNvSpPr/>
            <p:nvPr userDrawn="1"/>
          </p:nvSpPr>
          <p:spPr>
            <a:xfrm>
              <a:off x="337871" y="6193900"/>
              <a:ext cx="528904" cy="3960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bIns="72000" rtlCol="0" anchor="ctr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000" kern="1200" dirty="0" smtClean="0">
                  <a:solidFill>
                    <a:schemeClr val="lt1"/>
                  </a:solidFill>
                  <a:latin typeface="FontAwesome" pitchFamily="2" charset="0"/>
                  <a:ea typeface="+mn-ea"/>
                  <a:cs typeface="+mn-cs"/>
                </a:rPr>
                <a:t></a:t>
              </a:r>
              <a:endParaRPr lang="en-US" sz="1800" kern="1200" dirty="0" smtClean="0">
                <a:solidFill>
                  <a:schemeClr val="lt1"/>
                </a:solidFill>
                <a:latin typeface="FontAwesome" pitchFamily="2" charset="0"/>
                <a:ea typeface="+mn-ea"/>
                <a:cs typeface="+mn-cs"/>
              </a:endParaRPr>
            </a:p>
          </p:txBody>
        </p:sp>
        <p:sp>
          <p:nvSpPr>
            <p:cNvPr id="24" name="Rounded Rectangle 23"/>
            <p:cNvSpPr/>
            <p:nvPr userDrawn="1"/>
          </p:nvSpPr>
          <p:spPr>
            <a:xfrm>
              <a:off x="898630" y="6179121"/>
              <a:ext cx="1034945" cy="387458"/>
            </a:xfrm>
            <a:prstGeom prst="roundRect">
              <a:avLst>
                <a:gd name="adj" fmla="val 30667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bIns="72000" rtlCol="0" anchor="ctr"/>
            <a:lstStyle/>
            <a:p>
              <a:r>
                <a:rPr lang="en-US" sz="1800" b="0" spc="0" dirty="0" smtClean="0">
                  <a:solidFill>
                    <a:schemeClr val="accent6"/>
                  </a:solidFill>
                  <a:latin typeface="+mj-lt"/>
                </a:rPr>
                <a:t>nikmd23</a:t>
              </a:r>
              <a:endParaRPr lang="ru-RU" sz="1400" b="0" spc="0" dirty="0">
                <a:solidFill>
                  <a:schemeClr val="accent6"/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92205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54C93-1EC8-48F5-B3A3-EE97182C16C4}" type="datetimeFigureOut">
              <a:rPr lang="en-US" smtClean="0"/>
              <a:t>5/23/2014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449227-C3C3-416E-A102-8265F8125D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0797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Brea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6858000"/>
          </a:xfrm>
        </p:spPr>
        <p:txBody>
          <a:bodyPr numCol="1" anchor="ctr">
            <a:normAutofit/>
          </a:bodyPr>
          <a:lstStyle>
            <a:lvl1pPr marL="0" indent="0" algn="ctr">
              <a:buNone/>
              <a:defRPr sz="1200" b="0">
                <a:solidFill>
                  <a:schemeClr val="accent4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580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54C93-1EC8-48F5-B3A3-EE97182C16C4}" type="datetimeFigureOut">
              <a:rPr lang="en-US" smtClean="0"/>
              <a:t>5/23/2014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449227-C3C3-416E-A102-8265F8125D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30415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54C93-1EC8-48F5-B3A3-EE97182C16C4}" type="datetimeFigureOut">
              <a:rPr lang="en-US" smtClean="0"/>
              <a:t>5/23/2014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449227-C3C3-416E-A102-8265F8125D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54380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54C93-1EC8-48F5-B3A3-EE97182C16C4}" type="datetimeFigureOut">
              <a:rPr lang="en-US" smtClean="0"/>
              <a:t>5/23/2014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449227-C3C3-416E-A102-8265F8125D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30839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54C93-1EC8-48F5-B3A3-EE97182C16C4}" type="datetimeFigureOut">
              <a:rPr lang="en-US" smtClean="0"/>
              <a:t>5/23/2014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449227-C3C3-416E-A102-8265F8125D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18877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54C93-1EC8-48F5-B3A3-EE97182C16C4}" type="datetimeFigureOut">
              <a:rPr lang="en-US" smtClean="0"/>
              <a:t>5/23/2014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449227-C3C3-416E-A102-8265F8125D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09848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54C93-1EC8-48F5-B3A3-EE97182C16C4}" type="datetimeFigureOut">
              <a:rPr lang="en-US" smtClean="0"/>
              <a:t>5/23/2014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449227-C3C3-416E-A102-8265F8125D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7718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54C93-1EC8-48F5-B3A3-EE97182C16C4}" type="datetimeFigureOut">
              <a:rPr lang="en-US" smtClean="0"/>
              <a:t>5/23/2014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449227-C3C3-416E-A102-8265F8125D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84485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54C93-1EC8-48F5-B3A3-EE97182C16C4}" type="datetimeFigureOut">
              <a:rPr lang="en-US" smtClean="0"/>
              <a:t>5/23/2014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449227-C3C3-416E-A102-8265F8125D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81661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54C93-1EC8-48F5-B3A3-EE97182C16C4}" type="datetimeFigureOut">
              <a:rPr lang="en-US" smtClean="0"/>
              <a:t>5/23/2014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449227-C3C3-416E-A102-8265F8125D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73329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54C93-1EC8-48F5-B3A3-EE97182C16C4}" type="datetimeFigureOut">
              <a:rPr lang="en-US" smtClean="0"/>
              <a:t>5/23/2014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449227-C3C3-416E-A102-8265F8125D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4181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Text 1 Colum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457200" y="2149418"/>
            <a:ext cx="8229600" cy="3489382"/>
          </a:xfrm>
        </p:spPr>
        <p:txBody>
          <a:bodyPr wrap="square" tIns="0" bIns="0" numCol="1" spcCol="360000"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  <a:defRPr sz="18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  <a:endParaRPr lang="en-US"/>
          </a:p>
        </p:txBody>
      </p:sp>
      <p:sp>
        <p:nvSpPr>
          <p:cNvPr id="37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04800"/>
            <a:ext cx="8229600" cy="609600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4000" b="0" spc="-15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sp>
        <p:nvSpPr>
          <p:cNvPr id="3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925359"/>
            <a:ext cx="8229600" cy="466725"/>
          </a:xfr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None/>
              <a:defRPr sz="2400" b="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  <a:endParaRPr lang="en-US"/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337871" y="6171539"/>
            <a:ext cx="1595704" cy="410779"/>
            <a:chOff x="337871" y="6179121"/>
            <a:chExt cx="1595704" cy="410779"/>
          </a:xfrm>
        </p:grpSpPr>
        <p:sp>
          <p:nvSpPr>
            <p:cNvPr id="17" name="Rounded Rectangle 16"/>
            <p:cNvSpPr/>
            <p:nvPr userDrawn="1"/>
          </p:nvSpPr>
          <p:spPr>
            <a:xfrm>
              <a:off x="337871" y="6193900"/>
              <a:ext cx="528904" cy="3960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bIns="72000" rtlCol="0" anchor="ctr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000" kern="1200" dirty="0" smtClean="0">
                  <a:solidFill>
                    <a:schemeClr val="lt1"/>
                  </a:solidFill>
                  <a:latin typeface="FontAwesome" pitchFamily="2" charset="0"/>
                  <a:ea typeface="+mn-ea"/>
                  <a:cs typeface="+mn-cs"/>
                </a:rPr>
                <a:t></a:t>
              </a:r>
              <a:endParaRPr lang="en-US" sz="1800" kern="1200" dirty="0" smtClean="0">
                <a:solidFill>
                  <a:schemeClr val="lt1"/>
                </a:solidFill>
                <a:latin typeface="FontAwesome" pitchFamily="2" charset="0"/>
                <a:ea typeface="+mn-ea"/>
                <a:cs typeface="+mn-cs"/>
              </a:endParaRPr>
            </a:p>
          </p:txBody>
        </p:sp>
        <p:sp>
          <p:nvSpPr>
            <p:cNvPr id="18" name="Rounded Rectangle 17"/>
            <p:cNvSpPr/>
            <p:nvPr userDrawn="1"/>
          </p:nvSpPr>
          <p:spPr>
            <a:xfrm>
              <a:off x="898630" y="6179121"/>
              <a:ext cx="1034945" cy="387458"/>
            </a:xfrm>
            <a:prstGeom prst="roundRect">
              <a:avLst>
                <a:gd name="adj" fmla="val 30667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bIns="72000" rtlCol="0" anchor="ctr"/>
            <a:lstStyle/>
            <a:p>
              <a:r>
                <a:rPr lang="en-US" sz="1800" b="0" spc="0" dirty="0" smtClean="0">
                  <a:solidFill>
                    <a:schemeClr val="accent6"/>
                  </a:solidFill>
                  <a:latin typeface="+mj-lt"/>
                </a:rPr>
                <a:t>nikmd23</a:t>
              </a:r>
              <a:endParaRPr lang="ru-RU" sz="1400" b="0" spc="0" dirty="0">
                <a:solidFill>
                  <a:schemeClr val="accent6"/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13289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Text 2 Colum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457200" y="2133600"/>
            <a:ext cx="8229600" cy="3429000"/>
          </a:xfrm>
        </p:spPr>
        <p:txBody>
          <a:bodyPr numCol="2" spcCol="360000">
            <a:normAutofit/>
          </a:bodyPr>
          <a:lstStyle>
            <a:lvl1pPr marL="0" indent="0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50000"/>
              <a:buFont typeface="Arial" pitchFamily="34" charset="0"/>
              <a:buNone/>
              <a:defRPr sz="1800">
                <a:solidFill>
                  <a:schemeClr val="accent4"/>
                </a:solidFill>
              </a:defRPr>
            </a:lvl1pPr>
            <a:lvl2pPr marL="0" indent="0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Arial" pitchFamily="34" charset="0"/>
              <a:buNone/>
              <a:defRPr sz="1800">
                <a:solidFill>
                  <a:schemeClr val="tx2"/>
                </a:solidFill>
              </a:defRPr>
            </a:lvl2pPr>
            <a:lvl3pPr>
              <a:buClr>
                <a:schemeClr val="tx2"/>
              </a:buClr>
              <a:defRPr sz="1400">
                <a:solidFill>
                  <a:schemeClr val="tx2"/>
                </a:solidFill>
              </a:defRPr>
            </a:lvl3pPr>
            <a:lvl4pPr>
              <a:buClr>
                <a:schemeClr val="tx2"/>
              </a:buClr>
              <a:defRPr sz="1200">
                <a:solidFill>
                  <a:schemeClr val="tx2"/>
                </a:solidFill>
              </a:defRPr>
            </a:lvl4pPr>
            <a:lvl5pPr>
              <a:buClr>
                <a:schemeClr val="tx2"/>
              </a:buClr>
              <a:defRPr sz="12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04800"/>
            <a:ext cx="8229600" cy="609600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4000" b="0" spc="-15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925359"/>
            <a:ext cx="8229600" cy="466725"/>
          </a:xfr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None/>
              <a:defRPr sz="2400" b="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  <a:endParaRPr lang="en-US"/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337871" y="6171539"/>
            <a:ext cx="1595704" cy="410779"/>
            <a:chOff x="337871" y="6179121"/>
            <a:chExt cx="1595704" cy="410779"/>
          </a:xfrm>
        </p:grpSpPr>
        <p:sp>
          <p:nvSpPr>
            <p:cNvPr id="20" name="Rounded Rectangle 19"/>
            <p:cNvSpPr/>
            <p:nvPr userDrawn="1"/>
          </p:nvSpPr>
          <p:spPr>
            <a:xfrm>
              <a:off x="337871" y="6193900"/>
              <a:ext cx="528904" cy="3960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bIns="72000" rtlCol="0" anchor="ctr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000" kern="1200" dirty="0" smtClean="0">
                  <a:solidFill>
                    <a:schemeClr val="lt1"/>
                  </a:solidFill>
                  <a:latin typeface="FontAwesome" pitchFamily="2" charset="0"/>
                  <a:ea typeface="+mn-ea"/>
                  <a:cs typeface="+mn-cs"/>
                </a:rPr>
                <a:t></a:t>
              </a:r>
              <a:endParaRPr lang="en-US" sz="1800" kern="1200" dirty="0" smtClean="0">
                <a:solidFill>
                  <a:schemeClr val="lt1"/>
                </a:solidFill>
                <a:latin typeface="FontAwesome" pitchFamily="2" charset="0"/>
                <a:ea typeface="+mn-ea"/>
                <a:cs typeface="+mn-cs"/>
              </a:endParaRPr>
            </a:p>
          </p:txBody>
        </p:sp>
        <p:sp>
          <p:nvSpPr>
            <p:cNvPr id="21" name="Rounded Rectangle 20"/>
            <p:cNvSpPr/>
            <p:nvPr userDrawn="1"/>
          </p:nvSpPr>
          <p:spPr>
            <a:xfrm>
              <a:off x="898630" y="6179121"/>
              <a:ext cx="1034945" cy="387458"/>
            </a:xfrm>
            <a:prstGeom prst="roundRect">
              <a:avLst>
                <a:gd name="adj" fmla="val 30667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bIns="72000" rtlCol="0" anchor="ctr"/>
            <a:lstStyle/>
            <a:p>
              <a:r>
                <a:rPr lang="en-US" sz="1800" b="0" spc="0" dirty="0" smtClean="0">
                  <a:solidFill>
                    <a:schemeClr val="accent6"/>
                  </a:solidFill>
                  <a:latin typeface="+mj-lt"/>
                </a:rPr>
                <a:t>nikmd23</a:t>
              </a:r>
              <a:endParaRPr lang="ru-RU" sz="1400" b="0" spc="0" dirty="0">
                <a:solidFill>
                  <a:schemeClr val="accent6"/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61386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wcase Web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9619" y="1981200"/>
            <a:ext cx="6070956" cy="3429000"/>
          </a:xfrm>
          <a:prstGeom prst="rect">
            <a:avLst/>
          </a:prstGeom>
          <a:effectLst>
            <a:reflection stA="14000" endPos="12000" dist="63500" dir="5400000" sy="-100000" algn="bl" rotWithShape="0"/>
          </a:effectLst>
        </p:spPr>
      </p:pic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473018" y="1981200"/>
            <a:ext cx="2481530" cy="3124200"/>
          </a:xfrm>
        </p:spPr>
        <p:txBody>
          <a:bodyPr wrap="square" tIns="0" bIns="0" numCol="1" spcCol="360000">
            <a:noAutofit/>
          </a:bodyPr>
          <a:lstStyle>
            <a:lvl1pPr marL="0" indent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  <a:defRPr sz="14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3510116" y="2195053"/>
            <a:ext cx="4567083" cy="294476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41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04800"/>
            <a:ext cx="8229600" cy="609600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4000" b="0" spc="-15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sp>
        <p:nvSpPr>
          <p:cNvPr id="42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925359"/>
            <a:ext cx="8229600" cy="466725"/>
          </a:xfr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None/>
              <a:defRPr sz="2400" b="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  <a:endParaRPr lang="en-US"/>
          </a:p>
        </p:txBody>
      </p:sp>
      <p:grpSp>
        <p:nvGrpSpPr>
          <p:cNvPr id="17" name="Group 16"/>
          <p:cNvGrpSpPr/>
          <p:nvPr userDrawn="1"/>
        </p:nvGrpSpPr>
        <p:grpSpPr>
          <a:xfrm>
            <a:off x="337871" y="6171539"/>
            <a:ext cx="1595704" cy="410779"/>
            <a:chOff x="337871" y="6179121"/>
            <a:chExt cx="1595704" cy="410779"/>
          </a:xfrm>
        </p:grpSpPr>
        <p:sp>
          <p:nvSpPr>
            <p:cNvPr id="18" name="Rounded Rectangle 17"/>
            <p:cNvSpPr/>
            <p:nvPr userDrawn="1"/>
          </p:nvSpPr>
          <p:spPr>
            <a:xfrm>
              <a:off x="337871" y="6193900"/>
              <a:ext cx="528904" cy="3960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bIns="72000" rtlCol="0" anchor="ctr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000" kern="1200" dirty="0" smtClean="0">
                  <a:solidFill>
                    <a:schemeClr val="lt1"/>
                  </a:solidFill>
                  <a:latin typeface="FontAwesome" pitchFamily="2" charset="0"/>
                  <a:ea typeface="+mn-ea"/>
                  <a:cs typeface="+mn-cs"/>
                </a:rPr>
                <a:t></a:t>
              </a:r>
              <a:endParaRPr lang="en-US" sz="1800" kern="1200" dirty="0" smtClean="0">
                <a:solidFill>
                  <a:schemeClr val="lt1"/>
                </a:solidFill>
                <a:latin typeface="FontAwesome" pitchFamily="2" charset="0"/>
                <a:ea typeface="+mn-ea"/>
                <a:cs typeface="+mn-cs"/>
              </a:endParaRPr>
            </a:p>
          </p:txBody>
        </p:sp>
        <p:sp>
          <p:nvSpPr>
            <p:cNvPr id="22" name="Rounded Rectangle 21"/>
            <p:cNvSpPr/>
            <p:nvPr userDrawn="1"/>
          </p:nvSpPr>
          <p:spPr>
            <a:xfrm>
              <a:off x="898630" y="6179121"/>
              <a:ext cx="1034945" cy="387458"/>
            </a:xfrm>
            <a:prstGeom prst="roundRect">
              <a:avLst>
                <a:gd name="adj" fmla="val 30667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bIns="72000" rtlCol="0" anchor="ctr"/>
            <a:lstStyle/>
            <a:p>
              <a:r>
                <a:rPr lang="en-US" sz="1800" b="0" spc="0" dirty="0" smtClean="0">
                  <a:solidFill>
                    <a:schemeClr val="accent6"/>
                  </a:solidFill>
                  <a:latin typeface="+mj-lt"/>
                </a:rPr>
                <a:t>nikmd23</a:t>
              </a:r>
              <a:endParaRPr lang="ru-RU" sz="1400" b="0" spc="0" dirty="0">
                <a:solidFill>
                  <a:schemeClr val="accent6"/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04370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wcase mobi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0" y="1828800"/>
            <a:ext cx="2868749" cy="3733800"/>
          </a:xfrm>
          <a:prstGeom prst="rect">
            <a:avLst/>
          </a:prstGeom>
          <a:effectLst>
            <a:reflection stA="29000" endPos="11000" dist="12700" dir="5400000" sy="-100000" algn="bl" rotWithShape="0"/>
          </a:effectLst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00" y="3500438"/>
            <a:ext cx="1018718" cy="2062162"/>
          </a:xfrm>
          <a:prstGeom prst="rect">
            <a:avLst/>
          </a:prstGeom>
          <a:effectLst>
            <a:reflection stA="29000" endPos="11000" dist="12700" dir="5400000" sy="-100000" algn="bl" rotWithShape="0"/>
          </a:effectLst>
        </p:spPr>
      </p:pic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457200" y="1886314"/>
            <a:ext cx="3429000" cy="3676286"/>
          </a:xfrm>
        </p:spPr>
        <p:txBody>
          <a:bodyPr wrap="square" tIns="0" bIns="0" numCol="1" spcCol="360000">
            <a:noAutofit/>
          </a:bodyPr>
          <a:lstStyle>
            <a:lvl1pPr marL="0" indent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  <a:defRPr sz="14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6033175" y="2207665"/>
            <a:ext cx="2224754" cy="2976784"/>
          </a:xfrm>
          <a:prstGeom prst="roundRect">
            <a:avLst>
              <a:gd name="adj" fmla="val 2838"/>
            </a:avLst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41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04800"/>
            <a:ext cx="8229600" cy="609600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4000" b="0" spc="-15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sp>
        <p:nvSpPr>
          <p:cNvPr id="42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925359"/>
            <a:ext cx="8229600" cy="466725"/>
          </a:xfr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None/>
              <a:defRPr sz="2400" b="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  <a:endParaRPr lang="en-US"/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4437738" y="3819526"/>
            <a:ext cx="823913" cy="1426368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grpSp>
        <p:nvGrpSpPr>
          <p:cNvPr id="23" name="Group 22"/>
          <p:cNvGrpSpPr/>
          <p:nvPr userDrawn="1"/>
        </p:nvGrpSpPr>
        <p:grpSpPr>
          <a:xfrm>
            <a:off x="337871" y="6171539"/>
            <a:ext cx="1595704" cy="410779"/>
            <a:chOff x="337871" y="6179121"/>
            <a:chExt cx="1595704" cy="410779"/>
          </a:xfrm>
        </p:grpSpPr>
        <p:sp>
          <p:nvSpPr>
            <p:cNvPr id="24" name="Rounded Rectangle 23"/>
            <p:cNvSpPr/>
            <p:nvPr userDrawn="1"/>
          </p:nvSpPr>
          <p:spPr>
            <a:xfrm>
              <a:off x="337871" y="6193900"/>
              <a:ext cx="528904" cy="3960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bIns="72000" rtlCol="0" anchor="ctr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000" kern="1200" dirty="0" smtClean="0">
                  <a:solidFill>
                    <a:schemeClr val="lt1"/>
                  </a:solidFill>
                  <a:latin typeface="FontAwesome" pitchFamily="2" charset="0"/>
                  <a:ea typeface="+mn-ea"/>
                  <a:cs typeface="+mn-cs"/>
                </a:rPr>
                <a:t></a:t>
              </a:r>
              <a:endParaRPr lang="en-US" sz="1800" kern="1200" dirty="0" smtClean="0">
                <a:solidFill>
                  <a:schemeClr val="lt1"/>
                </a:solidFill>
                <a:latin typeface="FontAwesome" pitchFamily="2" charset="0"/>
                <a:ea typeface="+mn-ea"/>
                <a:cs typeface="+mn-cs"/>
              </a:endParaRPr>
            </a:p>
          </p:txBody>
        </p:sp>
        <p:sp>
          <p:nvSpPr>
            <p:cNvPr id="25" name="Rounded Rectangle 24"/>
            <p:cNvSpPr/>
            <p:nvPr userDrawn="1"/>
          </p:nvSpPr>
          <p:spPr>
            <a:xfrm>
              <a:off x="898630" y="6179121"/>
              <a:ext cx="1034945" cy="387458"/>
            </a:xfrm>
            <a:prstGeom prst="roundRect">
              <a:avLst>
                <a:gd name="adj" fmla="val 30667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bIns="72000" rtlCol="0" anchor="ctr"/>
            <a:lstStyle/>
            <a:p>
              <a:r>
                <a:rPr lang="en-US" sz="1800" b="0" spc="0" dirty="0" smtClean="0">
                  <a:solidFill>
                    <a:schemeClr val="accent6"/>
                  </a:solidFill>
                  <a:latin typeface="+mj-lt"/>
                </a:rPr>
                <a:t>nikmd23</a:t>
              </a:r>
              <a:endParaRPr lang="ru-RU" sz="1400" b="0" spc="0" dirty="0">
                <a:solidFill>
                  <a:schemeClr val="accent6"/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71957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wcase SE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4267200" y="1600200"/>
            <a:ext cx="4038600" cy="4038600"/>
          </a:xfrm>
          <a:prstGeom prst="ellipse">
            <a:avLst/>
          </a:prstGeom>
          <a:ln w="28575">
            <a:solidFill>
              <a:schemeClr val="tx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468704" y="1962514"/>
            <a:ext cx="3171644" cy="3752486"/>
          </a:xfrm>
        </p:spPr>
        <p:txBody>
          <a:bodyPr wrap="square" tIns="0" bIns="0" numCol="1" spcCol="360000"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  <a:defRPr sz="14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  <a:endParaRPr lang="en-US"/>
          </a:p>
        </p:txBody>
      </p:sp>
      <p:sp>
        <p:nvSpPr>
          <p:cNvPr id="41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04800"/>
            <a:ext cx="8229600" cy="609600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4000" b="0" spc="-15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sp>
        <p:nvSpPr>
          <p:cNvPr id="42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925359"/>
            <a:ext cx="8229600" cy="466725"/>
          </a:xfr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None/>
              <a:defRPr sz="2400" b="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  <a:endParaRPr lang="en-US"/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5551817" y="4662584"/>
            <a:ext cx="1447800" cy="10512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20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3733800" y="4662584"/>
            <a:ext cx="1447800" cy="10512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21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7369834" y="4662584"/>
            <a:ext cx="1447800" cy="10512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grpSp>
        <p:nvGrpSpPr>
          <p:cNvPr id="25" name="Group 24"/>
          <p:cNvGrpSpPr/>
          <p:nvPr userDrawn="1"/>
        </p:nvGrpSpPr>
        <p:grpSpPr>
          <a:xfrm>
            <a:off x="337871" y="6171539"/>
            <a:ext cx="1595704" cy="410779"/>
            <a:chOff x="337871" y="6179121"/>
            <a:chExt cx="1595704" cy="410779"/>
          </a:xfrm>
        </p:grpSpPr>
        <p:sp>
          <p:nvSpPr>
            <p:cNvPr id="26" name="Rounded Rectangle 25"/>
            <p:cNvSpPr/>
            <p:nvPr userDrawn="1"/>
          </p:nvSpPr>
          <p:spPr>
            <a:xfrm>
              <a:off x="337871" y="6193900"/>
              <a:ext cx="528904" cy="3960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bIns="72000" rtlCol="0" anchor="ctr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000" kern="1200" dirty="0" smtClean="0">
                  <a:solidFill>
                    <a:schemeClr val="lt1"/>
                  </a:solidFill>
                  <a:latin typeface="FontAwesome" pitchFamily="2" charset="0"/>
                  <a:ea typeface="+mn-ea"/>
                  <a:cs typeface="+mn-cs"/>
                </a:rPr>
                <a:t></a:t>
              </a:r>
              <a:endParaRPr lang="en-US" sz="1800" kern="1200" dirty="0" smtClean="0">
                <a:solidFill>
                  <a:schemeClr val="lt1"/>
                </a:solidFill>
                <a:latin typeface="FontAwesome" pitchFamily="2" charset="0"/>
                <a:ea typeface="+mn-ea"/>
                <a:cs typeface="+mn-cs"/>
              </a:endParaRPr>
            </a:p>
          </p:txBody>
        </p:sp>
        <p:sp>
          <p:nvSpPr>
            <p:cNvPr id="27" name="Rounded Rectangle 26"/>
            <p:cNvSpPr/>
            <p:nvPr userDrawn="1"/>
          </p:nvSpPr>
          <p:spPr>
            <a:xfrm>
              <a:off x="898630" y="6179121"/>
              <a:ext cx="1034945" cy="387458"/>
            </a:xfrm>
            <a:prstGeom prst="roundRect">
              <a:avLst>
                <a:gd name="adj" fmla="val 30667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bIns="72000" rtlCol="0" anchor="ctr"/>
            <a:lstStyle/>
            <a:p>
              <a:r>
                <a:rPr lang="en-US" sz="1800" b="0" spc="0" dirty="0" smtClean="0">
                  <a:solidFill>
                    <a:schemeClr val="accent6"/>
                  </a:solidFill>
                  <a:latin typeface="+mj-lt"/>
                </a:rPr>
                <a:t>nikmd23</a:t>
              </a:r>
              <a:endParaRPr lang="ru-RU" sz="1400" b="0" spc="0" dirty="0">
                <a:solidFill>
                  <a:schemeClr val="accent6"/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73079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ree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457200" y="1918213"/>
            <a:ext cx="3069566" cy="2322149"/>
          </a:xfrm>
        </p:spPr>
        <p:txBody>
          <a:bodyPr wrap="square" tIns="0" bIns="0" numCol="1" spcCol="360000"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  <a:defRPr sz="18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  <a:endParaRPr lang="en-US"/>
          </a:p>
        </p:txBody>
      </p:sp>
      <p:sp>
        <p:nvSpPr>
          <p:cNvPr id="41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04800"/>
            <a:ext cx="8229600" cy="609600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4000" b="0" spc="-15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sp>
        <p:nvSpPr>
          <p:cNvPr id="42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925359"/>
            <a:ext cx="8229600" cy="466725"/>
          </a:xfr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None/>
              <a:defRPr sz="2400" b="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  <a:endParaRPr lang="en-US"/>
          </a:p>
        </p:txBody>
      </p:sp>
      <p:sp>
        <p:nvSpPr>
          <p:cNvPr id="7" name="Media Placeholder 6"/>
          <p:cNvSpPr>
            <a:spLocks noGrp="1"/>
          </p:cNvSpPr>
          <p:nvPr>
            <p:ph type="media" sz="quarter" idx="12"/>
          </p:nvPr>
        </p:nvSpPr>
        <p:spPr>
          <a:xfrm>
            <a:off x="3733800" y="1905000"/>
            <a:ext cx="4953000" cy="3352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accent4"/>
                </a:solidFill>
              </a:defRPr>
            </a:lvl1pPr>
          </a:lstStyle>
          <a:p>
            <a:endParaRPr lang="en-US"/>
          </a:p>
        </p:txBody>
      </p:sp>
      <p:grpSp>
        <p:nvGrpSpPr>
          <p:cNvPr id="17" name="Group 16"/>
          <p:cNvGrpSpPr/>
          <p:nvPr userDrawn="1"/>
        </p:nvGrpSpPr>
        <p:grpSpPr>
          <a:xfrm>
            <a:off x="337871" y="6171539"/>
            <a:ext cx="1595704" cy="410779"/>
            <a:chOff x="337871" y="6179121"/>
            <a:chExt cx="1595704" cy="410779"/>
          </a:xfrm>
        </p:grpSpPr>
        <p:sp>
          <p:nvSpPr>
            <p:cNvPr id="18" name="Rounded Rectangle 17"/>
            <p:cNvSpPr/>
            <p:nvPr userDrawn="1"/>
          </p:nvSpPr>
          <p:spPr>
            <a:xfrm>
              <a:off x="337871" y="6193900"/>
              <a:ext cx="528904" cy="3960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bIns="72000" rtlCol="0" anchor="ctr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000" kern="1200" dirty="0" smtClean="0">
                  <a:solidFill>
                    <a:schemeClr val="lt1"/>
                  </a:solidFill>
                  <a:latin typeface="FontAwesome" pitchFamily="2" charset="0"/>
                  <a:ea typeface="+mn-ea"/>
                  <a:cs typeface="+mn-cs"/>
                </a:rPr>
                <a:t></a:t>
              </a:r>
              <a:endParaRPr lang="en-US" sz="1800" kern="1200" dirty="0" smtClean="0">
                <a:solidFill>
                  <a:schemeClr val="lt1"/>
                </a:solidFill>
                <a:latin typeface="FontAwesome" pitchFamily="2" charset="0"/>
                <a:ea typeface="+mn-ea"/>
                <a:cs typeface="+mn-cs"/>
              </a:endParaRPr>
            </a:p>
          </p:txBody>
        </p:sp>
        <p:sp>
          <p:nvSpPr>
            <p:cNvPr id="21" name="Rounded Rectangle 20"/>
            <p:cNvSpPr/>
            <p:nvPr userDrawn="1"/>
          </p:nvSpPr>
          <p:spPr>
            <a:xfrm>
              <a:off x="898630" y="6179121"/>
              <a:ext cx="1034945" cy="387458"/>
            </a:xfrm>
            <a:prstGeom prst="roundRect">
              <a:avLst>
                <a:gd name="adj" fmla="val 30667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bIns="72000" rtlCol="0" anchor="ctr"/>
            <a:lstStyle/>
            <a:p>
              <a:r>
                <a:rPr lang="en-US" sz="1800" b="0" spc="0" dirty="0" smtClean="0">
                  <a:solidFill>
                    <a:schemeClr val="accent6"/>
                  </a:solidFill>
                  <a:latin typeface="+mj-lt"/>
                </a:rPr>
                <a:t>nikmd23</a:t>
              </a:r>
              <a:endParaRPr lang="ru-RU" sz="1400" b="0" spc="0" dirty="0">
                <a:solidFill>
                  <a:schemeClr val="accent6"/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89381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able Placeholder 3"/>
          <p:cNvSpPr>
            <a:spLocks noGrp="1"/>
          </p:cNvSpPr>
          <p:nvPr>
            <p:ph type="tbl" sz="quarter" idx="11"/>
          </p:nvPr>
        </p:nvSpPr>
        <p:spPr>
          <a:xfrm>
            <a:off x="457200" y="1828800"/>
            <a:ext cx="8229600" cy="3886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>
                <a:solidFill>
                  <a:schemeClr val="accent4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7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04800"/>
            <a:ext cx="8229600" cy="609600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4000" b="0" spc="-15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sp>
        <p:nvSpPr>
          <p:cNvPr id="3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925359"/>
            <a:ext cx="8229600" cy="466725"/>
          </a:xfr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None/>
              <a:defRPr sz="2400" b="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  <a:endParaRPr lang="en-US"/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337871" y="6171539"/>
            <a:ext cx="1595704" cy="410779"/>
            <a:chOff x="337871" y="6179121"/>
            <a:chExt cx="1595704" cy="410779"/>
          </a:xfrm>
        </p:grpSpPr>
        <p:sp>
          <p:nvSpPr>
            <p:cNvPr id="19" name="Rounded Rectangle 18"/>
            <p:cNvSpPr/>
            <p:nvPr userDrawn="1"/>
          </p:nvSpPr>
          <p:spPr>
            <a:xfrm>
              <a:off x="337871" y="6193900"/>
              <a:ext cx="528904" cy="3960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bIns="72000" rtlCol="0" anchor="ctr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000" kern="1200" dirty="0" smtClean="0">
                  <a:solidFill>
                    <a:schemeClr val="lt1"/>
                  </a:solidFill>
                  <a:latin typeface="FontAwesome" pitchFamily="2" charset="0"/>
                  <a:ea typeface="+mn-ea"/>
                  <a:cs typeface="+mn-cs"/>
                </a:rPr>
                <a:t></a:t>
              </a:r>
              <a:endParaRPr lang="en-US" sz="1800" kern="1200" dirty="0" smtClean="0">
                <a:solidFill>
                  <a:schemeClr val="lt1"/>
                </a:solidFill>
                <a:latin typeface="FontAwesome" pitchFamily="2" charset="0"/>
                <a:ea typeface="+mn-ea"/>
                <a:cs typeface="+mn-cs"/>
              </a:endParaRPr>
            </a:p>
          </p:txBody>
        </p:sp>
        <p:sp>
          <p:nvSpPr>
            <p:cNvPr id="20" name="Rounded Rectangle 19"/>
            <p:cNvSpPr/>
            <p:nvPr userDrawn="1"/>
          </p:nvSpPr>
          <p:spPr>
            <a:xfrm>
              <a:off x="898630" y="6179121"/>
              <a:ext cx="1034945" cy="387458"/>
            </a:xfrm>
            <a:prstGeom prst="roundRect">
              <a:avLst>
                <a:gd name="adj" fmla="val 30667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bIns="72000" rtlCol="0" anchor="ctr"/>
            <a:lstStyle/>
            <a:p>
              <a:r>
                <a:rPr lang="en-US" sz="1800" b="0" spc="0" dirty="0" smtClean="0">
                  <a:solidFill>
                    <a:schemeClr val="accent6"/>
                  </a:solidFill>
                  <a:latin typeface="+mj-lt"/>
                </a:rPr>
                <a:t>nikmd23</a:t>
              </a:r>
              <a:endParaRPr lang="ru-RU" sz="1400" b="0" spc="0" dirty="0">
                <a:solidFill>
                  <a:schemeClr val="accent6"/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82565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5/23/2014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93400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99" r:id="rId2"/>
    <p:sldLayoutId id="2147483690" r:id="rId3"/>
    <p:sldLayoutId id="2147483689" r:id="rId4"/>
    <p:sldLayoutId id="2147483702" r:id="rId5"/>
    <p:sldLayoutId id="2147483713" r:id="rId6"/>
    <p:sldLayoutId id="2147483712" r:id="rId7"/>
    <p:sldLayoutId id="2147483711" r:id="rId8"/>
    <p:sldLayoutId id="2147483691" r:id="rId9"/>
    <p:sldLayoutId id="2147483694" r:id="rId10"/>
    <p:sldLayoutId id="2147483695" r:id="rId11"/>
    <p:sldLayoutId id="2147483707" r:id="rId12"/>
    <p:sldLayoutId id="2147483705" r:id="rId13"/>
    <p:sldLayoutId id="2147483704" r:id="rId14"/>
    <p:sldLayoutId id="2147483698" r:id="rId15"/>
    <p:sldLayoutId id="2147483708" r:id="rId16"/>
    <p:sldLayoutId id="2147483709" r:id="rId17"/>
    <p:sldLayoutId id="2147483710" r:id="rId18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954C93-1EC8-48F5-B3A3-EE97182C16C4}" type="datetimeFigureOut">
              <a:rPr lang="en-US" smtClean="0"/>
              <a:t>5/23/2014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449227-C3C3-416E-A102-8265F8125D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519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emf"/><Relationship Id="rId13" Type="http://schemas.openxmlformats.org/officeDocument/2006/relationships/image" Target="../media/image16.png"/><Relationship Id="rId18" Type="http://schemas.openxmlformats.org/officeDocument/2006/relationships/image" Target="../media/image21.emf"/><Relationship Id="rId3" Type="http://schemas.openxmlformats.org/officeDocument/2006/relationships/image" Target="../media/image6.png"/><Relationship Id="rId21" Type="http://schemas.openxmlformats.org/officeDocument/2006/relationships/image" Target="../media/image24.emf"/><Relationship Id="rId7" Type="http://schemas.openxmlformats.org/officeDocument/2006/relationships/image" Target="../media/image10.emf"/><Relationship Id="rId12" Type="http://schemas.openxmlformats.org/officeDocument/2006/relationships/image" Target="../media/image15.emf"/><Relationship Id="rId17" Type="http://schemas.openxmlformats.org/officeDocument/2006/relationships/image" Target="../media/image20.emf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9.emf"/><Relationship Id="rId20" Type="http://schemas.openxmlformats.org/officeDocument/2006/relationships/image" Target="../media/image23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emf"/><Relationship Id="rId11" Type="http://schemas.openxmlformats.org/officeDocument/2006/relationships/image" Target="../media/image14.emf"/><Relationship Id="rId5" Type="http://schemas.openxmlformats.org/officeDocument/2006/relationships/image" Target="../media/image8.emf"/><Relationship Id="rId15" Type="http://schemas.openxmlformats.org/officeDocument/2006/relationships/image" Target="../media/image18.emf"/><Relationship Id="rId10" Type="http://schemas.openxmlformats.org/officeDocument/2006/relationships/image" Target="../media/image13.emf"/><Relationship Id="rId19" Type="http://schemas.openxmlformats.org/officeDocument/2006/relationships/image" Target="../media/image22.emf"/><Relationship Id="rId4" Type="http://schemas.openxmlformats.org/officeDocument/2006/relationships/image" Target="../media/image7.emf"/><Relationship Id="rId9" Type="http://schemas.openxmlformats.org/officeDocument/2006/relationships/image" Target="../media/image12.emf"/><Relationship Id="rId14" Type="http://schemas.openxmlformats.org/officeDocument/2006/relationships/image" Target="../media/image17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3.xml"/><Relationship Id="rId5" Type="http://schemas.openxmlformats.org/officeDocument/2006/relationships/chart" Target="../charts/chart4.xml"/><Relationship Id="rId4" Type="http://schemas.openxmlformats.org/officeDocument/2006/relationships/chart" Target="../charts/char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emf"/><Relationship Id="rId3" Type="http://schemas.openxmlformats.org/officeDocument/2006/relationships/image" Target="../media/image28.png"/><Relationship Id="rId7" Type="http://schemas.openxmlformats.org/officeDocument/2006/relationships/image" Target="../media/image23.emf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2.emf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openxmlformats.org/officeDocument/2006/relationships/image" Target="../media/image31.em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13.xml"/><Relationship Id="rId6" Type="http://schemas.openxmlformats.org/officeDocument/2006/relationships/chart" Target="../charts/chart10.xml"/><Relationship Id="rId5" Type="http://schemas.openxmlformats.org/officeDocument/2006/relationships/chart" Target="../charts/chart9.xml"/><Relationship Id="rId4" Type="http://schemas.openxmlformats.org/officeDocument/2006/relationships/chart" Target="../charts/chart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1.xm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3.xml"/><Relationship Id="rId2" Type="http://schemas.openxmlformats.org/officeDocument/2006/relationships/chart" Target="../charts/chart12.xml"/><Relationship Id="rId1" Type="http://schemas.openxmlformats.org/officeDocument/2006/relationships/slideLayout" Target="../slideLayouts/slideLayout13.xml"/><Relationship Id="rId5" Type="http://schemas.openxmlformats.org/officeDocument/2006/relationships/chart" Target="../charts/chart15.xml"/><Relationship Id="rId4" Type="http://schemas.openxmlformats.org/officeDocument/2006/relationships/chart" Target="../charts/chart1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6.xml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7.xml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9.xml"/><Relationship Id="rId2" Type="http://schemas.openxmlformats.org/officeDocument/2006/relationships/chart" Target="../charts/chart18.xml"/><Relationship Id="rId1" Type="http://schemas.openxmlformats.org/officeDocument/2006/relationships/slideLayout" Target="../slideLayouts/slideLayout13.xml"/><Relationship Id="rId6" Type="http://schemas.openxmlformats.org/officeDocument/2006/relationships/chart" Target="../charts/chart22.xml"/><Relationship Id="rId5" Type="http://schemas.openxmlformats.org/officeDocument/2006/relationships/chart" Target="../charts/chart21.xml"/><Relationship Id="rId4" Type="http://schemas.openxmlformats.org/officeDocument/2006/relationships/chart" Target="../charts/chart20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emf"/><Relationship Id="rId3" Type="http://schemas.openxmlformats.org/officeDocument/2006/relationships/image" Target="../media/image21.emf"/><Relationship Id="rId7" Type="http://schemas.openxmlformats.org/officeDocument/2006/relationships/image" Target="../media/image34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9.emf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4.xml"/><Relationship Id="rId2" Type="http://schemas.openxmlformats.org/officeDocument/2006/relationships/chart" Target="../charts/chart23.xml"/><Relationship Id="rId1" Type="http://schemas.openxmlformats.org/officeDocument/2006/relationships/slideLayout" Target="../slideLayouts/slideLayout13.xml"/><Relationship Id="rId4" Type="http://schemas.openxmlformats.org/officeDocument/2006/relationships/chart" Target="../charts/chart2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6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7.xml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projectkudu/kudu/wiki/Deployment-hooks" TargetMode="Externa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/>
          <p:cNvSpPr/>
          <p:nvPr/>
        </p:nvSpPr>
        <p:spPr>
          <a:xfrm>
            <a:off x="7086600" y="4572000"/>
            <a:ext cx="457200" cy="4572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3284470" y="5620798"/>
            <a:ext cx="324000" cy="3240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6847931" y="6330692"/>
            <a:ext cx="180000" cy="180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1981200" y="1403225"/>
            <a:ext cx="4114799" cy="411479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2471669" y="3959882"/>
            <a:ext cx="3151547" cy="971875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2800" dirty="0" smtClean="0">
                <a:solidFill>
                  <a:schemeClr val="accent4"/>
                </a:solidFill>
                <a:latin typeface="+mj-lt"/>
              </a:rPr>
              <a:t>secrets,</a:t>
            </a:r>
            <a:br>
              <a:rPr lang="en-US" sz="2800" dirty="0" smtClean="0">
                <a:solidFill>
                  <a:schemeClr val="accent4"/>
                </a:solidFill>
                <a:latin typeface="+mj-lt"/>
              </a:rPr>
            </a:br>
            <a:r>
              <a:rPr lang="en-US" sz="2800" dirty="0" smtClean="0">
                <a:solidFill>
                  <a:schemeClr val="accent4"/>
                </a:solidFill>
                <a:latin typeface="+mj-lt"/>
              </a:rPr>
              <a:t>exposed!</a:t>
            </a:r>
            <a:endParaRPr lang="en-US" sz="2800" dirty="0">
              <a:solidFill>
                <a:schemeClr val="accent4"/>
              </a:solidFill>
              <a:latin typeface="+mj-lt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2476401" y="3413090"/>
            <a:ext cx="3142082" cy="685800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bg1"/>
                </a:solidFill>
                <a:latin typeface="Novecento sans wide Book" panose="00000405000000000000" pitchFamily="50" charset="0"/>
              </a:rPr>
              <a:t>w</a:t>
            </a:r>
            <a:r>
              <a:rPr lang="en-US" b="1" dirty="0" smtClean="0">
                <a:solidFill>
                  <a:schemeClr val="bg1"/>
                </a:solidFill>
                <a:latin typeface="Novecento sans wide Book" panose="00000405000000000000" pitchFamily="50" charset="0"/>
              </a:rPr>
              <a:t>eb </a:t>
            </a:r>
            <a:r>
              <a:rPr lang="en-US" b="1" dirty="0">
                <a:solidFill>
                  <a:schemeClr val="bg1"/>
                </a:solidFill>
                <a:latin typeface="Novecento sans wide Book" panose="00000405000000000000" pitchFamily="50" charset="0"/>
              </a:rPr>
              <a:t>s</a:t>
            </a:r>
            <a:r>
              <a:rPr lang="en-US" b="1" dirty="0" smtClean="0">
                <a:solidFill>
                  <a:schemeClr val="bg1"/>
                </a:solidFill>
                <a:latin typeface="Novecento sans wide Book" panose="00000405000000000000" pitchFamily="50" charset="0"/>
              </a:rPr>
              <a:t>ites</a:t>
            </a:r>
            <a:endParaRPr lang="en-US" b="1" dirty="0">
              <a:solidFill>
                <a:schemeClr val="bg1"/>
              </a:solidFill>
              <a:latin typeface="Novecento sans wide Book" panose="00000405000000000000" pitchFamily="50" charset="0"/>
            </a:endParaRPr>
          </a:p>
        </p:txBody>
      </p:sp>
      <p:sp>
        <p:nvSpPr>
          <p:cNvPr id="7" name="Oval 6"/>
          <p:cNvSpPr/>
          <p:nvPr/>
        </p:nvSpPr>
        <p:spPr>
          <a:xfrm>
            <a:off x="1363857" y="340950"/>
            <a:ext cx="360000" cy="36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5257800" y="990600"/>
            <a:ext cx="180000" cy="1800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609600" y="4267200"/>
            <a:ext cx="180000" cy="1800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5410200" y="1212725"/>
            <a:ext cx="620510" cy="6205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5602945" y="-44575"/>
            <a:ext cx="2359955" cy="235995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7394701" y="2613151"/>
            <a:ext cx="1520699" cy="152069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7543800" y="4398640"/>
            <a:ext cx="2143985" cy="214398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5758480" y="4843500"/>
            <a:ext cx="1447800" cy="14478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1399558" y="5200302"/>
            <a:ext cx="1800842" cy="180084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-115813" y="990600"/>
            <a:ext cx="1858804" cy="185880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2152572" y="-129225"/>
            <a:ext cx="1209825" cy="1209825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-434023" y="3103198"/>
            <a:ext cx="1209825" cy="120982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228653" y="4974033"/>
            <a:ext cx="1094298" cy="109429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1037075" y="4046617"/>
            <a:ext cx="724966" cy="72496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hlinkClick r:id="" action="ppaction://hlinkshowjump?jump=nextslide"/>
          </p:cNvPr>
          <p:cNvSpPr/>
          <p:nvPr/>
        </p:nvSpPr>
        <p:spPr>
          <a:xfrm>
            <a:off x="3676116" y="5877000"/>
            <a:ext cx="828600" cy="8286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3124200" y="2430566"/>
            <a:ext cx="1755600" cy="9300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2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1474" y="1256337"/>
            <a:ext cx="2782601" cy="27769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4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3823" y="129604"/>
            <a:ext cx="1956825" cy="19402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5" name="Picture 27"/>
          <p:cNvPicPr>
            <a:picLocks noChangeAspect="1"/>
          </p:cNvPicPr>
          <p:nvPr/>
        </p:nvPicPr>
        <p:blipFill>
          <a:blip r:embed="rId5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819" y="5223231"/>
            <a:ext cx="719714" cy="507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6" name="Picture 15"/>
          <p:cNvPicPr>
            <a:picLocks noChangeAspect="1"/>
          </p:cNvPicPr>
          <p:nvPr/>
        </p:nvPicPr>
        <p:blipFill>
          <a:blip r:embed="rId6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4401" y="6043150"/>
            <a:ext cx="434975" cy="55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7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8152" y="5585144"/>
            <a:ext cx="1155638" cy="10100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8" name="Picture 73"/>
          <p:cNvPicPr>
            <a:picLocks noChangeAspect="1"/>
          </p:cNvPicPr>
          <p:nvPr/>
        </p:nvPicPr>
        <p:blipFill>
          <a:blip r:embed="rId8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910" y="3415640"/>
            <a:ext cx="336840" cy="5442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9" name="Picture 13"/>
          <p:cNvPicPr>
            <a:picLocks noChangeAspect="1"/>
          </p:cNvPicPr>
          <p:nvPr/>
        </p:nvPicPr>
        <p:blipFill>
          <a:blip r:embed="rId9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0768" y="109150"/>
            <a:ext cx="733432" cy="7267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" name="Picture 2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7142" y="5114925"/>
            <a:ext cx="890476" cy="9089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2" name="Picture 8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0999" y="4931757"/>
            <a:ext cx="936908" cy="1077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3" name="Picture 6"/>
          <p:cNvPicPr>
            <a:picLocks noChangeAspect="1"/>
          </p:cNvPicPr>
          <p:nvPr/>
        </p:nvPicPr>
        <p:blipFill>
          <a:blip r:embed="rId1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3709" y="4241255"/>
            <a:ext cx="420028" cy="355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4" name="Picture 73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551" y="1352450"/>
            <a:ext cx="1113764" cy="1113764"/>
          </a:xfrm>
          <a:prstGeom prst="rect">
            <a:avLst/>
          </a:prstGeom>
        </p:spPr>
      </p:pic>
      <p:pic>
        <p:nvPicPr>
          <p:cNvPr id="75" name="Picture 7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4307" y="2905086"/>
            <a:ext cx="921486" cy="921486"/>
          </a:xfrm>
          <a:prstGeom prst="rect">
            <a:avLst/>
          </a:prstGeom>
        </p:spPr>
      </p:pic>
      <p:pic>
        <p:nvPicPr>
          <p:cNvPr id="76" name="Picture 15"/>
          <p:cNvPicPr>
            <a:picLocks noChangeAspect="1"/>
          </p:cNvPicPr>
          <p:nvPr/>
        </p:nvPicPr>
        <p:blipFill>
          <a:blip r:embed="rId1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4338" y="3323797"/>
            <a:ext cx="469238" cy="4233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7" name="Picture 20"/>
          <p:cNvPicPr>
            <a:picLocks noChangeAspect="1"/>
          </p:cNvPicPr>
          <p:nvPr/>
        </p:nvPicPr>
        <p:blipFill>
          <a:blip r:embed="rId1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5431" y="906878"/>
            <a:ext cx="356048" cy="364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8" name="Picture 21"/>
          <p:cNvPicPr>
            <a:picLocks noChangeAspect="1"/>
          </p:cNvPicPr>
          <p:nvPr/>
        </p:nvPicPr>
        <p:blipFill>
          <a:blip r:embed="rId17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4039" y="5531295"/>
            <a:ext cx="356048" cy="364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9" name="Picture 14"/>
          <p:cNvPicPr>
            <a:picLocks noChangeAspect="1"/>
          </p:cNvPicPr>
          <p:nvPr/>
        </p:nvPicPr>
        <p:blipFill>
          <a:blip r:embed="rId18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1957" y="1417826"/>
            <a:ext cx="401952" cy="3998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0" name="Picture 18"/>
          <p:cNvPicPr>
            <a:picLocks noChangeAspect="1"/>
          </p:cNvPicPr>
          <p:nvPr/>
        </p:nvPicPr>
        <p:blipFill>
          <a:blip r:embed="rId19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1246" y="829377"/>
            <a:ext cx="374448" cy="2887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" name="Picture 16"/>
          <p:cNvPicPr>
            <a:picLocks noChangeAspect="1"/>
          </p:cNvPicPr>
          <p:nvPr/>
        </p:nvPicPr>
        <p:blipFill>
          <a:blip r:embed="rId20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1405" y="2951465"/>
            <a:ext cx="401950" cy="372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" name="Picture 17"/>
          <p:cNvPicPr>
            <a:picLocks noChangeAspect="1"/>
          </p:cNvPicPr>
          <p:nvPr/>
        </p:nvPicPr>
        <p:blipFill>
          <a:blip r:embed="rId21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3507" y="4312671"/>
            <a:ext cx="318386" cy="362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44787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57200" y="1730477"/>
            <a:ext cx="8229600" cy="3908323"/>
          </a:xfrm>
        </p:spPr>
        <p:txBody>
          <a:bodyPr>
            <a:noAutofit/>
          </a:bodyPr>
          <a:lstStyle/>
          <a:p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100" dirty="0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configuration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chemeClr val="accent3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xmlns:xdt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="</a:t>
            </a:r>
            <a:r>
              <a:rPr lang="en-US" sz="1100" u="sng" dirty="0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http://schemas.microsoft.com/XML-Document-Transform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"&gt;</a:t>
            </a:r>
          </a:p>
          <a:p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 &lt;</a:t>
            </a:r>
            <a:r>
              <a:rPr lang="en-US" sz="11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system.applicationHost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   &lt;</a:t>
            </a:r>
            <a:r>
              <a:rPr lang="en-US" sz="1100" dirty="0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sites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     &lt;</a:t>
            </a:r>
            <a:r>
              <a:rPr lang="en-US" sz="1100" dirty="0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site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100" dirty="0">
                <a:solidFill>
                  <a:schemeClr val="accent3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="</a:t>
            </a:r>
            <a:r>
              <a:rPr lang="en-US" sz="1100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%XDT_SCMSITENAME%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" </a:t>
            </a:r>
            <a:r>
              <a:rPr lang="en-US" sz="1100" dirty="0" err="1">
                <a:solidFill>
                  <a:schemeClr val="accent3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xdt:Locator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="</a:t>
            </a:r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Match(name)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"&gt;</a:t>
            </a:r>
          </a:p>
          <a:p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       &lt;</a:t>
            </a:r>
            <a:r>
              <a:rPr lang="en-US" sz="1100" dirty="0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application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100" dirty="0">
                <a:solidFill>
                  <a:schemeClr val="accent3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path</a:t>
            </a:r>
            <a:r>
              <a:rPr lang="en-US" sz="1100" dirty="0" smtClean="0">
                <a:latin typeface="Consolas" panose="020B0609020204030204" pitchFamily="49" charset="0"/>
                <a:cs typeface="Consolas" panose="020B0609020204030204" pitchFamily="49" charset="0"/>
              </a:rPr>
              <a:t>="</a:t>
            </a:r>
            <a:r>
              <a:rPr lang="en-US" sz="1100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/{extension-name}</a:t>
            </a:r>
            <a:r>
              <a:rPr lang="en-US" sz="1100" dirty="0" smtClean="0">
                <a:latin typeface="Consolas" panose="020B0609020204030204" pitchFamily="49" charset="0"/>
                <a:cs typeface="Consolas" panose="020B0609020204030204" pitchFamily="49" charset="0"/>
              </a:rPr>
              <a:t>" </a:t>
            </a:r>
            <a:r>
              <a:rPr lang="en-US" sz="1100" dirty="0" err="1">
                <a:solidFill>
                  <a:schemeClr val="accent3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xdt:Locator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="</a:t>
            </a:r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Match(path)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" </a:t>
            </a:r>
            <a:r>
              <a:rPr lang="en-US" sz="1100" dirty="0" err="1">
                <a:solidFill>
                  <a:schemeClr val="accent3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xdt:Transform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="</a:t>
            </a:r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Remove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" /&gt;</a:t>
            </a:r>
          </a:p>
          <a:p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       &lt;</a:t>
            </a:r>
            <a:r>
              <a:rPr lang="en-US" sz="1100" dirty="0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application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100" dirty="0">
                <a:solidFill>
                  <a:schemeClr val="accent3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path</a:t>
            </a:r>
            <a:r>
              <a:rPr lang="en-US" sz="1100" dirty="0" smtClean="0">
                <a:latin typeface="Consolas" panose="020B0609020204030204" pitchFamily="49" charset="0"/>
                <a:cs typeface="Consolas" panose="020B0609020204030204" pitchFamily="49" charset="0"/>
              </a:rPr>
              <a:t>="</a:t>
            </a:r>
            <a:r>
              <a:rPr lang="en-US" sz="1100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{extension-name}</a:t>
            </a:r>
            <a:r>
              <a:rPr lang="en-US" sz="1100" dirty="0" smtClean="0">
                <a:latin typeface="Consolas" panose="020B0609020204030204" pitchFamily="49" charset="0"/>
                <a:cs typeface="Consolas" panose="020B0609020204030204" pitchFamily="49" charset="0"/>
              </a:rPr>
              <a:t>" </a:t>
            </a:r>
            <a:r>
              <a:rPr lang="en-US" sz="1100" dirty="0" err="1">
                <a:solidFill>
                  <a:schemeClr val="accent3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applicationPool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="</a:t>
            </a:r>
            <a:r>
              <a:rPr lang="en-US" sz="1100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%XDT_APPPOOLNAME%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" </a:t>
            </a:r>
            <a:r>
              <a:rPr lang="en-US" sz="1100" dirty="0" err="1">
                <a:solidFill>
                  <a:schemeClr val="accent3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xdt:Transform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="</a:t>
            </a:r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Insert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"&gt;</a:t>
            </a:r>
          </a:p>
          <a:p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         &lt;</a:t>
            </a:r>
            <a:r>
              <a:rPr lang="en-US" sz="11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virtualDirectory</a:t>
            </a:r>
            <a:r>
              <a:rPr lang="en-US" sz="1100" dirty="0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100" dirty="0">
                <a:solidFill>
                  <a:schemeClr val="accent3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path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="</a:t>
            </a:r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" </a:t>
            </a:r>
            <a:r>
              <a:rPr lang="en-US" sz="1100" dirty="0" err="1">
                <a:solidFill>
                  <a:schemeClr val="accent3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physicalPath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="</a:t>
            </a:r>
            <a:r>
              <a:rPr lang="en-US" sz="1100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%XDT_EXTENSIONPATH%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" /&gt;</a:t>
            </a:r>
          </a:p>
          <a:p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       &lt;/</a:t>
            </a:r>
            <a:r>
              <a:rPr lang="en-US" sz="1100" dirty="0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application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     &lt;/</a:t>
            </a:r>
            <a:r>
              <a:rPr lang="en-US" sz="1100" dirty="0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site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   &lt;/</a:t>
            </a:r>
            <a:r>
              <a:rPr lang="en-US" sz="1100" dirty="0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sites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 &lt;/</a:t>
            </a:r>
            <a:r>
              <a:rPr lang="en-US" sz="11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system.applicationHost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&lt;/</a:t>
            </a:r>
            <a:r>
              <a:rPr lang="en-US" sz="1100" dirty="0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configuration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XDT </a:t>
            </a:r>
            <a:r>
              <a:rPr lang="en-US" b="1" dirty="0" smtClean="0">
                <a:solidFill>
                  <a:schemeClr val="tx1"/>
                </a:solidFill>
                <a:latin typeface="Novecento sans wide Book" panose="00000405000000000000" pitchFamily="50" charset="0"/>
              </a:rPr>
              <a:t>TRANSFORM</a:t>
            </a:r>
            <a:endParaRPr lang="en-US" b="1" dirty="0">
              <a:solidFill>
                <a:schemeClr val="tx1"/>
              </a:solidFill>
              <a:latin typeface="Novecento sans wide Book" panose="00000405000000000000" pitchFamily="50" charset="0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/>
            <a:r>
              <a:rPr lang="en-US" dirty="0" smtClean="0"/>
              <a:t>add site extension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9589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ound Single Corner Rectangle 69"/>
          <p:cNvSpPr/>
          <p:nvPr/>
        </p:nvSpPr>
        <p:spPr>
          <a:xfrm>
            <a:off x="6962631" y="2476548"/>
            <a:ext cx="1462765" cy="1396399"/>
          </a:xfrm>
          <a:prstGeom prst="round1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accent3"/>
                </a:solidFill>
              </a:rPr>
              <a:t>installed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SITE </a:t>
            </a:r>
            <a:r>
              <a:rPr lang="en-US" b="1" dirty="0" smtClean="0">
                <a:solidFill>
                  <a:schemeClr val="tx1"/>
                </a:solidFill>
                <a:latin typeface="Novecento sans wide Book" panose="00000405000000000000" pitchFamily="50" charset="0"/>
              </a:rPr>
              <a:t>EXTENSIONS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*.scm.azurewebsites.net</a:t>
            </a:r>
            <a:endParaRPr lang="en-US" dirty="0"/>
          </a:p>
        </p:txBody>
      </p:sp>
      <p:sp>
        <p:nvSpPr>
          <p:cNvPr id="47" name="Rectangle 46"/>
          <p:cNvSpPr/>
          <p:nvPr/>
        </p:nvSpPr>
        <p:spPr bwMode="auto">
          <a:xfrm>
            <a:off x="2667096" y="3933239"/>
            <a:ext cx="5758301" cy="672319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107571" rIns="134464" bIns="107571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 defTabSz="68564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765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SITE EXTENSIONS</a:t>
            </a: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8" name="Rectangle 47"/>
          <p:cNvSpPr/>
          <p:nvPr/>
        </p:nvSpPr>
        <p:spPr bwMode="auto">
          <a:xfrm>
            <a:off x="2667097" y="3204894"/>
            <a:ext cx="1285827" cy="672319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107571" rIns="134464" bIns="107571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 defTabSz="68564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 smtClean="0">
                <a:solidFill>
                  <a:schemeClr val="accent3"/>
                </a:solidFill>
                <a:ea typeface="Segoe UI" pitchFamily="34" charset="0"/>
                <a:cs typeface="Segoe UI" pitchFamily="34" charset="0"/>
              </a:rPr>
              <a:t>kudu</a:t>
            </a:r>
            <a:endParaRPr lang="en-US" sz="1765" dirty="0">
              <a:solidFill>
                <a:schemeClr val="accent3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9" name="Rectangle 48"/>
          <p:cNvSpPr/>
          <p:nvPr/>
        </p:nvSpPr>
        <p:spPr bwMode="auto">
          <a:xfrm>
            <a:off x="2667097" y="2478681"/>
            <a:ext cx="1285827" cy="672319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107571" rIns="134464" bIns="107571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 defTabSz="68564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 err="1" smtClean="0">
                <a:solidFill>
                  <a:schemeClr val="accent3"/>
                </a:solidFill>
                <a:ea typeface="Segoe UI" pitchFamily="34" charset="0"/>
                <a:cs typeface="Segoe UI" pitchFamily="34" charset="0"/>
              </a:rPr>
              <a:t>monaco</a:t>
            </a:r>
            <a:endParaRPr lang="en-US" sz="1765" dirty="0">
              <a:solidFill>
                <a:schemeClr val="accent3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0" name="Rectangle 49"/>
          <p:cNvSpPr/>
          <p:nvPr/>
        </p:nvSpPr>
        <p:spPr bwMode="auto">
          <a:xfrm>
            <a:off x="4011734" y="3204894"/>
            <a:ext cx="1497593" cy="672319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107571" rIns="134464" bIns="107571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 defTabSz="68564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 smtClean="0">
                <a:solidFill>
                  <a:schemeClr val="accent3"/>
                </a:solidFill>
                <a:ea typeface="Segoe UI" pitchFamily="34" charset="0"/>
                <a:cs typeface="Segoe UI" pitchFamily="34" charset="0"/>
              </a:rPr>
              <a:t>web jobs</a:t>
            </a:r>
            <a:endParaRPr lang="en-US" sz="1400" dirty="0">
              <a:solidFill>
                <a:schemeClr val="accent3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1" name="Rectangle 50"/>
          <p:cNvSpPr/>
          <p:nvPr/>
        </p:nvSpPr>
        <p:spPr bwMode="auto">
          <a:xfrm>
            <a:off x="4011734" y="2476548"/>
            <a:ext cx="1497593" cy="672319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107571" rIns="134464" bIns="107571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 defTabSz="68564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 smtClean="0">
                <a:solidFill>
                  <a:schemeClr val="accent3"/>
                </a:solidFill>
                <a:ea typeface="Segoe UI" pitchFamily="34" charset="0"/>
                <a:cs typeface="Segoe UI" pitchFamily="34" charset="0"/>
              </a:rPr>
              <a:t>web deploy</a:t>
            </a:r>
            <a:endParaRPr lang="en-US" sz="1400" dirty="0">
              <a:solidFill>
                <a:schemeClr val="accent3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3" name="Rectangle 52"/>
          <p:cNvSpPr/>
          <p:nvPr/>
        </p:nvSpPr>
        <p:spPr bwMode="auto">
          <a:xfrm>
            <a:off x="5568138" y="2480815"/>
            <a:ext cx="1335683" cy="1392132"/>
          </a:xfrm>
          <a:prstGeom prst="rect">
            <a:avLst/>
          </a:prstGeom>
          <a:solidFill>
            <a:schemeClr val="accent5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107571" rIns="134464" bIns="107571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 defTabSz="68564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 smtClean="0">
                <a:solidFill>
                  <a:schemeClr val="accent3"/>
                </a:solidFill>
                <a:ea typeface="Segoe UI" pitchFamily="34" charset="0"/>
                <a:cs typeface="Segoe UI" pitchFamily="34" charset="0"/>
              </a:rPr>
              <a:t>uploaded</a:t>
            </a:r>
            <a:endParaRPr lang="en-US" sz="1400" dirty="0">
              <a:solidFill>
                <a:schemeClr val="accent3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2" name="Oval 61"/>
          <p:cNvSpPr/>
          <p:nvPr/>
        </p:nvSpPr>
        <p:spPr>
          <a:xfrm>
            <a:off x="3749867" y="2941640"/>
            <a:ext cx="465103" cy="46510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dirty="0" smtClean="0">
                <a:latin typeface="FontAwesome" pitchFamily="2" charset="0"/>
              </a:rPr>
              <a:t></a:t>
            </a:r>
            <a:endParaRPr lang="en-US" sz="1400" dirty="0">
              <a:latin typeface="FontAwesome" pitchFamily="2" charset="0"/>
            </a:endParaRPr>
          </a:p>
        </p:txBody>
      </p:sp>
      <p:sp>
        <p:nvSpPr>
          <p:cNvPr id="63" name="Oval 62"/>
          <p:cNvSpPr/>
          <p:nvPr/>
        </p:nvSpPr>
        <p:spPr>
          <a:xfrm>
            <a:off x="6700675" y="2941640"/>
            <a:ext cx="465103" cy="46510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dirty="0" smtClean="0">
                <a:latin typeface="FontAwesome" pitchFamily="2" charset="0"/>
              </a:rPr>
              <a:t></a:t>
            </a:r>
            <a:endParaRPr lang="en-US" sz="1400" dirty="0">
              <a:latin typeface="FontAwesome" pitchFamily="2" charset="0"/>
            </a:endParaRPr>
          </a:p>
        </p:txBody>
      </p:sp>
      <p:sp>
        <p:nvSpPr>
          <p:cNvPr id="24" name="Round Single Corner Rectangle 23"/>
          <p:cNvSpPr/>
          <p:nvPr/>
        </p:nvSpPr>
        <p:spPr>
          <a:xfrm rot="16200000">
            <a:off x="457133" y="2445450"/>
            <a:ext cx="2129010" cy="2191206"/>
          </a:xfrm>
          <a:prstGeom prst="round1Rect">
            <a:avLst>
              <a:gd name="adj" fmla="val 12014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 smtClean="0"/>
              <a:t>USER SITE</a:t>
            </a:r>
            <a:endParaRPr lang="en-US" dirty="0"/>
          </a:p>
        </p:txBody>
      </p:sp>
      <p:sp>
        <p:nvSpPr>
          <p:cNvPr id="25" name="Round Same Side Corner Rectangle 24"/>
          <p:cNvSpPr/>
          <p:nvPr/>
        </p:nvSpPr>
        <p:spPr>
          <a:xfrm flipV="1">
            <a:off x="426035" y="4661584"/>
            <a:ext cx="7999362" cy="560266"/>
          </a:xfrm>
          <a:prstGeom prst="round2SameRect">
            <a:avLst>
              <a:gd name="adj1" fmla="val 37068"/>
              <a:gd name="adj2" fmla="val 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426035" y="4762722"/>
            <a:ext cx="7999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AZURE WEB </a:t>
            </a:r>
            <a:r>
              <a:rPr lang="en-US" dirty="0" smtClean="0">
                <a:solidFill>
                  <a:schemeClr val="bg1"/>
                </a:solidFill>
              </a:rPr>
              <a:t>SITE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191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78177" y="-1"/>
            <a:ext cx="10300354" cy="685800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648200" y="3544489"/>
            <a:ext cx="34290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Go </a:t>
            </a:r>
            <a:r>
              <a:rPr lang="en-US" sz="2000" dirty="0">
                <a:solidFill>
                  <a:schemeClr val="bg1"/>
                </a:solidFill>
              </a:rPr>
              <a:t>ahead. </a:t>
            </a:r>
            <a:r>
              <a:rPr lang="en-US" sz="2000" dirty="0" smtClean="0">
                <a:solidFill>
                  <a:schemeClr val="bg1"/>
                </a:solidFill>
              </a:rPr>
              <a:t>Ask </a:t>
            </a:r>
            <a:r>
              <a:rPr lang="en-US" sz="2000" dirty="0">
                <a:solidFill>
                  <a:schemeClr val="bg1"/>
                </a:solidFill>
              </a:rPr>
              <a:t>away. 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0" y="1137693"/>
            <a:ext cx="4147028" cy="4729707"/>
            <a:chOff x="0" y="1137693"/>
            <a:chExt cx="4147028" cy="4729707"/>
          </a:xfrm>
        </p:grpSpPr>
        <p:sp>
          <p:nvSpPr>
            <p:cNvPr id="5" name="Oval 4">
              <a:hlinkClick r:id="" action="ppaction://hlinkshowjump?jump=nextslide"/>
            </p:cNvPr>
            <p:cNvSpPr/>
            <p:nvPr/>
          </p:nvSpPr>
          <p:spPr>
            <a:xfrm>
              <a:off x="0" y="1137693"/>
              <a:ext cx="4147028" cy="4729707"/>
            </a:xfrm>
            <a:custGeom>
              <a:avLst/>
              <a:gdLst/>
              <a:ahLst/>
              <a:cxnLst/>
              <a:rect l="l" t="t" r="r" b="b"/>
              <a:pathLst>
                <a:path w="4067464" h="4638964">
                  <a:moveTo>
                    <a:pt x="1747982" y="0"/>
                  </a:moveTo>
                  <a:cubicBezTo>
                    <a:pt x="3028997" y="0"/>
                    <a:pt x="4067464" y="1038467"/>
                    <a:pt x="4067464" y="2319482"/>
                  </a:cubicBezTo>
                  <a:cubicBezTo>
                    <a:pt x="4067464" y="3600497"/>
                    <a:pt x="3028997" y="4638964"/>
                    <a:pt x="1747982" y="4638964"/>
                  </a:cubicBezTo>
                  <a:cubicBezTo>
                    <a:pt x="1049771" y="4638964"/>
                    <a:pt x="423614" y="4330462"/>
                    <a:pt x="0" y="3840927"/>
                  </a:cubicBezTo>
                  <a:lnTo>
                    <a:pt x="0" y="798037"/>
                  </a:lnTo>
                  <a:cubicBezTo>
                    <a:pt x="423614" y="308502"/>
                    <a:pt x="1049771" y="0"/>
                    <a:pt x="1747982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61992" y="2060006"/>
              <a:ext cx="3714750" cy="76944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lvl="0" algn="ctr"/>
              <a:r>
                <a:rPr lang="en-US" sz="4400" dirty="0" smtClean="0">
                  <a:solidFill>
                    <a:prstClr val="white"/>
                  </a:solidFill>
                  <a:latin typeface="Novecento sans wide UltraLight" panose="00000705000000000000" pitchFamily="50" charset="0"/>
                </a:rPr>
                <a:t>QUESTIONS</a:t>
              </a:r>
            </a:p>
          </p:txBody>
        </p:sp>
      </p:grpSp>
      <p:sp>
        <p:nvSpPr>
          <p:cNvPr id="12" name="TextBox 11"/>
          <p:cNvSpPr txBox="1">
            <a:spLocks noChangeAspect="1"/>
          </p:cNvSpPr>
          <p:nvPr/>
        </p:nvSpPr>
        <p:spPr>
          <a:xfrm>
            <a:off x="3836828" y="3429000"/>
            <a:ext cx="620400" cy="620400"/>
          </a:xfrm>
          <a:prstGeom prst="ellipse">
            <a:avLst/>
          </a:prstGeom>
          <a:solidFill>
            <a:schemeClr val="tx2"/>
          </a:solidFill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en-US" sz="2800" dirty="0">
                <a:solidFill>
                  <a:prstClr val="white"/>
                </a:solidFill>
                <a:latin typeface="Novecento sans wide UltraLight" panose="00000705000000000000" pitchFamily="50" charset="0"/>
              </a:rPr>
              <a:t>?</a:t>
            </a:r>
            <a:endParaRPr lang="ru-RU" sz="2800" dirty="0">
              <a:solidFill>
                <a:schemeClr val="bg1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3961163" y="4667092"/>
            <a:ext cx="185865" cy="18586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975" y="3073008"/>
            <a:ext cx="1952784" cy="195278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733504" y="4906699"/>
            <a:ext cx="2371725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100" dirty="0" smtClean="0">
                <a:solidFill>
                  <a:schemeClr val="bg1"/>
                </a:solidFill>
              </a:rPr>
              <a:t>http://bit.ly/waws-secrets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1229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3046207" y="5511604"/>
            <a:ext cx="3051585" cy="508196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sz="2800" dirty="0" smtClean="0">
                <a:solidFill>
                  <a:schemeClr val="bg1"/>
                </a:solidFill>
              </a:rPr>
              <a:t>See you soon!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6" name="Oval 5">
            <a:hlinkClick r:id="" action="ppaction://hlinkshowjump?jump=nextslide"/>
          </p:cNvPr>
          <p:cNvSpPr/>
          <p:nvPr/>
        </p:nvSpPr>
        <p:spPr>
          <a:xfrm>
            <a:off x="2514601" y="939604"/>
            <a:ext cx="4114799" cy="411479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3"/>
          <p:cNvSpPr txBox="1">
            <a:spLocks/>
          </p:cNvSpPr>
          <p:nvPr/>
        </p:nvSpPr>
        <p:spPr>
          <a:xfrm>
            <a:off x="3000959" y="2692204"/>
            <a:ext cx="3142082" cy="88919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 dirty="0" smtClean="0">
                <a:solidFill>
                  <a:schemeClr val="bg1"/>
                </a:solidFill>
                <a:latin typeface="Novecento sans wide Book" panose="00000405000000000000" pitchFamily="50" charset="0"/>
              </a:rPr>
              <a:t>YOU</a:t>
            </a:r>
            <a:endParaRPr lang="en-US" sz="5400" b="1" dirty="0">
              <a:solidFill>
                <a:schemeClr val="bg1"/>
              </a:solidFill>
              <a:latin typeface="Novecento sans wide Book" panose="00000405000000000000" pitchFamily="50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2743200" y="1885630"/>
            <a:ext cx="3657600" cy="1035174"/>
          </a:xfrm>
        </p:spPr>
        <p:txBody>
          <a:bodyPr anchor="b">
            <a:noAutofit/>
          </a:bodyPr>
          <a:lstStyle/>
          <a:p>
            <a:pPr lvl="0">
              <a:spcBef>
                <a:spcPts val="0"/>
              </a:spcBef>
            </a:pPr>
            <a:r>
              <a:rPr lang="en-US" sz="6600" b="1" dirty="0" smtClean="0">
                <a:latin typeface="Novecento sans wide Book" panose="00000405000000000000" pitchFamily="50" charset="0"/>
                <a:ea typeface="+mn-ea"/>
                <a:cs typeface="+mn-cs"/>
              </a:rPr>
              <a:t>THANK</a:t>
            </a:r>
            <a:endParaRPr lang="en-US" sz="6600" b="1" dirty="0">
              <a:latin typeface="Novecento sans wide Book" panose="00000405000000000000" pitchFamily="50" charset="0"/>
              <a:ea typeface="+mn-ea"/>
              <a:cs typeface="+mn-cs"/>
            </a:endParaRPr>
          </a:p>
        </p:txBody>
      </p:sp>
      <p:sp>
        <p:nvSpPr>
          <p:cNvPr id="9" name="Text Placeholder 2"/>
          <p:cNvSpPr txBox="1">
            <a:spLocks/>
          </p:cNvSpPr>
          <p:nvPr/>
        </p:nvSpPr>
        <p:spPr>
          <a:xfrm>
            <a:off x="2996227" y="3683478"/>
            <a:ext cx="3151547" cy="7361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800" dirty="0" smtClean="0">
                <a:solidFill>
                  <a:schemeClr val="accent4"/>
                </a:solidFill>
                <a:latin typeface="+mj-lt"/>
              </a:rPr>
              <a:t>FOR COMING</a:t>
            </a:r>
            <a:endParaRPr lang="en-US" sz="2800" dirty="0">
              <a:solidFill>
                <a:schemeClr val="accent4"/>
              </a:solidFill>
              <a:latin typeface="+mj-lt"/>
            </a:endParaRPr>
          </a:p>
        </p:txBody>
      </p:sp>
      <p:sp>
        <p:nvSpPr>
          <p:cNvPr id="10" name="TextBox 9"/>
          <p:cNvSpPr txBox="1">
            <a:spLocks noChangeAspect="1"/>
          </p:cNvSpPr>
          <p:nvPr/>
        </p:nvSpPr>
        <p:spPr>
          <a:xfrm>
            <a:off x="4261800" y="4744203"/>
            <a:ext cx="620400" cy="620400"/>
          </a:xfrm>
          <a:prstGeom prst="ellipse">
            <a:avLst/>
          </a:prstGeom>
          <a:solidFill>
            <a:schemeClr val="tx2"/>
          </a:solidFill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  <a:latin typeface="FontAwesome" pitchFamily="2" charset="0"/>
              </a:rPr>
              <a:t></a:t>
            </a:r>
            <a:endParaRPr lang="ru-RU" sz="2800" dirty="0">
              <a:solidFill>
                <a:schemeClr val="bg1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2667000" y="1447800"/>
            <a:ext cx="185865" cy="18586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407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Place holder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7404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 dirty="0" smtClean="0">
                <a:solidFill>
                  <a:schemeClr val="tx1"/>
                </a:solidFill>
                <a:latin typeface="Novecento sans wide Book" panose="00000405000000000000" pitchFamily="50" charset="0"/>
              </a:rPr>
              <a:t>PRESENTATION </a:t>
            </a:r>
            <a:r>
              <a:rPr lang="en-US" dirty="0" smtClean="0"/>
              <a:t>SUMMARY</a:t>
            </a:r>
            <a:endParaRPr lang="en-US" spc="0" dirty="0"/>
          </a:p>
        </p:txBody>
      </p:sp>
      <p:sp>
        <p:nvSpPr>
          <p:cNvPr id="70" name="Oval 69"/>
          <p:cNvSpPr/>
          <p:nvPr/>
        </p:nvSpPr>
        <p:spPr>
          <a:xfrm>
            <a:off x="391200" y="1700923"/>
            <a:ext cx="828000" cy="82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 smtClean="0">
                <a:solidFill>
                  <a:schemeClr val="accent2"/>
                </a:solidFill>
                <a:latin typeface="+mj-lt"/>
              </a:rPr>
              <a:t>BEGIN</a:t>
            </a:r>
            <a:endParaRPr lang="en-US" sz="1400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72" name="Oval 71"/>
          <p:cNvSpPr/>
          <p:nvPr/>
        </p:nvSpPr>
        <p:spPr>
          <a:xfrm>
            <a:off x="3218381" y="1702386"/>
            <a:ext cx="828000" cy="828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smtClean="0">
                <a:solidFill>
                  <a:schemeClr val="bg1"/>
                </a:solidFill>
              </a:rPr>
              <a:t>OUR TEAM</a:t>
            </a:r>
            <a:endParaRPr lang="en-US" sz="1000">
              <a:solidFill>
                <a:schemeClr val="bg1"/>
              </a:solidFill>
            </a:endParaRPr>
          </a:p>
        </p:txBody>
      </p:sp>
      <p:sp>
        <p:nvSpPr>
          <p:cNvPr id="74" name="Oval 73"/>
          <p:cNvSpPr/>
          <p:nvPr/>
        </p:nvSpPr>
        <p:spPr>
          <a:xfrm>
            <a:off x="6381544" y="1702098"/>
            <a:ext cx="828000" cy="828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smtClean="0">
                <a:solidFill>
                  <a:schemeClr val="bg1"/>
                </a:solidFill>
              </a:rPr>
              <a:t>OUR SERVICE</a:t>
            </a:r>
            <a:endParaRPr lang="en-US" sz="1000">
              <a:solidFill>
                <a:schemeClr val="bg1"/>
              </a:solidFill>
            </a:endParaRPr>
          </a:p>
        </p:txBody>
      </p:sp>
      <p:sp>
        <p:nvSpPr>
          <p:cNvPr id="75" name="Oval 74"/>
          <p:cNvSpPr/>
          <p:nvPr/>
        </p:nvSpPr>
        <p:spPr>
          <a:xfrm>
            <a:off x="7924800" y="2354325"/>
            <a:ext cx="828000" cy="828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 smtClean="0">
                <a:solidFill>
                  <a:schemeClr val="bg1"/>
                </a:solidFill>
              </a:rPr>
              <a:t>SOLU-</a:t>
            </a:r>
            <a:br>
              <a:rPr lang="en-US" sz="1000" dirty="0" smtClean="0">
                <a:solidFill>
                  <a:schemeClr val="bg1"/>
                </a:solidFill>
              </a:rPr>
            </a:br>
            <a:r>
              <a:rPr lang="en-US" sz="1000" dirty="0" smtClean="0">
                <a:solidFill>
                  <a:schemeClr val="bg1"/>
                </a:solidFill>
              </a:rPr>
              <a:t>TIONS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78" name="Oval 77"/>
          <p:cNvSpPr/>
          <p:nvPr/>
        </p:nvSpPr>
        <p:spPr>
          <a:xfrm>
            <a:off x="1654762" y="2972175"/>
            <a:ext cx="828000" cy="828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900" dirty="0" smtClean="0"/>
              <a:t>ANALYSIS</a:t>
            </a:r>
            <a:endParaRPr lang="en-US" sz="1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80" name="Oval 79"/>
          <p:cNvSpPr/>
          <p:nvPr/>
        </p:nvSpPr>
        <p:spPr>
          <a:xfrm>
            <a:off x="4852780" y="2973830"/>
            <a:ext cx="828000" cy="828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smtClean="0"/>
              <a:t>POLLS</a:t>
            </a:r>
            <a:endParaRPr lang="en-US" sz="10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83" name="Oval 82"/>
          <p:cNvSpPr/>
          <p:nvPr/>
        </p:nvSpPr>
        <p:spPr>
          <a:xfrm>
            <a:off x="7924800" y="4282225"/>
            <a:ext cx="828000" cy="82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 smtClean="0">
                <a:solidFill>
                  <a:schemeClr val="accent2"/>
                </a:solidFill>
                <a:latin typeface="+mj-lt"/>
              </a:rPr>
              <a:t>END</a:t>
            </a:r>
            <a:endParaRPr lang="en-US" sz="1400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85" name="Oval 84"/>
          <p:cNvSpPr/>
          <p:nvPr/>
        </p:nvSpPr>
        <p:spPr>
          <a:xfrm>
            <a:off x="3253771" y="4281765"/>
            <a:ext cx="828000" cy="828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smtClean="0"/>
              <a:t>SHOW</a:t>
            </a:r>
            <a:br>
              <a:rPr lang="en-US" sz="1000" smtClean="0"/>
            </a:br>
            <a:r>
              <a:rPr lang="en-US" sz="1000" smtClean="0"/>
              <a:t>CASES</a:t>
            </a:r>
            <a:endParaRPr lang="en-US" sz="10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87" name="Oval 86"/>
          <p:cNvSpPr/>
          <p:nvPr/>
        </p:nvSpPr>
        <p:spPr>
          <a:xfrm>
            <a:off x="6451789" y="4280469"/>
            <a:ext cx="828000" cy="828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smtClean="0">
                <a:solidFill>
                  <a:schemeClr val="accent3"/>
                </a:solidFill>
              </a:rPr>
              <a:t>REVIEW</a:t>
            </a:r>
            <a:endParaRPr lang="en-US" sz="1000">
              <a:solidFill>
                <a:schemeClr val="accent3"/>
              </a:solidFill>
              <a:latin typeface="+mj-lt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1492762" y="1569431"/>
            <a:ext cx="1098038" cy="1086769"/>
            <a:chOff x="1492762" y="1569431"/>
            <a:chExt cx="1098038" cy="1086769"/>
          </a:xfrm>
        </p:grpSpPr>
        <p:sp>
          <p:nvSpPr>
            <p:cNvPr id="96" name="Oval 95"/>
            <p:cNvSpPr/>
            <p:nvPr/>
          </p:nvSpPr>
          <p:spPr>
            <a:xfrm>
              <a:off x="1510800" y="1576200"/>
              <a:ext cx="1080000" cy="10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/>
            <a:lstStyle/>
            <a:p>
              <a:pPr algn="ctr"/>
              <a:r>
                <a:rPr lang="en-US" sz="1100" smtClean="0">
                  <a:solidFill>
                    <a:schemeClr val="bg1"/>
                  </a:solidFill>
                  <a:latin typeface="+mj-lt"/>
                </a:rPr>
                <a:t>WE’RE LOCAL</a:t>
              </a:r>
              <a:endParaRPr lang="en-US" sz="11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4" name="TextBox 23"/>
            <p:cNvSpPr txBox="1">
              <a:spLocks noChangeAspect="1"/>
            </p:cNvSpPr>
            <p:nvPr/>
          </p:nvSpPr>
          <p:spPr>
            <a:xfrm>
              <a:off x="1823074" y="1659000"/>
              <a:ext cx="455452" cy="455452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3200" dirty="0">
                  <a:solidFill>
                    <a:schemeClr val="bg1"/>
                  </a:solidFill>
                  <a:latin typeface="FontAwesome" pitchFamily="2" charset="0"/>
                </a:rPr>
                <a:t></a:t>
              </a:r>
              <a:endParaRPr lang="ru-RU" sz="3200" dirty="0">
                <a:solidFill>
                  <a:schemeClr val="bg1"/>
                </a:solidFill>
              </a:endParaRPr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1492762" y="1569431"/>
              <a:ext cx="324000" cy="324000"/>
            </a:xfrm>
            <a:prstGeom prst="ellipse">
              <a:avLst/>
            </a:prstGeom>
            <a:solidFill>
              <a:schemeClr val="tx2"/>
            </a:solidFill>
          </p:spPr>
          <p:txBody>
            <a:bodyPr wrap="none" lIns="0" tIns="0" rIns="0" bIns="0" rtlCol="0" anchor="ctr">
              <a:noAutofit/>
            </a:bodyPr>
            <a:lstStyle/>
            <a:p>
              <a:pPr algn="ctr"/>
              <a:r>
                <a:rPr lang="en-US" sz="1400" b="1" dirty="0" smtClean="0">
                  <a:solidFill>
                    <a:schemeClr val="bg1"/>
                  </a:solidFill>
                  <a:latin typeface="Novecento sans wide Book" panose="00000405000000000000" pitchFamily="50" charset="0"/>
                </a:rPr>
                <a:t>I</a:t>
              </a:r>
              <a:endParaRPr lang="ru-RU" sz="1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4592521" y="1528545"/>
            <a:ext cx="1161441" cy="1127655"/>
            <a:chOff x="4592521" y="1528545"/>
            <a:chExt cx="1161441" cy="1127655"/>
          </a:xfrm>
        </p:grpSpPr>
        <p:sp>
          <p:nvSpPr>
            <p:cNvPr id="89" name="Oval 88"/>
            <p:cNvSpPr/>
            <p:nvPr/>
          </p:nvSpPr>
          <p:spPr>
            <a:xfrm>
              <a:off x="4673962" y="1576200"/>
              <a:ext cx="1080000" cy="10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/>
            <a:lstStyle/>
            <a:p>
              <a:pPr algn="ctr"/>
              <a:r>
                <a:rPr lang="en-US" sz="1100" smtClean="0">
                  <a:solidFill>
                    <a:schemeClr val="bg1"/>
                  </a:solidFill>
                  <a:latin typeface="+mj-lt"/>
                </a:rPr>
                <a:t>WE DELIVER</a:t>
              </a:r>
            </a:p>
            <a:p>
              <a:pPr algn="ctr"/>
              <a:r>
                <a:rPr lang="en-US" sz="1100" smtClean="0">
                  <a:solidFill>
                    <a:schemeClr val="bg1"/>
                  </a:solidFill>
                  <a:latin typeface="+mj-lt"/>
                </a:rPr>
                <a:t>SERVICE</a:t>
              </a:r>
              <a:endParaRPr lang="en-US" sz="11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6" name="TextBox 25"/>
            <p:cNvSpPr txBox="1">
              <a:spLocks noChangeAspect="1"/>
            </p:cNvSpPr>
            <p:nvPr/>
          </p:nvSpPr>
          <p:spPr>
            <a:xfrm>
              <a:off x="4987277" y="1528545"/>
              <a:ext cx="468000" cy="468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3200" dirty="0" smtClean="0">
                  <a:solidFill>
                    <a:schemeClr val="bg1"/>
                  </a:solidFill>
                  <a:latin typeface="Modern Pictograms" pitchFamily="50" charset="0"/>
                </a:rPr>
                <a:t>(</a:t>
              </a:r>
              <a:endParaRPr lang="ru-RU" sz="3200" dirty="0">
                <a:solidFill>
                  <a:schemeClr val="bg1"/>
                </a:solidFill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592521" y="1569431"/>
              <a:ext cx="324000" cy="324000"/>
            </a:xfrm>
            <a:prstGeom prst="ellipse">
              <a:avLst/>
            </a:prstGeom>
            <a:solidFill>
              <a:schemeClr val="tx2"/>
            </a:solidFill>
          </p:spPr>
          <p:txBody>
            <a:bodyPr wrap="none" lIns="0" tIns="0" rIns="0" bIns="0" rtlCol="0" anchor="ctr">
              <a:noAutofit/>
            </a:bodyPr>
            <a:lstStyle/>
            <a:p>
              <a:pPr algn="ctr"/>
              <a:r>
                <a:rPr lang="en-US" sz="1400" b="1" dirty="0" smtClean="0">
                  <a:solidFill>
                    <a:schemeClr val="bg1"/>
                  </a:solidFill>
                  <a:latin typeface="Novecento sans wide Book" panose="00000405000000000000" pitchFamily="50" charset="0"/>
                </a:rPr>
                <a:t>II</a:t>
              </a:r>
              <a:endParaRPr lang="ru-RU" sz="1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3056381" y="2846173"/>
            <a:ext cx="1151390" cy="1080000"/>
            <a:chOff x="3056381" y="2862075"/>
            <a:chExt cx="1151390" cy="1080000"/>
          </a:xfrm>
        </p:grpSpPr>
        <p:sp>
          <p:nvSpPr>
            <p:cNvPr id="90" name="Oval 89"/>
            <p:cNvSpPr/>
            <p:nvPr/>
          </p:nvSpPr>
          <p:spPr>
            <a:xfrm>
              <a:off x="3127771" y="2862075"/>
              <a:ext cx="1080000" cy="10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/>
            <a:lstStyle/>
            <a:p>
              <a:pPr algn="ctr"/>
              <a:r>
                <a:rPr lang="en-US" sz="1100" dirty="0" smtClean="0">
                  <a:solidFill>
                    <a:schemeClr val="bg1"/>
                  </a:solidFill>
                  <a:latin typeface="+mj-lt"/>
                </a:rPr>
                <a:t>WE </a:t>
              </a:r>
              <a:r>
                <a:rPr lang="en-US" sz="850" dirty="0" smtClean="0">
                  <a:solidFill>
                    <a:schemeClr val="bg1"/>
                  </a:solidFill>
                  <a:latin typeface="+mj-lt"/>
                </a:rPr>
                <a:t>UNDERSTAND</a:t>
              </a:r>
              <a:r>
                <a:rPr lang="en-US" sz="850" dirty="0">
                  <a:solidFill>
                    <a:schemeClr val="bg1"/>
                  </a:solidFill>
                  <a:latin typeface="+mj-lt"/>
                </a:rPr>
                <a:t/>
              </a:r>
              <a:br>
                <a:rPr lang="en-US" sz="850" dirty="0">
                  <a:solidFill>
                    <a:schemeClr val="bg1"/>
                  </a:solidFill>
                  <a:latin typeface="+mj-lt"/>
                </a:rPr>
              </a:br>
              <a:endParaRPr lang="en-US" sz="850" dirty="0" smtClean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7" name="TextBox 26"/>
            <p:cNvSpPr txBox="1">
              <a:spLocks noChangeAspect="1"/>
            </p:cNvSpPr>
            <p:nvPr/>
          </p:nvSpPr>
          <p:spPr>
            <a:xfrm>
              <a:off x="3424771" y="2885515"/>
              <a:ext cx="486000" cy="486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4400" dirty="0" smtClean="0">
                  <a:solidFill>
                    <a:schemeClr val="bg1"/>
                  </a:solidFill>
                  <a:latin typeface="RaphaelIcons" pitchFamily="2" charset="0"/>
                </a:rPr>
                <a:t>b</a:t>
              </a:r>
              <a:endParaRPr lang="ru-RU" sz="4400" dirty="0">
                <a:solidFill>
                  <a:schemeClr val="bg1"/>
                </a:solidFill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3056381" y="2862075"/>
              <a:ext cx="324000" cy="324000"/>
            </a:xfrm>
            <a:prstGeom prst="ellipse">
              <a:avLst/>
            </a:prstGeom>
            <a:solidFill>
              <a:schemeClr val="tx2"/>
            </a:solidFill>
          </p:spPr>
          <p:txBody>
            <a:bodyPr wrap="none" lIns="0" tIns="0" rIns="0" bIns="0" rtlCol="0" anchor="ctr">
              <a:noAutofit/>
            </a:bodyPr>
            <a:lstStyle/>
            <a:p>
              <a:pPr algn="ctr"/>
              <a:r>
                <a:rPr lang="en-US" sz="1400" b="1" dirty="0" smtClean="0">
                  <a:solidFill>
                    <a:schemeClr val="bg1"/>
                  </a:solidFill>
                  <a:latin typeface="Novecento sans wide Book" panose="00000405000000000000" pitchFamily="50" charset="0"/>
                </a:rPr>
                <a:t>III</a:t>
              </a:r>
              <a:endParaRPr lang="ru-RU" sz="1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6270359" y="2830271"/>
            <a:ext cx="1135430" cy="1089525"/>
            <a:chOff x="6270359" y="2862075"/>
            <a:chExt cx="1135430" cy="1089525"/>
          </a:xfrm>
        </p:grpSpPr>
        <p:sp>
          <p:nvSpPr>
            <p:cNvPr id="95" name="Oval 94"/>
            <p:cNvSpPr/>
            <p:nvPr/>
          </p:nvSpPr>
          <p:spPr>
            <a:xfrm>
              <a:off x="6325789" y="2871600"/>
              <a:ext cx="1080000" cy="10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/>
            <a:lstStyle/>
            <a:p>
              <a:pPr algn="ctr"/>
              <a:r>
                <a:rPr lang="en-US" sz="900" dirty="0" smtClean="0">
                  <a:solidFill>
                    <a:schemeClr val="bg1"/>
                  </a:solidFill>
                  <a:latin typeface="+mj-lt"/>
                </a:rPr>
                <a:t>WE INSPECT THE RESULTS</a:t>
              </a:r>
              <a:br>
                <a:rPr lang="en-US" sz="900" dirty="0" smtClean="0">
                  <a:solidFill>
                    <a:schemeClr val="bg1"/>
                  </a:solidFill>
                  <a:latin typeface="+mj-lt"/>
                </a:rPr>
              </a:br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8" name="TextBox 27"/>
            <p:cNvSpPr txBox="1">
              <a:spLocks noChangeAspect="1"/>
            </p:cNvSpPr>
            <p:nvPr/>
          </p:nvSpPr>
          <p:spPr>
            <a:xfrm>
              <a:off x="6594359" y="2906841"/>
              <a:ext cx="542859" cy="542859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4000" dirty="0" smtClean="0">
                  <a:solidFill>
                    <a:schemeClr val="bg1"/>
                  </a:solidFill>
                  <a:latin typeface="RaphaelIcons" pitchFamily="2" charset="0"/>
                </a:rPr>
                <a:t>K</a:t>
              </a:r>
              <a:endParaRPr lang="ru-RU" sz="4000" dirty="0">
                <a:solidFill>
                  <a:schemeClr val="bg1"/>
                </a:solidFill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6270359" y="2862075"/>
              <a:ext cx="324000" cy="324000"/>
            </a:xfrm>
            <a:prstGeom prst="ellipse">
              <a:avLst/>
            </a:prstGeom>
            <a:solidFill>
              <a:schemeClr val="tx2"/>
            </a:solidFill>
          </p:spPr>
          <p:txBody>
            <a:bodyPr wrap="none" lIns="0" tIns="0" rIns="0" bIns="0" rtlCol="0" anchor="ctr">
              <a:noAutofit/>
            </a:bodyPr>
            <a:lstStyle/>
            <a:p>
              <a:pPr algn="ctr"/>
              <a:r>
                <a:rPr lang="en-US" sz="1400" b="1" dirty="0" smtClean="0">
                  <a:solidFill>
                    <a:schemeClr val="bg1"/>
                  </a:solidFill>
                  <a:latin typeface="Novecento sans wide Book" panose="00000405000000000000" pitchFamily="50" charset="0"/>
                </a:rPr>
                <a:t>IV</a:t>
              </a:r>
              <a:endParaRPr lang="ru-RU" sz="1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1510545" y="4157118"/>
            <a:ext cx="1098217" cy="1080000"/>
            <a:chOff x="1510545" y="4177800"/>
            <a:chExt cx="1098217" cy="1080000"/>
          </a:xfrm>
        </p:grpSpPr>
        <p:sp>
          <p:nvSpPr>
            <p:cNvPr id="91" name="Oval 90"/>
            <p:cNvSpPr/>
            <p:nvPr/>
          </p:nvSpPr>
          <p:spPr>
            <a:xfrm>
              <a:off x="1528762" y="4177800"/>
              <a:ext cx="1080000" cy="10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/>
            <a:lstStyle/>
            <a:p>
              <a:pPr algn="ctr"/>
              <a:r>
                <a:rPr lang="en-US" sz="1100" smtClean="0">
                  <a:solidFill>
                    <a:schemeClr val="bg1"/>
                  </a:solidFill>
                  <a:latin typeface="+mj-lt"/>
                </a:rPr>
                <a:t>WE’RE A LEADER</a:t>
              </a:r>
              <a:endParaRPr lang="en-US" sz="11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9" name="TextBox 28"/>
            <p:cNvSpPr txBox="1">
              <a:spLocks noChangeAspect="1"/>
            </p:cNvSpPr>
            <p:nvPr/>
          </p:nvSpPr>
          <p:spPr>
            <a:xfrm>
              <a:off x="1834762" y="4259325"/>
              <a:ext cx="468000" cy="468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3600" dirty="0" smtClean="0">
                  <a:solidFill>
                    <a:schemeClr val="bg1"/>
                  </a:solidFill>
                  <a:latin typeface="RaphaelIcons" pitchFamily="2" charset="0"/>
                </a:rPr>
                <a:t>x</a:t>
              </a:r>
              <a:endParaRPr lang="ru-RU" sz="3600" dirty="0">
                <a:solidFill>
                  <a:schemeClr val="bg1"/>
                </a:solidFill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510545" y="4191672"/>
              <a:ext cx="324000" cy="324000"/>
            </a:xfrm>
            <a:prstGeom prst="ellipse">
              <a:avLst/>
            </a:prstGeom>
            <a:solidFill>
              <a:schemeClr val="tx2"/>
            </a:solidFill>
          </p:spPr>
          <p:txBody>
            <a:bodyPr wrap="none" lIns="0" tIns="0" rIns="0" bIns="0" rtlCol="0" anchor="ctr">
              <a:noAutofit/>
            </a:bodyPr>
            <a:lstStyle/>
            <a:p>
              <a:pPr algn="ctr"/>
              <a:r>
                <a:rPr lang="en-US" sz="1400" b="1" dirty="0" smtClean="0">
                  <a:solidFill>
                    <a:schemeClr val="bg1"/>
                  </a:solidFill>
                  <a:latin typeface="Novecento sans wide Book" panose="00000405000000000000" pitchFamily="50" charset="0"/>
                </a:rPr>
                <a:t>V</a:t>
              </a:r>
              <a:endParaRPr lang="ru-RU" sz="1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4663277" y="4155360"/>
            <a:ext cx="1143503" cy="1080000"/>
            <a:chOff x="4663277" y="4177800"/>
            <a:chExt cx="1143503" cy="1080000"/>
          </a:xfrm>
        </p:grpSpPr>
        <p:sp>
          <p:nvSpPr>
            <p:cNvPr id="94" name="Oval 93"/>
            <p:cNvSpPr/>
            <p:nvPr/>
          </p:nvSpPr>
          <p:spPr>
            <a:xfrm>
              <a:off x="4726780" y="4177800"/>
              <a:ext cx="1080000" cy="10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/>
            <a:lstStyle/>
            <a:p>
              <a:pPr algn="ctr"/>
              <a:r>
                <a:rPr lang="en-US" sz="1100" dirty="0" smtClean="0">
                  <a:solidFill>
                    <a:schemeClr val="bg1"/>
                  </a:solidFill>
                  <a:latin typeface="+mj-lt"/>
                </a:rPr>
                <a:t>WE’RE </a:t>
              </a:r>
              <a:r>
                <a:rPr lang="en-US" sz="1000" dirty="0" smtClean="0">
                  <a:solidFill>
                    <a:schemeClr val="bg1"/>
                  </a:solidFill>
                  <a:latin typeface="+mj-lt"/>
                </a:rPr>
                <a:t>PROFICIENT</a:t>
              </a:r>
              <a:br>
                <a:rPr lang="en-US" sz="1000" dirty="0" smtClean="0">
                  <a:solidFill>
                    <a:schemeClr val="bg1"/>
                  </a:solidFill>
                  <a:latin typeface="+mj-lt"/>
                </a:rPr>
              </a:br>
              <a:r>
                <a:rPr lang="en-US" sz="800" dirty="0" smtClean="0">
                  <a:solidFill>
                    <a:schemeClr val="bg1"/>
                  </a:solidFill>
                  <a:latin typeface="+mj-lt"/>
                </a:rPr>
                <a:t> </a:t>
              </a:r>
              <a:endParaRPr lang="en-US" sz="8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30" name="TextBox 29"/>
            <p:cNvSpPr txBox="1">
              <a:spLocks noChangeAspect="1"/>
            </p:cNvSpPr>
            <p:nvPr/>
          </p:nvSpPr>
          <p:spPr>
            <a:xfrm>
              <a:off x="5059789" y="4199745"/>
              <a:ext cx="428612" cy="428612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latin typeface="Sosa" pitchFamily="2" charset="0"/>
                  <a:ea typeface="Entypo" pitchFamily="2" charset="0"/>
                </a:rPr>
                <a:t>Z</a:t>
              </a:r>
              <a:endParaRPr lang="ru-RU" sz="2800" dirty="0">
                <a:solidFill>
                  <a:schemeClr val="bg1"/>
                </a:solidFill>
                <a:ea typeface="Entypo" pitchFamily="2" charset="0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663277" y="4191672"/>
              <a:ext cx="324000" cy="324000"/>
            </a:xfrm>
            <a:prstGeom prst="ellipse">
              <a:avLst/>
            </a:prstGeom>
            <a:solidFill>
              <a:schemeClr val="tx2"/>
            </a:solidFill>
          </p:spPr>
          <p:txBody>
            <a:bodyPr wrap="none" lIns="0" tIns="0" rIns="0" bIns="0" rtlCol="0" anchor="ctr">
              <a:noAutofit/>
            </a:bodyPr>
            <a:lstStyle/>
            <a:p>
              <a:pPr algn="ctr"/>
              <a:r>
                <a:rPr lang="en-US" sz="1400" b="1" dirty="0" smtClean="0">
                  <a:solidFill>
                    <a:schemeClr val="bg1"/>
                  </a:solidFill>
                  <a:latin typeface="Novecento sans wide Book" panose="00000405000000000000" pitchFamily="50" charset="0"/>
                </a:rPr>
                <a:t>VI</a:t>
              </a:r>
              <a:endParaRPr lang="ru-RU" sz="1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238127" y="3362569"/>
            <a:ext cx="981073" cy="1107841"/>
            <a:chOff x="238127" y="3369884"/>
            <a:chExt cx="981073" cy="1107841"/>
          </a:xfrm>
        </p:grpSpPr>
        <p:sp>
          <p:nvSpPr>
            <p:cNvPr id="77" name="Oval 76"/>
            <p:cNvSpPr/>
            <p:nvPr/>
          </p:nvSpPr>
          <p:spPr>
            <a:xfrm>
              <a:off x="391200" y="3649725"/>
              <a:ext cx="828000" cy="828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00" smtClean="0">
                  <a:solidFill>
                    <a:schemeClr val="bg1"/>
                  </a:solidFill>
                </a:rPr>
                <a:t>COFFEE BREAK</a:t>
              </a:r>
              <a:endParaRPr lang="en-US" sz="1000">
                <a:solidFill>
                  <a:schemeClr val="bg1"/>
                </a:solidFill>
              </a:endParaRPr>
            </a:p>
          </p:txBody>
        </p:sp>
        <p:sp>
          <p:nvSpPr>
            <p:cNvPr id="38" name="TextBox 37"/>
            <p:cNvSpPr txBox="1">
              <a:spLocks noChangeAspect="1"/>
            </p:cNvSpPr>
            <p:nvPr/>
          </p:nvSpPr>
          <p:spPr>
            <a:xfrm rot="18900000">
              <a:off x="238127" y="3369884"/>
              <a:ext cx="468000" cy="468000"/>
            </a:xfrm>
            <a:prstGeom prst="rect">
              <a:avLst/>
            </a:prstGeom>
            <a:noFill/>
          </p:spPr>
          <p:txBody>
            <a:bodyPr vert="horz" wrap="none" lIns="0" tIns="0" rIns="0" bIns="0" rtlCol="0" anchor="ctr" anchorCtr="1">
              <a:noAutofit/>
            </a:bodyPr>
            <a:lstStyle/>
            <a:p>
              <a:pPr algn="ctr"/>
              <a:r>
                <a:rPr lang="en-US" sz="5400" dirty="0">
                  <a:solidFill>
                    <a:schemeClr val="bg1"/>
                  </a:solidFill>
                  <a:latin typeface="Entypo" pitchFamily="2" charset="0"/>
                  <a:ea typeface="Entypo" pitchFamily="2" charset="0"/>
                </a:rPr>
                <a:t>á</a:t>
              </a:r>
              <a:endParaRPr lang="ru-RU" sz="5400" dirty="0">
                <a:solidFill>
                  <a:schemeClr val="bg1"/>
                </a:solidFill>
                <a:ea typeface="Entypo" pitchFamily="2" charset="0"/>
              </a:endParaRPr>
            </a:p>
          </p:txBody>
        </p:sp>
      </p:grpSp>
      <p:cxnSp>
        <p:nvCxnSpPr>
          <p:cNvPr id="11" name="Straight Connector 10"/>
          <p:cNvCxnSpPr>
            <a:stCxn id="70" idx="6"/>
            <a:endCxn id="96" idx="2"/>
          </p:cNvCxnSpPr>
          <p:nvPr/>
        </p:nvCxnSpPr>
        <p:spPr>
          <a:xfrm>
            <a:off x="1219200" y="2114923"/>
            <a:ext cx="291600" cy="1277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96" idx="6"/>
            <a:endCxn id="72" idx="2"/>
          </p:cNvCxnSpPr>
          <p:nvPr/>
        </p:nvCxnSpPr>
        <p:spPr>
          <a:xfrm>
            <a:off x="2590800" y="2116200"/>
            <a:ext cx="627581" cy="18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72" idx="6"/>
            <a:endCxn id="89" idx="2"/>
          </p:cNvCxnSpPr>
          <p:nvPr/>
        </p:nvCxnSpPr>
        <p:spPr>
          <a:xfrm flipV="1">
            <a:off x="4046381" y="2116200"/>
            <a:ext cx="627581" cy="18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89" idx="6"/>
            <a:endCxn id="74" idx="2"/>
          </p:cNvCxnSpPr>
          <p:nvPr/>
        </p:nvCxnSpPr>
        <p:spPr>
          <a:xfrm flipV="1">
            <a:off x="5753962" y="2116098"/>
            <a:ext cx="627582" cy="102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74" idx="6"/>
          </p:cNvCxnSpPr>
          <p:nvPr/>
        </p:nvCxnSpPr>
        <p:spPr>
          <a:xfrm>
            <a:off x="7209544" y="2116098"/>
            <a:ext cx="1129256" cy="2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endCxn id="75" idx="0"/>
          </p:cNvCxnSpPr>
          <p:nvPr/>
        </p:nvCxnSpPr>
        <p:spPr>
          <a:xfrm>
            <a:off x="8338800" y="2115561"/>
            <a:ext cx="0" cy="23876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75" idx="4"/>
          </p:cNvCxnSpPr>
          <p:nvPr/>
        </p:nvCxnSpPr>
        <p:spPr>
          <a:xfrm>
            <a:off x="8338800" y="3182325"/>
            <a:ext cx="0" cy="197471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stCxn id="78" idx="2"/>
          </p:cNvCxnSpPr>
          <p:nvPr/>
        </p:nvCxnSpPr>
        <p:spPr>
          <a:xfrm flipH="1">
            <a:off x="803053" y="3386175"/>
            <a:ext cx="851709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>
            <a:stCxn id="78" idx="6"/>
            <a:endCxn id="90" idx="2"/>
          </p:cNvCxnSpPr>
          <p:nvPr/>
        </p:nvCxnSpPr>
        <p:spPr>
          <a:xfrm flipV="1">
            <a:off x="2482762" y="3386173"/>
            <a:ext cx="645009" cy="2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90" idx="6"/>
            <a:endCxn id="80" idx="2"/>
          </p:cNvCxnSpPr>
          <p:nvPr/>
        </p:nvCxnSpPr>
        <p:spPr>
          <a:xfrm>
            <a:off x="4207771" y="3386173"/>
            <a:ext cx="645009" cy="1657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80" idx="6"/>
            <a:endCxn id="95" idx="2"/>
          </p:cNvCxnSpPr>
          <p:nvPr/>
        </p:nvCxnSpPr>
        <p:spPr>
          <a:xfrm flipV="1">
            <a:off x="5680780" y="3379796"/>
            <a:ext cx="645009" cy="803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>
            <a:stCxn id="95" idx="6"/>
          </p:cNvCxnSpPr>
          <p:nvPr/>
        </p:nvCxnSpPr>
        <p:spPr>
          <a:xfrm>
            <a:off x="7405789" y="3379796"/>
            <a:ext cx="933011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/>
          <p:cNvCxnSpPr>
            <a:endCxn id="77" idx="0"/>
          </p:cNvCxnSpPr>
          <p:nvPr/>
        </p:nvCxnSpPr>
        <p:spPr>
          <a:xfrm>
            <a:off x="805200" y="3379796"/>
            <a:ext cx="0" cy="26261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>
            <a:stCxn id="77" idx="4"/>
          </p:cNvCxnSpPr>
          <p:nvPr/>
        </p:nvCxnSpPr>
        <p:spPr>
          <a:xfrm>
            <a:off x="805200" y="4470410"/>
            <a:ext cx="0" cy="236233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endCxn id="91" idx="2"/>
          </p:cNvCxnSpPr>
          <p:nvPr/>
        </p:nvCxnSpPr>
        <p:spPr>
          <a:xfrm>
            <a:off x="803053" y="4697118"/>
            <a:ext cx="725709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stCxn id="91" idx="6"/>
            <a:endCxn id="85" idx="2"/>
          </p:cNvCxnSpPr>
          <p:nvPr/>
        </p:nvCxnSpPr>
        <p:spPr>
          <a:xfrm flipV="1">
            <a:off x="2608762" y="4695765"/>
            <a:ext cx="645009" cy="1353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>
            <a:stCxn id="85" idx="6"/>
            <a:endCxn id="94" idx="2"/>
          </p:cNvCxnSpPr>
          <p:nvPr/>
        </p:nvCxnSpPr>
        <p:spPr>
          <a:xfrm flipV="1">
            <a:off x="4081771" y="4695360"/>
            <a:ext cx="645009" cy="405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>
            <a:stCxn id="94" idx="6"/>
            <a:endCxn id="87" idx="2"/>
          </p:cNvCxnSpPr>
          <p:nvPr/>
        </p:nvCxnSpPr>
        <p:spPr>
          <a:xfrm flipV="1">
            <a:off x="5806780" y="4694469"/>
            <a:ext cx="645009" cy="891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>
            <a:stCxn id="87" idx="6"/>
            <a:endCxn id="83" idx="2"/>
          </p:cNvCxnSpPr>
          <p:nvPr/>
        </p:nvCxnSpPr>
        <p:spPr>
          <a:xfrm>
            <a:off x="7279789" y="4694469"/>
            <a:ext cx="645011" cy="175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3863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500"/>
                            </p:stCondLst>
                            <p:childTnLst>
                              <p:par>
                                <p:cTn id="4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000"/>
                            </p:stCondLst>
                            <p:childTnLst>
                              <p:par>
                                <p:cTn id="5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3500"/>
                            </p:stCondLst>
                            <p:childTnLst>
                              <p:par>
                                <p:cTn id="5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000"/>
                            </p:stCondLst>
                            <p:childTnLst>
                              <p:par>
                                <p:cTn id="6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4500"/>
                            </p:stCondLst>
                            <p:childTnLst>
                              <p:par>
                                <p:cTn id="6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0"/>
                            </p:stCondLst>
                            <p:childTnLst>
                              <p:par>
                                <p:cTn id="7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500"/>
                            </p:stCondLst>
                            <p:childTnLst>
                              <p:par>
                                <p:cTn id="8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6000"/>
                            </p:stCondLst>
                            <p:childTnLst>
                              <p:par>
                                <p:cTn id="9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6500"/>
                            </p:stCondLst>
                            <p:childTnLst>
                              <p:par>
                                <p:cTn id="10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7000"/>
                            </p:stCondLst>
                            <p:childTnLst>
                              <p:par>
                                <p:cTn id="10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7500"/>
                            </p:stCondLst>
                            <p:childTnLst>
                              <p:par>
                                <p:cTn id="11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8000"/>
                            </p:stCondLst>
                            <p:childTnLst>
                              <p:par>
                                <p:cTn id="1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8500"/>
                            </p:stCondLst>
                            <p:childTnLst>
                              <p:par>
                                <p:cTn id="1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9000"/>
                            </p:stCondLst>
                            <p:childTnLst>
                              <p:par>
                                <p:cTn id="1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9500"/>
                            </p:stCondLst>
                            <p:childTnLst>
                              <p:par>
                                <p:cTn id="1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0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10000"/>
                            </p:stCondLst>
                            <p:childTnLst>
                              <p:par>
                                <p:cTn id="15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9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 animBg="1"/>
      <p:bldP spid="72" grpId="0" animBg="1"/>
      <p:bldP spid="74" grpId="0" animBg="1"/>
      <p:bldP spid="75" grpId="0" animBg="1"/>
      <p:bldP spid="78" grpId="0" animBg="1"/>
      <p:bldP spid="80" grpId="0" animBg="1"/>
      <p:bldP spid="83" grpId="0" animBg="1"/>
      <p:bldP spid="85" grpId="0" animBg="1"/>
      <p:bldP spid="8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Lorem Ipsum established fact that and web page editors now readable content of a page when looking at its layout. </a:t>
            </a:r>
          </a:p>
          <a:p>
            <a:r>
              <a:rPr lang="en-US"/>
              <a:t>Content here, making it look like readable English the point of using Lorem Ipsum is that it has a more-or-less normal distribution of letters, as opposed to using.</a:t>
            </a:r>
          </a:p>
          <a:p>
            <a:r>
              <a:rPr lang="en-US"/>
              <a:t>Publishing packages and you need to be sure there isn't anything default model text, and a search for 'lorem ipsum' will uncover many web sites still in their infancy.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ABOUT </a:t>
            </a:r>
            <a:r>
              <a:rPr lang="en-US" b="1" dirty="0" smtClean="0">
                <a:solidFill>
                  <a:schemeClr val="tx1"/>
                </a:solidFill>
                <a:latin typeface="Novecento sans wide Book" panose="00000405000000000000" pitchFamily="50" charset="0"/>
              </a:rPr>
              <a:t>US</a:t>
            </a:r>
            <a:endParaRPr lang="en-US" b="1" dirty="0">
              <a:solidFill>
                <a:schemeClr val="tx1"/>
              </a:solidFill>
              <a:latin typeface="Novecento sans wide Book" panose="00000405000000000000" pitchFamily="50" charset="0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/>
            <a:r>
              <a:rPr lang="en-US"/>
              <a:t>our philosophy</a:t>
            </a:r>
          </a:p>
        </p:txBody>
      </p:sp>
    </p:spTree>
    <p:extLst>
      <p:ext uri="{BB962C8B-B14F-4D97-AF65-F5344CB8AC3E}">
        <p14:creationId xmlns:p14="http://schemas.microsoft.com/office/powerpoint/2010/main" val="993911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914400" y="1676400"/>
            <a:ext cx="7772400" cy="4114800"/>
          </a:xfrm>
        </p:spPr>
        <p:txBody>
          <a:bodyPr spcCol="1080000">
            <a:no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+mj-lt"/>
              </a:rPr>
              <a:t>ADVERTISING</a:t>
            </a:r>
            <a:endParaRPr lang="en-US" dirty="0">
              <a:solidFill>
                <a:schemeClr val="bg1"/>
              </a:solidFill>
              <a:latin typeface="+mj-lt"/>
            </a:endParaRPr>
          </a:p>
          <a:p>
            <a:r>
              <a:rPr lang="en-US" dirty="0"/>
              <a:t>It is a long established fact that a reader will be distracted by the readable content of a page when looking at its layout. </a:t>
            </a:r>
          </a:p>
          <a:p>
            <a:r>
              <a:rPr lang="en-US" dirty="0" smtClean="0">
                <a:solidFill>
                  <a:schemeClr val="bg1"/>
                </a:solidFill>
                <a:latin typeface="+mj-lt"/>
              </a:rPr>
              <a:t>PUBLIC RELATIONS</a:t>
            </a:r>
            <a:endParaRPr lang="en-US" dirty="0">
              <a:solidFill>
                <a:schemeClr val="bg1"/>
              </a:solidFill>
              <a:latin typeface="+mj-lt"/>
            </a:endParaRPr>
          </a:p>
          <a:p>
            <a:r>
              <a:rPr lang="en-US" dirty="0"/>
              <a:t>The point of using </a:t>
            </a: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is that it has a </a:t>
            </a:r>
            <a:r>
              <a:rPr lang="en-US" dirty="0" smtClean="0"/>
              <a:t>distribution </a:t>
            </a:r>
            <a:r>
              <a:rPr lang="en-US" dirty="0"/>
              <a:t>of letters, </a:t>
            </a:r>
            <a:r>
              <a:rPr lang="en-US" dirty="0" smtClean="0"/>
              <a:t> </a:t>
            </a:r>
            <a:r>
              <a:rPr lang="en-US" dirty="0"/>
              <a:t>opposed to using 'Content here, content here', making it look </a:t>
            </a:r>
            <a:r>
              <a:rPr lang="en-US" dirty="0" smtClean="0"/>
              <a:t>like.</a:t>
            </a:r>
          </a:p>
          <a:p>
            <a:endParaRPr lang="en-US" dirty="0" smtClean="0">
              <a:latin typeface="+mj-lt"/>
            </a:endParaRPr>
          </a:p>
          <a:p>
            <a:r>
              <a:rPr lang="en-US" dirty="0" smtClean="0">
                <a:solidFill>
                  <a:schemeClr val="bg1"/>
                </a:solidFill>
                <a:latin typeface="+mj-lt"/>
              </a:rPr>
              <a:t>WEB DESIGN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 smtClean="0"/>
              <a:t>Many </a:t>
            </a:r>
            <a:r>
              <a:rPr lang="en-US" dirty="0"/>
              <a:t>desktop publishing packages and web page editors now use </a:t>
            </a: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, will </a:t>
            </a:r>
            <a:r>
              <a:rPr lang="en-US" dirty="0"/>
              <a:t>uncover many web sites still in their infancy. </a:t>
            </a:r>
            <a:endParaRPr lang="en-US" dirty="0" smtClean="0"/>
          </a:p>
          <a:p>
            <a:r>
              <a:rPr lang="en-US" dirty="0" smtClean="0">
                <a:solidFill>
                  <a:schemeClr val="bg1"/>
                </a:solidFill>
                <a:latin typeface="+mj-lt"/>
              </a:rPr>
              <a:t>SEO ANALYSIS</a:t>
            </a:r>
            <a:endParaRPr lang="en-US" dirty="0">
              <a:solidFill>
                <a:schemeClr val="bg1"/>
              </a:solidFill>
              <a:latin typeface="+mj-lt"/>
            </a:endParaRPr>
          </a:p>
          <a:p>
            <a:r>
              <a:rPr lang="en-US" dirty="0"/>
              <a:t>Various versions have evolved over the years, sometimes by accident, sometimes on purpose </a:t>
            </a:r>
            <a:r>
              <a:rPr lang="en-US" dirty="0" smtClean="0"/>
              <a:t>injected </a:t>
            </a:r>
            <a:r>
              <a:rPr lang="en-US" dirty="0" err="1"/>
              <a:t>humour</a:t>
            </a:r>
            <a:r>
              <a:rPr lang="en-US" dirty="0"/>
              <a:t> and the </a:t>
            </a:r>
            <a:r>
              <a:rPr lang="en-US" dirty="0" smtClean="0"/>
              <a:t>like.</a:t>
            </a:r>
            <a:endParaRPr lang="en-US" dirty="0"/>
          </a:p>
          <a:p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</a:t>
            </a:r>
            <a:r>
              <a:rPr lang="en-US" b="1" dirty="0" smtClean="0">
                <a:solidFill>
                  <a:schemeClr val="tx1"/>
                </a:solidFill>
                <a:latin typeface="Novecento sans wide Book" panose="00000405000000000000" pitchFamily="50" charset="0"/>
              </a:rPr>
              <a:t>US</a:t>
            </a:r>
            <a:endParaRPr lang="en-US" b="1" dirty="0">
              <a:solidFill>
                <a:schemeClr val="tx1"/>
              </a:solidFill>
              <a:latin typeface="Novecento sans wide Book" panose="00000405000000000000" pitchFamily="50" charset="0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mtClean="0"/>
              <a:t>what we do</a:t>
            </a:r>
            <a:endParaRPr lang="en-US" dirty="0"/>
          </a:p>
        </p:txBody>
      </p:sp>
      <p:sp>
        <p:nvSpPr>
          <p:cNvPr id="9" name="TextBox 8"/>
          <p:cNvSpPr txBox="1">
            <a:spLocks noChangeAspect="1"/>
          </p:cNvSpPr>
          <p:nvPr/>
        </p:nvSpPr>
        <p:spPr>
          <a:xfrm>
            <a:off x="304800" y="3581400"/>
            <a:ext cx="468000" cy="468000"/>
          </a:xfrm>
          <a:prstGeom prst="ellipse">
            <a:avLst/>
          </a:prstGeom>
          <a:solidFill>
            <a:schemeClr val="tx1"/>
          </a:solidFill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FontAwesome" pitchFamily="2" charset="0"/>
              </a:rPr>
              <a:t></a:t>
            </a:r>
            <a:endParaRPr lang="ru-RU" sz="2000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>
            <a:spLocks noChangeAspect="1"/>
          </p:cNvSpPr>
          <p:nvPr/>
        </p:nvSpPr>
        <p:spPr>
          <a:xfrm>
            <a:off x="375600" y="1630371"/>
            <a:ext cx="468000" cy="468000"/>
          </a:xfrm>
          <a:prstGeom prst="ellipse">
            <a:avLst/>
          </a:prstGeom>
          <a:solidFill>
            <a:schemeClr val="tx1"/>
          </a:solidFill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  <a:latin typeface="Sosa" pitchFamily="2" charset="0"/>
                <a:ea typeface="Entypo" pitchFamily="2" charset="0"/>
              </a:rPr>
              <a:t>H</a:t>
            </a:r>
            <a:endParaRPr lang="ru-RU" sz="2000" dirty="0">
              <a:solidFill>
                <a:schemeClr val="bg1"/>
              </a:solidFill>
              <a:ea typeface="Entypo" pitchFamily="2" charset="0"/>
            </a:endParaRPr>
          </a:p>
        </p:txBody>
      </p:sp>
      <p:sp>
        <p:nvSpPr>
          <p:cNvPr id="11" name="TextBox 10"/>
          <p:cNvSpPr txBox="1">
            <a:spLocks noChangeAspect="1"/>
          </p:cNvSpPr>
          <p:nvPr/>
        </p:nvSpPr>
        <p:spPr>
          <a:xfrm>
            <a:off x="4697766" y="3597645"/>
            <a:ext cx="468000" cy="468000"/>
          </a:xfrm>
          <a:prstGeom prst="ellipse">
            <a:avLst/>
          </a:prstGeom>
          <a:solidFill>
            <a:schemeClr val="tx1"/>
          </a:solidFill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  <a:latin typeface="Sosa" pitchFamily="2" charset="0"/>
                <a:ea typeface="Entypo" pitchFamily="2" charset="0"/>
              </a:rPr>
              <a:t>G</a:t>
            </a:r>
            <a:endParaRPr lang="ru-RU" sz="2000" dirty="0">
              <a:solidFill>
                <a:schemeClr val="bg1"/>
              </a:solidFill>
              <a:ea typeface="Entypo" pitchFamily="2" charset="0"/>
            </a:endParaRPr>
          </a:p>
        </p:txBody>
      </p:sp>
      <p:sp>
        <p:nvSpPr>
          <p:cNvPr id="12" name="TextBox 11"/>
          <p:cNvSpPr txBox="1">
            <a:spLocks noChangeAspect="1"/>
          </p:cNvSpPr>
          <p:nvPr/>
        </p:nvSpPr>
        <p:spPr>
          <a:xfrm>
            <a:off x="4697766" y="1632243"/>
            <a:ext cx="468000" cy="468000"/>
          </a:xfrm>
          <a:prstGeom prst="ellipse">
            <a:avLst/>
          </a:prstGeom>
          <a:solidFill>
            <a:schemeClr val="tx1"/>
          </a:solidFill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FontAwesome" pitchFamily="2" charset="0"/>
              </a:rPr>
              <a:t></a:t>
            </a:r>
            <a:endParaRPr lang="ru-RU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4943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500"/>
                            </p:stCondLst>
                            <p:childTnLst>
                              <p:par>
                                <p:cTn id="4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5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9" grpId="0" animBg="1"/>
      <p:bldP spid="10" grpId="0" animBg="1"/>
      <p:bldP spid="11" grpId="0" animBg="1"/>
      <p:bldP spid="1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590800" y="1828800"/>
            <a:ext cx="6248400" cy="3505200"/>
          </a:xfrm>
        </p:spPr>
        <p:txBody>
          <a:bodyPr>
            <a:no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+mj-lt"/>
              </a:rPr>
              <a:t>DIGNITY</a:t>
            </a:r>
          </a:p>
          <a:p>
            <a:r>
              <a:rPr lang="en-US" dirty="0" smtClean="0"/>
              <a:t>It </a:t>
            </a:r>
            <a:r>
              <a:rPr lang="en-US" dirty="0"/>
              <a:t>is a long established fact that a reader will be distracted by the readable content of a page when looking at its layout</a:t>
            </a:r>
            <a:r>
              <a:rPr lang="en-US" dirty="0" smtClean="0"/>
              <a:t>.</a:t>
            </a:r>
          </a:p>
          <a:p>
            <a:r>
              <a:rPr lang="en-US" dirty="0" smtClean="0"/>
              <a:t> </a:t>
            </a:r>
          </a:p>
          <a:p>
            <a:r>
              <a:rPr lang="en-US" dirty="0" smtClean="0">
                <a:solidFill>
                  <a:schemeClr val="bg1"/>
                </a:solidFill>
                <a:latin typeface="+mj-lt"/>
              </a:rPr>
              <a:t>COLLABORATION</a:t>
            </a:r>
          </a:p>
          <a:p>
            <a:r>
              <a:rPr lang="en-US" dirty="0" smtClean="0"/>
              <a:t>The </a:t>
            </a:r>
            <a:r>
              <a:rPr lang="en-US" dirty="0"/>
              <a:t>point of using </a:t>
            </a: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is that it has a </a:t>
            </a:r>
            <a:r>
              <a:rPr lang="en-US" dirty="0" smtClean="0"/>
              <a:t>distribution </a:t>
            </a:r>
            <a:r>
              <a:rPr lang="en-US" dirty="0"/>
              <a:t>of letters, </a:t>
            </a:r>
            <a:r>
              <a:rPr lang="en-US" dirty="0" smtClean="0"/>
              <a:t> </a:t>
            </a:r>
            <a:r>
              <a:rPr lang="en-US" dirty="0"/>
              <a:t>opposed to using 'Content here, content here', making it look </a:t>
            </a:r>
            <a:r>
              <a:rPr lang="en-US" dirty="0" smtClean="0"/>
              <a:t>like.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</a:t>
            </a:r>
            <a:r>
              <a:rPr lang="en-US" b="1" dirty="0" smtClean="0">
                <a:solidFill>
                  <a:schemeClr val="tx1"/>
                </a:solidFill>
                <a:latin typeface="Novecento sans wide Book" panose="00000405000000000000" pitchFamily="50" charset="0"/>
              </a:rPr>
              <a:t>US</a:t>
            </a:r>
            <a:endParaRPr lang="en-US" b="1" dirty="0">
              <a:solidFill>
                <a:schemeClr val="tx1"/>
              </a:solidFill>
              <a:latin typeface="Novecento sans wide Book" panose="00000405000000000000" pitchFamily="50" charset="0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mtClean="0"/>
              <a:t>our vision</a:t>
            </a:r>
            <a:endParaRPr lang="en-US" dirty="0"/>
          </a:p>
        </p:txBody>
      </p:sp>
      <p:grpSp>
        <p:nvGrpSpPr>
          <p:cNvPr id="2" name="Group 1"/>
          <p:cNvGrpSpPr/>
          <p:nvPr/>
        </p:nvGrpSpPr>
        <p:grpSpPr>
          <a:xfrm>
            <a:off x="578712" y="1600200"/>
            <a:ext cx="1584000" cy="1584000"/>
            <a:chOff x="578712" y="1600200"/>
            <a:chExt cx="1584000" cy="1584000"/>
          </a:xfrm>
        </p:grpSpPr>
        <p:sp>
          <p:nvSpPr>
            <p:cNvPr id="7" name="Oval 6"/>
            <p:cNvSpPr/>
            <p:nvPr/>
          </p:nvSpPr>
          <p:spPr>
            <a:xfrm>
              <a:off x="578712" y="1600200"/>
              <a:ext cx="1584000" cy="158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>
              <a:spLocks noChangeAspect="1"/>
            </p:cNvSpPr>
            <p:nvPr/>
          </p:nvSpPr>
          <p:spPr>
            <a:xfrm>
              <a:off x="800100" y="1905000"/>
              <a:ext cx="1143000" cy="1143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5400" dirty="0">
                  <a:solidFill>
                    <a:schemeClr val="bg1"/>
                  </a:solidFill>
                  <a:latin typeface="General Foundicons" pitchFamily="2" charset="0"/>
                </a:rPr>
                <a:t></a:t>
              </a:r>
              <a:endParaRPr lang="ru-RU" sz="5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578712" y="3467100"/>
            <a:ext cx="1584000" cy="1584000"/>
            <a:chOff x="578712" y="3467100"/>
            <a:chExt cx="1584000" cy="1584000"/>
          </a:xfrm>
        </p:grpSpPr>
        <p:sp>
          <p:nvSpPr>
            <p:cNvPr id="8" name="Oval 7"/>
            <p:cNvSpPr/>
            <p:nvPr/>
          </p:nvSpPr>
          <p:spPr>
            <a:xfrm>
              <a:off x="578712" y="3467100"/>
              <a:ext cx="1584000" cy="1584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>
              <a:spLocks noChangeAspect="1"/>
            </p:cNvSpPr>
            <p:nvPr/>
          </p:nvSpPr>
          <p:spPr>
            <a:xfrm>
              <a:off x="809625" y="3733800"/>
              <a:ext cx="1143000" cy="1143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5400" dirty="0">
                  <a:solidFill>
                    <a:schemeClr val="bg1"/>
                  </a:solidFill>
                  <a:latin typeface="Social Foundicons" pitchFamily="2" charset="0"/>
                </a:rPr>
                <a:t></a:t>
              </a:r>
              <a:endParaRPr lang="ru-RU" sz="54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77853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ABOUT </a:t>
            </a:r>
            <a:r>
              <a:rPr lang="en-US" b="1" dirty="0" smtClean="0">
                <a:solidFill>
                  <a:schemeClr val="tx1"/>
                </a:solidFill>
                <a:latin typeface="Novecento sans wide Book" panose="00000405000000000000" pitchFamily="50" charset="0"/>
              </a:rPr>
              <a:t>US</a:t>
            </a:r>
            <a:endParaRPr lang="en-US" b="1" dirty="0">
              <a:solidFill>
                <a:schemeClr val="tx1"/>
              </a:solidFill>
              <a:latin typeface="Novecento sans wide Book" panose="00000405000000000000" pitchFamily="50" charset="0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2400" smtClean="0"/>
              <a:t>our mission</a:t>
            </a:r>
            <a:endParaRPr lang="en-US" sz="2400" dirty="0"/>
          </a:p>
        </p:txBody>
      </p:sp>
      <p:grpSp>
        <p:nvGrpSpPr>
          <p:cNvPr id="11" name="Group 10"/>
          <p:cNvGrpSpPr/>
          <p:nvPr/>
        </p:nvGrpSpPr>
        <p:grpSpPr>
          <a:xfrm>
            <a:off x="377121" y="3629025"/>
            <a:ext cx="1845185" cy="1658244"/>
            <a:chOff x="377121" y="3629025"/>
            <a:chExt cx="1845185" cy="1658244"/>
          </a:xfrm>
        </p:grpSpPr>
        <p:sp>
          <p:nvSpPr>
            <p:cNvPr id="2" name="TextBox 1"/>
            <p:cNvSpPr txBox="1"/>
            <p:nvPr/>
          </p:nvSpPr>
          <p:spPr>
            <a:xfrm>
              <a:off x="400269" y="3629025"/>
              <a:ext cx="179889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chemeClr val="bg1"/>
                  </a:solidFill>
                  <a:latin typeface="+mj-lt"/>
                </a:rPr>
                <a:t>PROJECTING</a:t>
              </a:r>
              <a:endParaRPr lang="en-US" sz="2000" dirty="0">
                <a:solidFill>
                  <a:schemeClr val="bg1"/>
                </a:solidFill>
                <a:latin typeface="+mj-lt"/>
              </a:endParaRPr>
            </a:p>
          </p:txBody>
        </p:sp>
        <p:cxnSp>
          <p:nvCxnSpPr>
            <p:cNvPr id="6" name="Straight Connector 5"/>
            <p:cNvCxnSpPr/>
            <p:nvPr/>
          </p:nvCxnSpPr>
          <p:spPr>
            <a:xfrm>
              <a:off x="377121" y="4133851"/>
              <a:ext cx="1845185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377121" y="4210051"/>
              <a:ext cx="1845185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>
                  <a:solidFill>
                    <a:schemeClr val="accent4"/>
                  </a:solidFill>
                </a:rPr>
                <a:t>It is a long established fact that a reader will be </a:t>
              </a:r>
              <a:r>
                <a:rPr lang="en-US" sz="1600" smtClean="0">
                  <a:solidFill>
                    <a:schemeClr val="accent4"/>
                  </a:solidFill>
                </a:rPr>
                <a:t>distracted.</a:t>
              </a:r>
              <a:endParaRPr lang="en-US" sz="1600">
                <a:solidFill>
                  <a:schemeClr val="accent4"/>
                </a:solidFill>
                <a:latin typeface="+mj-lt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2557352" y="3629025"/>
            <a:ext cx="1845185" cy="1658244"/>
            <a:chOff x="2557352" y="3629025"/>
            <a:chExt cx="1845185" cy="1658244"/>
          </a:xfrm>
        </p:grpSpPr>
        <p:sp>
          <p:nvSpPr>
            <p:cNvPr id="22" name="TextBox 21"/>
            <p:cNvSpPr txBox="1"/>
            <p:nvPr/>
          </p:nvSpPr>
          <p:spPr>
            <a:xfrm>
              <a:off x="2557352" y="3629025"/>
              <a:ext cx="18451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chemeClr val="bg1"/>
                  </a:solidFill>
                  <a:latin typeface="+mj-lt"/>
                </a:rPr>
                <a:t>PROMOTING</a:t>
              </a:r>
              <a:endParaRPr lang="en-US" sz="2000" dirty="0">
                <a:solidFill>
                  <a:schemeClr val="bg1"/>
                </a:solidFill>
                <a:latin typeface="+mj-lt"/>
              </a:endParaRPr>
            </a:p>
          </p:txBody>
        </p:sp>
        <p:cxnSp>
          <p:nvCxnSpPr>
            <p:cNvPr id="23" name="Straight Connector 22"/>
            <p:cNvCxnSpPr/>
            <p:nvPr/>
          </p:nvCxnSpPr>
          <p:spPr>
            <a:xfrm>
              <a:off x="2557352" y="4133851"/>
              <a:ext cx="1845185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/>
          </p:nvSpPr>
          <p:spPr>
            <a:xfrm>
              <a:off x="2557352" y="4210051"/>
              <a:ext cx="1845185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smtClean="0">
                  <a:solidFill>
                    <a:schemeClr val="accent4"/>
                  </a:solidFill>
                </a:rPr>
                <a:t>Content </a:t>
              </a:r>
              <a:r>
                <a:rPr lang="en-US" sz="1600">
                  <a:solidFill>
                    <a:schemeClr val="accent4"/>
                  </a:solidFill>
                </a:rPr>
                <a:t>here, content </a:t>
              </a:r>
              <a:r>
                <a:rPr lang="en-US" sz="1600" smtClean="0">
                  <a:solidFill>
                    <a:schemeClr val="accent4"/>
                  </a:solidFill>
                </a:rPr>
                <a:t>here, </a:t>
              </a:r>
              <a:r>
                <a:rPr lang="en-US" sz="1600">
                  <a:solidFill>
                    <a:schemeClr val="accent4"/>
                  </a:solidFill>
                </a:rPr>
                <a:t>making </a:t>
              </a:r>
              <a:r>
                <a:rPr lang="en-US" sz="1600" smtClean="0">
                  <a:solidFill>
                    <a:schemeClr val="accent4"/>
                  </a:solidFill>
                </a:rPr>
                <a:t>it look like fact reader. </a:t>
              </a:r>
              <a:endParaRPr lang="en-US" sz="1600">
                <a:solidFill>
                  <a:schemeClr val="accent4"/>
                </a:solidFill>
                <a:latin typeface="+mj-lt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737583" y="3629025"/>
            <a:ext cx="1845185" cy="1658244"/>
            <a:chOff x="4737583" y="3629025"/>
            <a:chExt cx="1845185" cy="1658244"/>
          </a:xfrm>
        </p:grpSpPr>
        <p:sp>
          <p:nvSpPr>
            <p:cNvPr id="28" name="TextBox 27"/>
            <p:cNvSpPr txBox="1"/>
            <p:nvPr/>
          </p:nvSpPr>
          <p:spPr>
            <a:xfrm>
              <a:off x="4737583" y="3629025"/>
              <a:ext cx="18451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chemeClr val="bg1"/>
                  </a:solidFill>
                  <a:latin typeface="+mj-lt"/>
                </a:rPr>
                <a:t>PRODUCING</a:t>
              </a:r>
              <a:endParaRPr lang="en-US" sz="2000" dirty="0">
                <a:solidFill>
                  <a:schemeClr val="bg1"/>
                </a:solidFill>
                <a:latin typeface="+mj-lt"/>
              </a:endParaRPr>
            </a:p>
          </p:txBody>
        </p:sp>
        <p:cxnSp>
          <p:nvCxnSpPr>
            <p:cNvPr id="29" name="Straight Connector 28"/>
            <p:cNvCxnSpPr/>
            <p:nvPr/>
          </p:nvCxnSpPr>
          <p:spPr>
            <a:xfrm>
              <a:off x="4737583" y="4133851"/>
              <a:ext cx="1845185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/>
            <p:cNvSpPr txBox="1"/>
            <p:nvPr/>
          </p:nvSpPr>
          <p:spPr>
            <a:xfrm>
              <a:off x="4737583" y="4210051"/>
              <a:ext cx="1845185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>
                  <a:solidFill>
                    <a:schemeClr val="accent4"/>
                  </a:solidFill>
                </a:rPr>
                <a:t>The point of using </a:t>
              </a:r>
              <a:r>
                <a:rPr lang="en-US" sz="1600" smtClean="0">
                  <a:solidFill>
                    <a:schemeClr val="accent4"/>
                  </a:solidFill>
                </a:rPr>
                <a:t>is </a:t>
              </a:r>
              <a:r>
                <a:rPr lang="en-US" sz="1600">
                  <a:solidFill>
                    <a:schemeClr val="accent4"/>
                  </a:solidFill>
                </a:rPr>
                <a:t>that it has a distribution of </a:t>
              </a:r>
              <a:r>
                <a:rPr lang="en-US" sz="1600" smtClean="0">
                  <a:solidFill>
                    <a:schemeClr val="accent4"/>
                  </a:solidFill>
                </a:rPr>
                <a:t>letters, using.</a:t>
              </a:r>
              <a:endParaRPr lang="en-US" sz="1600">
                <a:solidFill>
                  <a:schemeClr val="accent4"/>
                </a:solidFill>
                <a:latin typeface="+mj-lt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6917815" y="3629025"/>
            <a:ext cx="1845185" cy="1658244"/>
            <a:chOff x="6917815" y="3629025"/>
            <a:chExt cx="1845185" cy="1658244"/>
          </a:xfrm>
        </p:grpSpPr>
        <p:sp>
          <p:nvSpPr>
            <p:cNvPr id="17" name="TextBox 16"/>
            <p:cNvSpPr txBox="1"/>
            <p:nvPr/>
          </p:nvSpPr>
          <p:spPr>
            <a:xfrm>
              <a:off x="6917815" y="3629025"/>
              <a:ext cx="18451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smtClean="0">
                  <a:solidFill>
                    <a:schemeClr val="bg1"/>
                  </a:solidFill>
                  <a:latin typeface="+mj-lt"/>
                </a:rPr>
                <a:t>SUPPORT</a:t>
              </a:r>
              <a:endParaRPr lang="en-US" sz="2000">
                <a:solidFill>
                  <a:schemeClr val="bg1"/>
                </a:solidFill>
                <a:latin typeface="+mj-lt"/>
              </a:endParaRPr>
            </a:p>
          </p:txBody>
        </p:sp>
        <p:cxnSp>
          <p:nvCxnSpPr>
            <p:cNvPr id="19" name="Straight Connector 18"/>
            <p:cNvCxnSpPr/>
            <p:nvPr/>
          </p:nvCxnSpPr>
          <p:spPr>
            <a:xfrm>
              <a:off x="6917815" y="4133851"/>
              <a:ext cx="1845185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6917815" y="4210051"/>
              <a:ext cx="1845185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>
                  <a:solidFill>
                    <a:schemeClr val="bg1"/>
                  </a:solidFill>
                </a:rPr>
                <a:t>Publishing packages and you need to be sure </a:t>
              </a:r>
              <a:r>
                <a:rPr lang="en-US" sz="1600" smtClean="0">
                  <a:solidFill>
                    <a:schemeClr val="bg1"/>
                  </a:solidFill>
                </a:rPr>
                <a:t>there.</a:t>
              </a:r>
              <a:endParaRPr lang="en-US" sz="160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7074094" y="1919738"/>
            <a:ext cx="1532626" cy="1532626"/>
            <a:chOff x="7074094" y="1919738"/>
            <a:chExt cx="1532626" cy="1532626"/>
          </a:xfrm>
        </p:grpSpPr>
        <p:sp>
          <p:nvSpPr>
            <p:cNvPr id="16" name="Oval 15"/>
            <p:cNvSpPr/>
            <p:nvPr/>
          </p:nvSpPr>
          <p:spPr>
            <a:xfrm>
              <a:off x="7074094" y="1919738"/>
              <a:ext cx="1532626" cy="153262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/>
            <p:cNvSpPr txBox="1">
              <a:spLocks noChangeAspect="1"/>
            </p:cNvSpPr>
            <p:nvPr/>
          </p:nvSpPr>
          <p:spPr>
            <a:xfrm>
              <a:off x="7296150" y="2009775"/>
              <a:ext cx="1143000" cy="1143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6600" dirty="0" smtClean="0">
                  <a:solidFill>
                    <a:schemeClr val="bg1"/>
                  </a:solidFill>
                  <a:latin typeface="Modern Pictograms" pitchFamily="50" charset="0"/>
                </a:rPr>
                <a:t>(</a:t>
              </a:r>
              <a:endParaRPr lang="ru-RU" sz="6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533400" y="1919738"/>
            <a:ext cx="1532626" cy="1532626"/>
            <a:chOff x="533400" y="1919738"/>
            <a:chExt cx="1532626" cy="1532626"/>
          </a:xfrm>
        </p:grpSpPr>
        <p:sp>
          <p:nvSpPr>
            <p:cNvPr id="10" name="Oval 9"/>
            <p:cNvSpPr/>
            <p:nvPr/>
          </p:nvSpPr>
          <p:spPr>
            <a:xfrm>
              <a:off x="533400" y="1919738"/>
              <a:ext cx="1532626" cy="153262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/>
            <p:cNvSpPr txBox="1">
              <a:spLocks noChangeAspect="1"/>
            </p:cNvSpPr>
            <p:nvPr/>
          </p:nvSpPr>
          <p:spPr>
            <a:xfrm>
              <a:off x="753291" y="1981200"/>
              <a:ext cx="1219200" cy="12192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6600" dirty="0" smtClean="0">
                  <a:solidFill>
                    <a:schemeClr val="bg1"/>
                  </a:solidFill>
                  <a:latin typeface="Modern Pictograms" pitchFamily="50" charset="0"/>
                </a:rPr>
                <a:t>V</a:t>
              </a:r>
              <a:endParaRPr lang="ru-RU" sz="6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2713631" y="1919738"/>
            <a:ext cx="1532626" cy="1532626"/>
            <a:chOff x="2713631" y="1919738"/>
            <a:chExt cx="1532626" cy="1532626"/>
          </a:xfrm>
        </p:grpSpPr>
        <p:sp>
          <p:nvSpPr>
            <p:cNvPr id="21" name="Oval 20"/>
            <p:cNvSpPr/>
            <p:nvPr/>
          </p:nvSpPr>
          <p:spPr>
            <a:xfrm>
              <a:off x="2713631" y="1919738"/>
              <a:ext cx="1532626" cy="1532626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/>
            <p:cNvSpPr txBox="1">
              <a:spLocks noChangeAspect="1"/>
            </p:cNvSpPr>
            <p:nvPr/>
          </p:nvSpPr>
          <p:spPr>
            <a:xfrm>
              <a:off x="2908444" y="2209800"/>
              <a:ext cx="1143000" cy="1143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5400" dirty="0">
                  <a:solidFill>
                    <a:schemeClr val="bg1"/>
                  </a:solidFill>
                  <a:latin typeface="Social Foundicons" pitchFamily="2" charset="0"/>
                </a:rPr>
                <a:t></a:t>
              </a:r>
              <a:endParaRPr lang="ru-RU" sz="5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893862" y="1919738"/>
            <a:ext cx="1532626" cy="1532626"/>
            <a:chOff x="4893862" y="1919738"/>
            <a:chExt cx="1532626" cy="1532626"/>
          </a:xfrm>
        </p:grpSpPr>
        <p:sp>
          <p:nvSpPr>
            <p:cNvPr id="27" name="Oval 26"/>
            <p:cNvSpPr/>
            <p:nvPr/>
          </p:nvSpPr>
          <p:spPr>
            <a:xfrm>
              <a:off x="4893862" y="1919738"/>
              <a:ext cx="1532626" cy="1532626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/>
            <p:cNvSpPr txBox="1">
              <a:spLocks noChangeAspect="1"/>
            </p:cNvSpPr>
            <p:nvPr/>
          </p:nvSpPr>
          <p:spPr>
            <a:xfrm>
              <a:off x="5107448" y="2120620"/>
              <a:ext cx="1079780" cy="107978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7200" dirty="0">
                  <a:solidFill>
                    <a:schemeClr val="bg1"/>
                  </a:solidFill>
                  <a:latin typeface="RaphaelIcons" pitchFamily="2" charset="0"/>
                </a:rPr>
                <a:t>Ñ</a:t>
              </a:r>
              <a:endParaRPr lang="ru-RU" sz="72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58436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12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19" r="5819"/>
          <a:stretch>
            <a:fillRect/>
          </a:stretch>
        </p:blipFill>
        <p:spPr>
          <a:xfrm>
            <a:off x="0" y="0"/>
            <a:ext cx="9144000" cy="6858000"/>
          </a:xfrm>
        </p:spPr>
      </p:pic>
      <p:grpSp>
        <p:nvGrpSpPr>
          <p:cNvPr id="2" name="Group 1"/>
          <p:cNvGrpSpPr/>
          <p:nvPr/>
        </p:nvGrpSpPr>
        <p:grpSpPr>
          <a:xfrm>
            <a:off x="0" y="1690943"/>
            <a:ext cx="4067464" cy="4638964"/>
            <a:chOff x="0" y="1690943"/>
            <a:chExt cx="4067464" cy="4638964"/>
          </a:xfrm>
        </p:grpSpPr>
        <p:sp>
          <p:nvSpPr>
            <p:cNvPr id="5" name="Oval 4">
              <a:hlinkClick r:id="" action="ppaction://hlinkshowjump?jump=nextslide"/>
            </p:cNvPr>
            <p:cNvSpPr/>
            <p:nvPr/>
          </p:nvSpPr>
          <p:spPr>
            <a:xfrm>
              <a:off x="0" y="1690943"/>
              <a:ext cx="4067464" cy="4638964"/>
            </a:xfrm>
            <a:custGeom>
              <a:avLst/>
              <a:gdLst/>
              <a:ahLst/>
              <a:cxnLst/>
              <a:rect l="l" t="t" r="r" b="b"/>
              <a:pathLst>
                <a:path w="4067464" h="4638964">
                  <a:moveTo>
                    <a:pt x="1747982" y="0"/>
                  </a:moveTo>
                  <a:cubicBezTo>
                    <a:pt x="3028997" y="0"/>
                    <a:pt x="4067464" y="1038467"/>
                    <a:pt x="4067464" y="2319482"/>
                  </a:cubicBezTo>
                  <a:cubicBezTo>
                    <a:pt x="4067464" y="3600497"/>
                    <a:pt x="3028997" y="4638964"/>
                    <a:pt x="1747982" y="4638964"/>
                  </a:cubicBezTo>
                  <a:cubicBezTo>
                    <a:pt x="1049771" y="4638964"/>
                    <a:pt x="423614" y="4330462"/>
                    <a:pt x="0" y="3840927"/>
                  </a:cubicBezTo>
                  <a:lnTo>
                    <a:pt x="0" y="798037"/>
                  </a:lnTo>
                  <a:cubicBezTo>
                    <a:pt x="423614" y="308502"/>
                    <a:pt x="1049771" y="0"/>
                    <a:pt x="174798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382299" y="2581275"/>
              <a:ext cx="3302866" cy="156966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6000" dirty="0" err="1">
                  <a:solidFill>
                    <a:schemeClr val="bg1"/>
                  </a:solidFill>
                  <a:latin typeface="+mj-lt"/>
                </a:rPr>
                <a:t>n</a:t>
              </a:r>
              <a:r>
                <a:rPr lang="en-US" sz="6000" dirty="0" err="1" smtClean="0">
                  <a:solidFill>
                    <a:schemeClr val="bg1"/>
                  </a:solidFill>
                  <a:latin typeface="+mj-lt"/>
                </a:rPr>
                <a:t>ik</a:t>
              </a:r>
              <a:r>
                <a:rPr lang="en-US" sz="6000" dirty="0" smtClean="0">
                  <a:solidFill>
                    <a:schemeClr val="bg1"/>
                  </a:solidFill>
                  <a:latin typeface="+mj-lt"/>
                </a:rPr>
                <a:t/>
              </a:r>
              <a:br>
                <a:rPr lang="en-US" sz="6000" dirty="0" smtClean="0">
                  <a:solidFill>
                    <a:schemeClr val="bg1"/>
                  </a:solidFill>
                  <a:latin typeface="+mj-lt"/>
                </a:rPr>
              </a:br>
              <a:r>
                <a:rPr lang="en-US" sz="6000" dirty="0" err="1" smtClean="0">
                  <a:solidFill>
                    <a:schemeClr val="bg1"/>
                  </a:solidFill>
                  <a:latin typeface="+mj-lt"/>
                </a:rPr>
                <a:t>molnar</a:t>
              </a:r>
              <a:endParaRPr lang="en-US" sz="60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266950" y="4420409"/>
              <a:ext cx="146685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sz="2400" dirty="0" smtClean="0">
                  <a:solidFill>
                    <a:schemeClr val="accent4"/>
                  </a:solidFill>
                </a:rPr>
                <a:t>nikmd23</a:t>
              </a:r>
              <a:endParaRPr lang="en-US" sz="1600" dirty="0">
                <a:solidFill>
                  <a:schemeClr val="accent4"/>
                </a:solidFill>
              </a:endParaRPr>
            </a:p>
          </p:txBody>
        </p:sp>
      </p:grpSp>
      <p:sp>
        <p:nvSpPr>
          <p:cNvPr id="22" name="Oval 21"/>
          <p:cNvSpPr/>
          <p:nvPr/>
        </p:nvSpPr>
        <p:spPr>
          <a:xfrm>
            <a:off x="3836238" y="5199365"/>
            <a:ext cx="185865" cy="18586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3733800" y="4343400"/>
            <a:ext cx="615684" cy="615684"/>
          </a:xfrm>
          <a:prstGeom prst="ellipse">
            <a:avLst/>
          </a:prstGeom>
          <a:solidFill>
            <a:schemeClr val="tx2"/>
          </a:solidFill>
        </p:spPr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FontAwesome" pitchFamily="2" charset="0"/>
              </a:rPr>
              <a:t></a:t>
            </a:r>
            <a:endParaRPr lang="ru-RU" sz="3200" dirty="0">
              <a:solidFill>
                <a:schemeClr val="bg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656" y="1514314"/>
            <a:ext cx="53572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FontAwesome" pitchFamily="2" charset="0"/>
              </a:rPr>
              <a:t></a:t>
            </a:r>
            <a:endParaRPr lang="en-US" sz="3200" dirty="0">
              <a:solidFill>
                <a:schemeClr val="bg1"/>
              </a:solidFill>
              <a:latin typeface="MS Shell Dlg 2" panose="020B0604030504040204" pitchFamily="34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380" y="4481965"/>
            <a:ext cx="1057275" cy="163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0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+mj-lt"/>
              </a:rPr>
              <a:t>IT IS A LONG ESTABLISHED </a:t>
            </a:r>
          </a:p>
          <a:p>
            <a:r>
              <a:rPr lang="en-US" dirty="0" smtClean="0"/>
              <a:t>fact </a:t>
            </a:r>
            <a:r>
              <a:rPr lang="en-US" dirty="0"/>
              <a:t>that a reader will be distracted by the readable content of a page when looking at its layout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 smtClean="0">
                <a:solidFill>
                  <a:schemeClr val="bg1"/>
                </a:solidFill>
                <a:latin typeface="+mj-lt"/>
              </a:rPr>
              <a:t>VARIOUS VERSIONS HAVE EVOLVED </a:t>
            </a:r>
          </a:p>
          <a:p>
            <a:r>
              <a:rPr lang="en-US" dirty="0" smtClean="0"/>
              <a:t>over </a:t>
            </a:r>
            <a:r>
              <a:rPr lang="en-US" dirty="0"/>
              <a:t>the years, sometimes by accident, sometimes on purpose injected </a:t>
            </a:r>
            <a:r>
              <a:rPr lang="en-US" dirty="0" err="1"/>
              <a:t>humour</a:t>
            </a:r>
            <a:r>
              <a:rPr lang="en-US" dirty="0"/>
              <a:t> and the like.</a:t>
            </a:r>
          </a:p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ABOUT </a:t>
            </a:r>
            <a:r>
              <a:rPr lang="en-US" b="1" dirty="0" smtClean="0">
                <a:solidFill>
                  <a:schemeClr val="tx1"/>
                </a:solidFill>
                <a:latin typeface="Novecento sans wide Book" panose="00000405000000000000" pitchFamily="50" charset="0"/>
              </a:rPr>
              <a:t>US</a:t>
            </a:r>
            <a:endParaRPr lang="en-US" b="1" dirty="0">
              <a:solidFill>
                <a:schemeClr val="tx1"/>
              </a:solidFill>
              <a:latin typeface="Novecento sans wide Book" panose="00000405000000000000" pitchFamily="50" charset="0"/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2400" smtClean="0"/>
              <a:t>objective</a:t>
            </a:r>
            <a:endParaRPr lang="en-US" sz="2400" dirty="0"/>
          </a:p>
        </p:txBody>
      </p:sp>
      <p:sp>
        <p:nvSpPr>
          <p:cNvPr id="2" name="Picture Placeholder 1"/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2920906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OUR </a:t>
            </a:r>
            <a:r>
              <a:rPr lang="en-US" b="1" dirty="0" smtClean="0">
                <a:solidFill>
                  <a:schemeClr val="tx1"/>
                </a:solidFill>
                <a:latin typeface="Novecento sans wide Book" panose="00000405000000000000" pitchFamily="50" charset="0"/>
              </a:rPr>
              <a:t>TEAM</a:t>
            </a:r>
            <a:endParaRPr lang="en-US" b="1" dirty="0">
              <a:solidFill>
                <a:schemeClr val="tx1"/>
              </a:solidFill>
              <a:latin typeface="Novecento sans wide Book" panose="00000405000000000000" pitchFamily="50" charset="0"/>
            </a:endParaRP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34"/>
          </p:nvPr>
        </p:nvSpPr>
        <p:spPr/>
      </p:sp>
      <p:sp>
        <p:nvSpPr>
          <p:cNvPr id="6" name="Picture Placeholder 5"/>
          <p:cNvSpPr>
            <a:spLocks noGrp="1"/>
          </p:cNvSpPr>
          <p:nvPr>
            <p:ph type="pic" sz="quarter" idx="35"/>
          </p:nvPr>
        </p:nvSpPr>
        <p:spPr/>
      </p:sp>
      <p:sp>
        <p:nvSpPr>
          <p:cNvPr id="8" name="Picture Placeholder 7"/>
          <p:cNvSpPr>
            <a:spLocks noGrp="1"/>
          </p:cNvSpPr>
          <p:nvPr>
            <p:ph type="pic" sz="quarter" idx="36"/>
          </p:nvPr>
        </p:nvSpPr>
        <p:spPr/>
      </p:sp>
      <p:sp>
        <p:nvSpPr>
          <p:cNvPr id="11" name="Picture Placeholder 10"/>
          <p:cNvSpPr>
            <a:spLocks noGrp="1"/>
          </p:cNvSpPr>
          <p:nvPr>
            <p:ph type="pic" sz="quarter" idx="37"/>
          </p:nvPr>
        </p:nvSpPr>
        <p:spPr/>
      </p:sp>
      <p:sp>
        <p:nvSpPr>
          <p:cNvPr id="10" name="Text Placeholder 9"/>
          <p:cNvSpPr>
            <a:spLocks noGrp="1"/>
          </p:cNvSpPr>
          <p:nvPr>
            <p:ph type="body" sz="quarter" idx="38"/>
          </p:nvPr>
        </p:nvSpPr>
        <p:spPr>
          <a:noFill/>
          <a:ln>
            <a:noFill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sz="1600" dirty="0" smtClean="0">
                <a:latin typeface="+mj-lt"/>
              </a:rPr>
              <a:t>ROGER DOE</a:t>
            </a:r>
          </a:p>
          <a:p>
            <a:pPr lvl="1"/>
            <a:r>
              <a:rPr lang="en-US" sz="1200" b="1" dirty="0" smtClean="0">
                <a:solidFill>
                  <a:schemeClr val="bg1"/>
                </a:solidFill>
              </a:rPr>
              <a:t>Executive director</a:t>
            </a:r>
          </a:p>
          <a:p>
            <a:pPr lvl="1"/>
            <a:endParaRPr lang="en-US" sz="1200" u="sng" dirty="0" smtClean="0"/>
          </a:p>
          <a:p>
            <a:pPr lvl="1"/>
            <a:r>
              <a:rPr lang="en-US" sz="1200" dirty="0"/>
              <a:t>Nam </a:t>
            </a:r>
            <a:r>
              <a:rPr lang="en-US" sz="1200" dirty="0" err="1"/>
              <a:t>auctor</a:t>
            </a:r>
            <a:r>
              <a:rPr lang="en-US" sz="1200" dirty="0"/>
              <a:t> will be distracted by the </a:t>
            </a:r>
            <a:r>
              <a:rPr lang="en-US" sz="1200" dirty="0" smtClean="0"/>
              <a:t>readable </a:t>
            </a:r>
            <a:r>
              <a:rPr lang="en-US" sz="1200" dirty="0"/>
              <a:t>sites still</a:t>
            </a:r>
            <a:r>
              <a:rPr lang="en-US" sz="1200" dirty="0" smtClean="0"/>
              <a:t> </a:t>
            </a:r>
            <a:r>
              <a:rPr lang="en-US" sz="1200" dirty="0" err="1" smtClean="0"/>
              <a:t>justo</a:t>
            </a:r>
            <a:r>
              <a:rPr lang="en-US" sz="1200" dirty="0" smtClean="0"/>
              <a:t> </a:t>
            </a:r>
            <a:r>
              <a:rPr lang="en-US" sz="1200" dirty="0" err="1" smtClean="0"/>
              <a:t>entum</a:t>
            </a:r>
            <a:r>
              <a:rPr lang="en-US" sz="1200" dirty="0" smtClean="0"/>
              <a:t>.</a:t>
            </a:r>
            <a:endParaRPr lang="en-US" sz="1200" u="sng" dirty="0"/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39"/>
          </p:nvPr>
        </p:nvSpPr>
        <p:spPr>
          <a:noFill/>
          <a:ln>
            <a:noFill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sz="1600" smtClean="0">
                <a:latin typeface="+mj-lt"/>
              </a:rPr>
              <a:t>AMANDA DOE</a:t>
            </a:r>
            <a:endParaRPr lang="en-US" sz="1600" dirty="0" smtClean="0">
              <a:latin typeface="+mj-lt"/>
            </a:endParaRPr>
          </a:p>
          <a:p>
            <a:pPr lvl="1"/>
            <a:r>
              <a:rPr lang="en-US" sz="1200" b="1" smtClean="0">
                <a:solidFill>
                  <a:schemeClr val="bg1"/>
                </a:solidFill>
              </a:rPr>
              <a:t>HR manager</a:t>
            </a:r>
            <a:endParaRPr lang="en-US" sz="1200" b="1" dirty="0" smtClean="0">
              <a:solidFill>
                <a:schemeClr val="bg1"/>
              </a:solidFill>
            </a:endParaRPr>
          </a:p>
          <a:p>
            <a:pPr lvl="1"/>
            <a:endParaRPr lang="en-US" sz="1200" u="sng" dirty="0" smtClean="0"/>
          </a:p>
          <a:p>
            <a:pPr lvl="1"/>
            <a:r>
              <a:rPr lang="en-US" sz="1200" smtClean="0"/>
              <a:t>A </a:t>
            </a:r>
            <a:r>
              <a:rPr lang="en-US" sz="1200"/>
              <a:t>distribution of letters,  opposed to using </a:t>
            </a:r>
            <a:r>
              <a:rPr lang="en-US" sz="1200" smtClean="0"/>
              <a:t>Nam </a:t>
            </a:r>
            <a:r>
              <a:rPr lang="en-US" sz="1200"/>
              <a:t>auctor </a:t>
            </a:r>
            <a:r>
              <a:rPr lang="en-US" sz="1200" smtClean="0"/>
              <a:t>justofermentum.</a:t>
            </a:r>
            <a:endParaRPr lang="en-US" sz="1200" u="sng" dirty="0"/>
          </a:p>
        </p:txBody>
      </p:sp>
      <p:sp>
        <p:nvSpPr>
          <p:cNvPr id="19" name="Text Placeholder 9"/>
          <p:cNvSpPr>
            <a:spLocks noGrp="1"/>
          </p:cNvSpPr>
          <p:nvPr>
            <p:ph type="body" sz="quarter" idx="40"/>
          </p:nvPr>
        </p:nvSpPr>
        <p:spPr>
          <a:noFill/>
          <a:ln>
            <a:noFill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sz="1600" smtClean="0">
                <a:latin typeface="+mj-lt"/>
              </a:rPr>
              <a:t>JOHN DOE</a:t>
            </a:r>
            <a:endParaRPr lang="en-US" sz="1600" dirty="0" smtClean="0">
              <a:latin typeface="+mj-lt"/>
            </a:endParaRPr>
          </a:p>
          <a:p>
            <a:pPr lvl="1"/>
            <a:r>
              <a:rPr lang="en-US" sz="1200" b="1" dirty="0" smtClean="0">
                <a:solidFill>
                  <a:schemeClr val="bg1"/>
                </a:solidFill>
              </a:rPr>
              <a:t>Service director</a:t>
            </a:r>
          </a:p>
          <a:p>
            <a:pPr lvl="1"/>
            <a:endParaRPr lang="en-US" sz="1200" u="sng" dirty="0" smtClean="0"/>
          </a:p>
          <a:p>
            <a:pPr lvl="1"/>
            <a:r>
              <a:rPr lang="en-US" sz="1200"/>
              <a:t>W</a:t>
            </a:r>
            <a:r>
              <a:rPr lang="en-US" sz="1200" smtClean="0"/>
              <a:t>ill </a:t>
            </a:r>
            <a:r>
              <a:rPr lang="en-US" sz="1200"/>
              <a:t>uncover many web sites still </a:t>
            </a:r>
            <a:r>
              <a:rPr lang="en-US" sz="1200" smtClean="0"/>
              <a:t>am </a:t>
            </a:r>
            <a:r>
              <a:rPr lang="en-US" sz="1200"/>
              <a:t>auctor </a:t>
            </a:r>
            <a:r>
              <a:rPr lang="en-US" sz="1200" smtClean="0"/>
              <a:t>fermentum.</a:t>
            </a:r>
            <a:endParaRPr lang="en-US" sz="1200" u="sng" dirty="0"/>
          </a:p>
        </p:txBody>
      </p:sp>
      <p:sp>
        <p:nvSpPr>
          <p:cNvPr id="22" name="Text Placeholder 9"/>
          <p:cNvSpPr>
            <a:spLocks noGrp="1"/>
          </p:cNvSpPr>
          <p:nvPr>
            <p:ph type="body" sz="quarter" idx="41"/>
          </p:nvPr>
        </p:nvSpPr>
        <p:spPr>
          <a:noFill/>
          <a:ln>
            <a:noFill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sz="1600" smtClean="0">
                <a:latin typeface="+mj-lt"/>
              </a:rPr>
              <a:t>JESSICA DOE</a:t>
            </a:r>
            <a:endParaRPr lang="en-US" sz="1600" dirty="0" smtClean="0">
              <a:latin typeface="+mj-lt"/>
            </a:endParaRPr>
          </a:p>
          <a:p>
            <a:pPr lvl="1"/>
            <a:r>
              <a:rPr lang="en-US" sz="1200" b="1" smtClean="0">
                <a:solidFill>
                  <a:schemeClr val="bg1"/>
                </a:solidFill>
              </a:rPr>
              <a:t>PR manager</a:t>
            </a:r>
            <a:endParaRPr lang="en-US" sz="1200" b="1" dirty="0" smtClean="0">
              <a:solidFill>
                <a:schemeClr val="bg1"/>
              </a:solidFill>
            </a:endParaRPr>
          </a:p>
          <a:p>
            <a:pPr lvl="1"/>
            <a:endParaRPr lang="en-US" sz="1200" u="sng" dirty="0" smtClean="0"/>
          </a:p>
          <a:p>
            <a:pPr lvl="1"/>
            <a:r>
              <a:rPr lang="en-US" sz="1200" smtClean="0"/>
              <a:t>Readable </a:t>
            </a:r>
            <a:r>
              <a:rPr lang="en-US" sz="1200"/>
              <a:t>English the point </a:t>
            </a:r>
            <a:r>
              <a:rPr lang="en-US" sz="1200" smtClean="0"/>
              <a:t>Lorem </a:t>
            </a:r>
            <a:r>
              <a:rPr lang="en-US" sz="1200"/>
              <a:t>Ipsum Nam auctor </a:t>
            </a:r>
            <a:r>
              <a:rPr lang="en-US" sz="1200" smtClean="0"/>
              <a:t>justof.</a:t>
            </a:r>
            <a:endParaRPr lang="en-US" sz="1200" u="sng" dirty="0"/>
          </a:p>
        </p:txBody>
      </p:sp>
      <p:sp>
        <p:nvSpPr>
          <p:cNvPr id="25" name="Oval 24"/>
          <p:cNvSpPr/>
          <p:nvPr/>
        </p:nvSpPr>
        <p:spPr>
          <a:xfrm>
            <a:off x="342900" y="1485900"/>
            <a:ext cx="533400" cy="533400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smtClean="0">
                <a:solidFill>
                  <a:schemeClr val="bg1"/>
                </a:solidFill>
                <a:latin typeface="+mj-lt"/>
              </a:rPr>
              <a:t>CEO</a:t>
            </a:r>
            <a:endParaRPr lang="en-US" sz="12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1" name="Oval 30"/>
          <p:cNvSpPr/>
          <p:nvPr/>
        </p:nvSpPr>
        <p:spPr>
          <a:xfrm>
            <a:off x="2505075" y="1485900"/>
            <a:ext cx="533400" cy="533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smtClean="0">
                <a:solidFill>
                  <a:schemeClr val="bg1"/>
                </a:solidFill>
                <a:latin typeface="+mj-lt"/>
              </a:rPr>
              <a:t>HR</a:t>
            </a:r>
            <a:endParaRPr lang="en-US" sz="12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2" name="Oval 31"/>
          <p:cNvSpPr/>
          <p:nvPr/>
        </p:nvSpPr>
        <p:spPr>
          <a:xfrm>
            <a:off x="4695825" y="1485900"/>
            <a:ext cx="533400" cy="533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smtClean="0">
                <a:solidFill>
                  <a:schemeClr val="bg1"/>
                </a:solidFill>
                <a:latin typeface="+mj-lt"/>
              </a:rPr>
              <a:t>VP</a:t>
            </a:r>
            <a:endParaRPr lang="en-US" sz="12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3" name="Oval 32"/>
          <p:cNvSpPr/>
          <p:nvPr/>
        </p:nvSpPr>
        <p:spPr>
          <a:xfrm>
            <a:off x="6905625" y="1485900"/>
            <a:ext cx="533400" cy="5334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smtClean="0">
                <a:solidFill>
                  <a:schemeClr val="bg1"/>
                </a:solidFill>
                <a:latin typeface="+mj-lt"/>
              </a:rPr>
              <a:t>PR</a:t>
            </a:r>
            <a:endParaRPr lang="en-US" sz="120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2655474" y="3722476"/>
            <a:ext cx="16002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7072271" y="3722476"/>
            <a:ext cx="16002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4863873" y="3722476"/>
            <a:ext cx="16002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447075" y="3722476"/>
            <a:ext cx="16002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0362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000"/>
                            </p:stCondLst>
                            <p:childTnLst>
                              <p:par>
                                <p:cTn id="5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500"/>
                            </p:stCondLst>
                            <p:childTnLst>
                              <p:par>
                                <p:cTn id="5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0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4500"/>
                            </p:stCondLst>
                            <p:childTnLst>
                              <p:par>
                                <p:cTn id="7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000"/>
                            </p:stCondLst>
                            <p:childTnLst>
                              <p:par>
                                <p:cTn id="8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500"/>
                            </p:stCondLst>
                            <p:childTnLst>
                              <p:par>
                                <p:cTn id="8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  <p:bldP spid="14" grpId="0" build="p"/>
      <p:bldP spid="19" grpId="0" build="p"/>
      <p:bldP spid="22" grpId="0" build="p"/>
      <p:bldP spid="25" grpId="0" animBg="1"/>
      <p:bldP spid="31" grpId="0" animBg="1"/>
      <p:bldP spid="32" grpId="0" animBg="1"/>
      <p:bldP spid="3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0"/>
          </p:nvPr>
        </p:nvSpPr>
        <p:spPr/>
      </p:sp>
      <p:grpSp>
        <p:nvGrpSpPr>
          <p:cNvPr id="6" name="Group 5"/>
          <p:cNvGrpSpPr/>
          <p:nvPr/>
        </p:nvGrpSpPr>
        <p:grpSpPr>
          <a:xfrm>
            <a:off x="0" y="1990725"/>
            <a:ext cx="4191000" cy="4562475"/>
            <a:chOff x="0" y="1990725"/>
            <a:chExt cx="4191000" cy="4562475"/>
          </a:xfrm>
        </p:grpSpPr>
        <p:sp>
          <p:nvSpPr>
            <p:cNvPr id="4" name="Oval 4">
              <a:hlinkClick r:id="" action="ppaction://hlinkshowjump?jump=nextslide"/>
            </p:cNvPr>
            <p:cNvSpPr/>
            <p:nvPr/>
          </p:nvSpPr>
          <p:spPr>
            <a:xfrm>
              <a:off x="0" y="1990725"/>
              <a:ext cx="4086055" cy="4562475"/>
            </a:xfrm>
            <a:custGeom>
              <a:avLst/>
              <a:gdLst/>
              <a:ahLst/>
              <a:cxnLst/>
              <a:rect l="l" t="t" r="r" b="b"/>
              <a:pathLst>
                <a:path w="4067464" h="4638964">
                  <a:moveTo>
                    <a:pt x="1747982" y="0"/>
                  </a:moveTo>
                  <a:cubicBezTo>
                    <a:pt x="3028997" y="0"/>
                    <a:pt x="4067464" y="1038467"/>
                    <a:pt x="4067464" y="2319482"/>
                  </a:cubicBezTo>
                  <a:cubicBezTo>
                    <a:pt x="4067464" y="3600497"/>
                    <a:pt x="3028997" y="4638964"/>
                    <a:pt x="1747982" y="4638964"/>
                  </a:cubicBezTo>
                  <a:cubicBezTo>
                    <a:pt x="1049771" y="4638964"/>
                    <a:pt x="423614" y="4330462"/>
                    <a:pt x="0" y="3840927"/>
                  </a:cubicBezTo>
                  <a:lnTo>
                    <a:pt x="0" y="798037"/>
                  </a:lnTo>
                  <a:cubicBezTo>
                    <a:pt x="423614" y="308502"/>
                    <a:pt x="1049771" y="0"/>
                    <a:pt x="174798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230777" y="3514725"/>
              <a:ext cx="3960223" cy="175432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3600" dirty="0" smtClean="0">
                  <a:solidFill>
                    <a:schemeClr val="bg1"/>
                  </a:solidFill>
                  <a:latin typeface="+mj-lt"/>
                </a:rPr>
                <a:t>WE DELIVER PERSONALIZED SERVICE</a:t>
              </a:r>
              <a:endParaRPr lang="en-US" sz="36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30777" y="5288841"/>
              <a:ext cx="2743200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1600">
                  <a:solidFill>
                    <a:schemeClr val="accent4"/>
                  </a:solidFill>
                </a:rPr>
                <a:t>T</a:t>
              </a:r>
              <a:r>
                <a:rPr lang="en-US" sz="1600" smtClean="0">
                  <a:solidFill>
                    <a:schemeClr val="accent4"/>
                  </a:solidFill>
                </a:rPr>
                <a:t>ailored </a:t>
              </a:r>
              <a:r>
                <a:rPr lang="en-US" sz="1600">
                  <a:solidFill>
                    <a:schemeClr val="accent4"/>
                  </a:solidFill>
                </a:rPr>
                <a:t>to your charitable and financial interests</a:t>
              </a:r>
            </a:p>
          </p:txBody>
        </p:sp>
        <p:sp>
          <p:nvSpPr>
            <p:cNvPr id="7" name="TextBox 6"/>
            <p:cNvSpPr txBox="1">
              <a:spLocks noChangeAspect="1"/>
            </p:cNvSpPr>
            <p:nvPr/>
          </p:nvSpPr>
          <p:spPr>
            <a:xfrm>
              <a:off x="1239151" y="2228850"/>
              <a:ext cx="1151623" cy="1151623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11500" dirty="0" smtClean="0">
                  <a:latin typeface="Modern Pictograms" pitchFamily="50" charset="0"/>
                </a:rPr>
                <a:t>(</a:t>
              </a:r>
              <a:endParaRPr lang="ru-RU" sz="115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373590" y="1914525"/>
            <a:ext cx="615684" cy="615684"/>
          </a:xfrm>
          <a:prstGeom prst="ellipse">
            <a:avLst/>
          </a:prstGeom>
          <a:solidFill>
            <a:schemeClr val="tx2"/>
          </a:solidFill>
        </p:spPr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sz="3200" b="1" dirty="0" smtClean="0">
                <a:solidFill>
                  <a:schemeClr val="bg1"/>
                </a:solidFill>
                <a:latin typeface="Novecento sans wide Book" panose="00000405000000000000" pitchFamily="50" charset="0"/>
              </a:rPr>
              <a:t>II</a:t>
            </a:r>
            <a:endParaRPr lang="ru-RU" sz="3200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>
            <a:spLocks noChangeAspect="1"/>
          </p:cNvSpPr>
          <p:nvPr/>
        </p:nvSpPr>
        <p:spPr>
          <a:xfrm>
            <a:off x="3317966" y="6085200"/>
            <a:ext cx="468000" cy="46800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FontAwesome" pitchFamily="2" charset="0"/>
              </a:rPr>
              <a:t></a:t>
            </a:r>
            <a:endParaRPr lang="ru-RU" sz="3600" dirty="0">
              <a:solidFill>
                <a:schemeClr val="bg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2285999" y="6553200"/>
            <a:ext cx="185865" cy="18586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659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ip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75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/>
      <p:bldP spid="1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OUR </a:t>
            </a:r>
            <a:r>
              <a:rPr lang="en-US" b="1" dirty="0" smtClean="0">
                <a:solidFill>
                  <a:schemeClr val="tx1"/>
                </a:solidFill>
                <a:latin typeface="Novecento sans wide Book" panose="00000405000000000000" pitchFamily="50" charset="0"/>
              </a:rPr>
              <a:t>SERVICES</a:t>
            </a:r>
            <a:endParaRPr lang="en-US" b="1" spc="0" dirty="0">
              <a:solidFill>
                <a:schemeClr val="tx1"/>
              </a:solidFill>
              <a:latin typeface="Novecento sans wide Book" panose="00000405000000000000" pitchFamily="50" charset="0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2400"/>
              <a:t>what we are strong</a:t>
            </a:r>
            <a:endParaRPr lang="en-US" sz="2400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523875" y="1589381"/>
            <a:ext cx="8391525" cy="626348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1800"/>
              </a:spcAft>
              <a:buClr>
                <a:schemeClr val="accent1"/>
              </a:buClr>
              <a:buNone/>
            </a:pPr>
            <a:r>
              <a:rPr lang="en-US" sz="1800" smtClean="0">
                <a:solidFill>
                  <a:schemeClr val="accent4"/>
                </a:solidFill>
              </a:rPr>
              <a:t>Service led delivery focused on a key ingredient of your organizational mix, a principal asset and a principal risk exposure</a:t>
            </a:r>
            <a:endParaRPr lang="en-US" sz="1800" dirty="0" smtClean="0">
              <a:solidFill>
                <a:schemeClr val="accent4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373882" y="2711638"/>
            <a:ext cx="1912118" cy="3155762"/>
            <a:chOff x="373882" y="2711638"/>
            <a:chExt cx="1912118" cy="3155762"/>
          </a:xfrm>
        </p:grpSpPr>
        <p:sp>
          <p:nvSpPr>
            <p:cNvPr id="4" name="Oval 3"/>
            <p:cNvSpPr/>
            <p:nvPr/>
          </p:nvSpPr>
          <p:spPr>
            <a:xfrm>
              <a:off x="609941" y="2917985"/>
              <a:ext cx="1440000" cy="144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373882" y="2711638"/>
              <a:ext cx="1912118" cy="315576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5" name="Straight Connector 14"/>
            <p:cNvCxnSpPr/>
            <p:nvPr/>
          </p:nvCxnSpPr>
          <p:spPr>
            <a:xfrm>
              <a:off x="609941" y="4589861"/>
              <a:ext cx="1440000" cy="0"/>
            </a:xfrm>
            <a:prstGeom prst="line">
              <a:avLst/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Rectangle 27"/>
            <p:cNvSpPr/>
            <p:nvPr/>
          </p:nvSpPr>
          <p:spPr>
            <a:xfrm>
              <a:off x="568112" y="4751786"/>
              <a:ext cx="1523659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>
                  <a:solidFill>
                    <a:schemeClr val="accent4"/>
                  </a:solidFill>
                </a:rPr>
                <a:t>Various versions have evolved </a:t>
              </a:r>
              <a:r>
                <a:rPr lang="en-US" sz="1200" smtClean="0">
                  <a:solidFill>
                    <a:schemeClr val="accent4"/>
                  </a:solidFill>
                </a:rPr>
                <a:t>over, by </a:t>
              </a:r>
              <a:r>
                <a:rPr lang="en-US" sz="1200">
                  <a:solidFill>
                    <a:schemeClr val="accent4"/>
                  </a:solidFill>
                </a:rPr>
                <a:t>accident, </a:t>
              </a:r>
              <a:r>
                <a:rPr lang="en-US" sz="1200" smtClean="0">
                  <a:solidFill>
                    <a:schemeClr val="accent4"/>
                  </a:solidFill>
                </a:rPr>
                <a:t>on </a:t>
              </a:r>
              <a:r>
                <a:rPr lang="en-US" sz="1200">
                  <a:solidFill>
                    <a:schemeClr val="accent4"/>
                  </a:solidFill>
                </a:rPr>
                <a:t>purpose injected humour and </a:t>
              </a:r>
              <a:r>
                <a:rPr lang="en-US" sz="1200" smtClean="0">
                  <a:solidFill>
                    <a:schemeClr val="accent4"/>
                  </a:solidFill>
                </a:rPr>
                <a:t>the.</a:t>
              </a:r>
              <a:endParaRPr lang="en-US" sz="1200">
                <a:solidFill>
                  <a:schemeClr val="accent4"/>
                </a:solidFill>
              </a:endParaRPr>
            </a:p>
          </p:txBody>
        </p:sp>
        <p:sp>
          <p:nvSpPr>
            <p:cNvPr id="22" name="TextBox 21"/>
            <p:cNvSpPr txBox="1">
              <a:spLocks noChangeAspect="1"/>
            </p:cNvSpPr>
            <p:nvPr/>
          </p:nvSpPr>
          <p:spPr>
            <a:xfrm>
              <a:off x="754882" y="3062926"/>
              <a:ext cx="1150118" cy="1150118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5400" dirty="0">
                  <a:solidFill>
                    <a:schemeClr val="bg1"/>
                  </a:solidFill>
                  <a:latin typeface="FontAwesome" pitchFamily="2" charset="0"/>
                </a:rPr>
                <a:t></a:t>
              </a:r>
              <a:endParaRPr lang="ru-RU" sz="5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2535255" y="2711638"/>
            <a:ext cx="1912118" cy="3155762"/>
            <a:chOff x="2535255" y="2711638"/>
            <a:chExt cx="1912118" cy="3155762"/>
          </a:xfrm>
        </p:grpSpPr>
        <p:sp>
          <p:nvSpPr>
            <p:cNvPr id="32" name="Oval 31"/>
            <p:cNvSpPr/>
            <p:nvPr/>
          </p:nvSpPr>
          <p:spPr>
            <a:xfrm>
              <a:off x="2771314" y="2917985"/>
              <a:ext cx="1440000" cy="144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ounded Rectangle 32"/>
            <p:cNvSpPr/>
            <p:nvPr/>
          </p:nvSpPr>
          <p:spPr>
            <a:xfrm>
              <a:off x="2535255" y="2711638"/>
              <a:ext cx="1912118" cy="315576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5" name="Straight Connector 34"/>
            <p:cNvCxnSpPr/>
            <p:nvPr/>
          </p:nvCxnSpPr>
          <p:spPr>
            <a:xfrm>
              <a:off x="2771314" y="4589861"/>
              <a:ext cx="1440000" cy="0"/>
            </a:xfrm>
            <a:prstGeom prst="line">
              <a:avLst/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Rectangle 35"/>
            <p:cNvSpPr/>
            <p:nvPr/>
          </p:nvSpPr>
          <p:spPr>
            <a:xfrm>
              <a:off x="2729485" y="4751786"/>
              <a:ext cx="1523659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>
                  <a:solidFill>
                    <a:schemeClr val="accent4"/>
                  </a:solidFill>
                </a:rPr>
                <a:t>Content here, making it look like readable English the point of using </a:t>
              </a:r>
              <a:r>
                <a:rPr lang="en-US" sz="1200" smtClean="0">
                  <a:solidFill>
                    <a:schemeClr val="accent4"/>
                  </a:solidFill>
                </a:rPr>
                <a:t>Lorem.</a:t>
              </a:r>
              <a:endParaRPr lang="en-US" sz="1200">
                <a:solidFill>
                  <a:schemeClr val="accent4"/>
                </a:solidFill>
              </a:endParaRPr>
            </a:p>
          </p:txBody>
        </p:sp>
        <p:sp>
          <p:nvSpPr>
            <p:cNvPr id="23" name="TextBox 22"/>
            <p:cNvSpPr txBox="1">
              <a:spLocks noChangeAspect="1"/>
            </p:cNvSpPr>
            <p:nvPr/>
          </p:nvSpPr>
          <p:spPr>
            <a:xfrm>
              <a:off x="2875722" y="3067585"/>
              <a:ext cx="1154984" cy="1154984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5400" dirty="0">
                  <a:solidFill>
                    <a:schemeClr val="bg1"/>
                  </a:solidFill>
                  <a:latin typeface="FontAwesome" pitchFamily="2" charset="0"/>
                </a:rPr>
                <a:t></a:t>
              </a:r>
              <a:endParaRPr lang="ru-RU" sz="5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4696628" y="2711638"/>
            <a:ext cx="1912118" cy="3155762"/>
            <a:chOff x="4696628" y="2711638"/>
            <a:chExt cx="1912118" cy="3155762"/>
          </a:xfrm>
        </p:grpSpPr>
        <p:sp>
          <p:nvSpPr>
            <p:cNvPr id="41" name="Oval 40"/>
            <p:cNvSpPr/>
            <p:nvPr/>
          </p:nvSpPr>
          <p:spPr>
            <a:xfrm>
              <a:off x="4932687" y="2917985"/>
              <a:ext cx="1440000" cy="1440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ounded Rectangle 41"/>
            <p:cNvSpPr/>
            <p:nvPr/>
          </p:nvSpPr>
          <p:spPr>
            <a:xfrm>
              <a:off x="4696628" y="2711638"/>
              <a:ext cx="1912118" cy="315576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44" name="Straight Connector 43"/>
            <p:cNvCxnSpPr/>
            <p:nvPr/>
          </p:nvCxnSpPr>
          <p:spPr>
            <a:xfrm>
              <a:off x="4932687" y="4589861"/>
              <a:ext cx="1440000" cy="0"/>
            </a:xfrm>
            <a:prstGeom prst="line">
              <a:avLst/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Rectangle 44"/>
            <p:cNvSpPr/>
            <p:nvPr/>
          </p:nvSpPr>
          <p:spPr>
            <a:xfrm>
              <a:off x="4890858" y="4751786"/>
              <a:ext cx="1523659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>
                  <a:solidFill>
                    <a:schemeClr val="accent4"/>
                  </a:solidFill>
                </a:rPr>
                <a:t>Ipsum is that it has a more-or-less normal distribution of letters, as opposed to using.</a:t>
              </a:r>
            </a:p>
          </p:txBody>
        </p:sp>
        <p:sp>
          <p:nvSpPr>
            <p:cNvPr id="24" name="TextBox 23"/>
            <p:cNvSpPr txBox="1">
              <a:spLocks noChangeAspect="1"/>
            </p:cNvSpPr>
            <p:nvPr/>
          </p:nvSpPr>
          <p:spPr>
            <a:xfrm>
              <a:off x="5026443" y="2960556"/>
              <a:ext cx="1252488" cy="1252488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5400" dirty="0">
                  <a:solidFill>
                    <a:schemeClr val="bg1"/>
                  </a:solidFill>
                  <a:latin typeface="FontAwesome" pitchFamily="2" charset="0"/>
                </a:rPr>
                <a:t></a:t>
              </a:r>
              <a:endParaRPr lang="ru-RU" sz="5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6858000" y="2711638"/>
            <a:ext cx="1912118" cy="3155762"/>
            <a:chOff x="6858000" y="2711638"/>
            <a:chExt cx="1912118" cy="3155762"/>
          </a:xfrm>
        </p:grpSpPr>
        <p:sp>
          <p:nvSpPr>
            <p:cNvPr id="50" name="Oval 49"/>
            <p:cNvSpPr/>
            <p:nvPr/>
          </p:nvSpPr>
          <p:spPr>
            <a:xfrm>
              <a:off x="7094059" y="2917985"/>
              <a:ext cx="1440000" cy="14400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ounded Rectangle 50"/>
            <p:cNvSpPr/>
            <p:nvPr/>
          </p:nvSpPr>
          <p:spPr>
            <a:xfrm>
              <a:off x="6858000" y="2711638"/>
              <a:ext cx="1912118" cy="315576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53" name="Straight Connector 52"/>
            <p:cNvCxnSpPr/>
            <p:nvPr/>
          </p:nvCxnSpPr>
          <p:spPr>
            <a:xfrm>
              <a:off x="7094059" y="4589861"/>
              <a:ext cx="1440000" cy="0"/>
            </a:xfrm>
            <a:prstGeom prst="line">
              <a:avLst/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Rectangle 53"/>
            <p:cNvSpPr/>
            <p:nvPr/>
          </p:nvSpPr>
          <p:spPr>
            <a:xfrm>
              <a:off x="7052230" y="4751786"/>
              <a:ext cx="1523659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>
                  <a:solidFill>
                    <a:schemeClr val="accent4"/>
                  </a:solidFill>
                </a:rPr>
                <a:t>Publishing packages and you need to be sure there isn't anything </a:t>
              </a:r>
              <a:r>
                <a:rPr lang="en-US" sz="1200" smtClean="0">
                  <a:solidFill>
                    <a:schemeClr val="accent4"/>
                  </a:solidFill>
                </a:rPr>
                <a:t>default.</a:t>
              </a:r>
              <a:endParaRPr lang="en-US" sz="1200" dirty="0">
                <a:solidFill>
                  <a:schemeClr val="accent4"/>
                </a:solidFill>
              </a:endParaRPr>
            </a:p>
          </p:txBody>
        </p:sp>
        <p:sp>
          <p:nvSpPr>
            <p:cNvPr id="25" name="TextBox 24"/>
            <p:cNvSpPr txBox="1">
              <a:spLocks noChangeAspect="1"/>
            </p:cNvSpPr>
            <p:nvPr/>
          </p:nvSpPr>
          <p:spPr>
            <a:xfrm>
              <a:off x="7187815" y="3017706"/>
              <a:ext cx="1252488" cy="1252488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5400" dirty="0">
                  <a:solidFill>
                    <a:schemeClr val="bg1"/>
                  </a:solidFill>
                  <a:latin typeface="FontAwesome" pitchFamily="2" charset="0"/>
                </a:rPr>
                <a:t></a:t>
              </a:r>
              <a:endParaRPr lang="ru-RU" sz="5400" dirty="0">
                <a:solidFill>
                  <a:schemeClr val="bg1"/>
                </a:solidFill>
              </a:endParaRPr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373882" y="2330638"/>
            <a:ext cx="19121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bg1"/>
                </a:solidFill>
                <a:latin typeface="+mj-lt"/>
              </a:rPr>
              <a:t>DISCOVERY SERVICES</a:t>
            </a:r>
            <a:endParaRPr lang="en-US" sz="12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535255" y="2330638"/>
            <a:ext cx="19121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smtClean="0">
                <a:solidFill>
                  <a:schemeClr val="bg1"/>
                </a:solidFill>
                <a:latin typeface="+mj-lt"/>
              </a:rPr>
              <a:t>TRANSITION SERVICES</a:t>
            </a:r>
            <a:endParaRPr lang="en-US" sz="12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696628" y="2330638"/>
            <a:ext cx="19121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smtClean="0">
                <a:solidFill>
                  <a:schemeClr val="bg1"/>
                </a:solidFill>
                <a:latin typeface="+mj-lt"/>
              </a:rPr>
              <a:t>MANAGED SERVICES</a:t>
            </a:r>
            <a:endParaRPr lang="en-US" sz="12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858000" y="2330638"/>
            <a:ext cx="19121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smtClean="0">
                <a:solidFill>
                  <a:schemeClr val="bg1"/>
                </a:solidFill>
                <a:latin typeface="+mj-lt"/>
              </a:rPr>
              <a:t>SUPPORT SERVICES</a:t>
            </a:r>
            <a:endParaRPr lang="en-US" sz="120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47514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6" grpId="0"/>
      <p:bldP spid="27" grpId="0"/>
      <p:bldP spid="29" grpId="0"/>
      <p:bldP spid="3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Elbow Connector 13"/>
          <p:cNvCxnSpPr>
            <a:endCxn id="20" idx="3"/>
          </p:cNvCxnSpPr>
          <p:nvPr/>
        </p:nvCxnSpPr>
        <p:spPr>
          <a:xfrm rot="5400000" flipH="1" flipV="1">
            <a:off x="767533" y="2773489"/>
            <a:ext cx="998324" cy="160300"/>
          </a:xfrm>
          <a:prstGeom prst="bentConnector4">
            <a:avLst>
              <a:gd name="adj1" fmla="val 61382"/>
              <a:gd name="adj2" fmla="val 242608"/>
            </a:avLst>
          </a:prstGeom>
          <a:ln w="12700">
            <a:solidFill>
              <a:schemeClr val="tx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6"/>
          <p:cNvCxnSpPr>
            <a:endCxn id="21" idx="3"/>
          </p:cNvCxnSpPr>
          <p:nvPr/>
        </p:nvCxnSpPr>
        <p:spPr>
          <a:xfrm rot="5400000" flipH="1" flipV="1">
            <a:off x="3381630" y="2554247"/>
            <a:ext cx="922136" cy="522596"/>
          </a:xfrm>
          <a:prstGeom prst="bentConnector4">
            <a:avLst>
              <a:gd name="adj1" fmla="val 56656"/>
              <a:gd name="adj2" fmla="val 143743"/>
            </a:avLst>
          </a:prstGeom>
          <a:ln w="12700">
            <a:solidFill>
              <a:schemeClr val="tx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endCxn id="23" idx="3"/>
          </p:cNvCxnSpPr>
          <p:nvPr/>
        </p:nvCxnSpPr>
        <p:spPr>
          <a:xfrm rot="5400000" flipH="1" flipV="1">
            <a:off x="4993046" y="2622136"/>
            <a:ext cx="993894" cy="467434"/>
          </a:xfrm>
          <a:prstGeom prst="bentConnector4">
            <a:avLst>
              <a:gd name="adj1" fmla="val 60556"/>
              <a:gd name="adj2" fmla="val 148905"/>
            </a:avLst>
          </a:prstGeom>
          <a:ln w="12700">
            <a:solidFill>
              <a:schemeClr val="tx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Elbow Connector 15"/>
          <p:cNvCxnSpPr>
            <a:endCxn id="24" idx="1"/>
          </p:cNvCxnSpPr>
          <p:nvPr/>
        </p:nvCxnSpPr>
        <p:spPr>
          <a:xfrm rot="5400000">
            <a:off x="3640617" y="4534543"/>
            <a:ext cx="589128" cy="511641"/>
          </a:xfrm>
          <a:prstGeom prst="bentConnector4">
            <a:avLst>
              <a:gd name="adj1" fmla="val 38245"/>
              <a:gd name="adj2" fmla="val 144680"/>
            </a:avLst>
          </a:prstGeom>
          <a:ln w="12700">
            <a:solidFill>
              <a:schemeClr val="tx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30"/>
          <p:cNvCxnSpPr>
            <a:endCxn id="22" idx="1"/>
          </p:cNvCxnSpPr>
          <p:nvPr/>
        </p:nvCxnSpPr>
        <p:spPr>
          <a:xfrm rot="5400000">
            <a:off x="5520719" y="4626467"/>
            <a:ext cx="676941" cy="263207"/>
          </a:xfrm>
          <a:prstGeom prst="bentConnector4">
            <a:avLst>
              <a:gd name="adj1" fmla="val 39770"/>
              <a:gd name="adj2" fmla="val 186852"/>
            </a:avLst>
          </a:prstGeom>
          <a:ln w="12700">
            <a:solidFill>
              <a:schemeClr val="tx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Elbow Connector 27"/>
          <p:cNvCxnSpPr>
            <a:endCxn id="27" idx="1"/>
          </p:cNvCxnSpPr>
          <p:nvPr/>
        </p:nvCxnSpPr>
        <p:spPr>
          <a:xfrm rot="5400000">
            <a:off x="777348" y="4539626"/>
            <a:ext cx="589128" cy="511641"/>
          </a:xfrm>
          <a:prstGeom prst="bentConnector4">
            <a:avLst>
              <a:gd name="adj1" fmla="val 38245"/>
              <a:gd name="adj2" fmla="val 144680"/>
            </a:avLst>
          </a:prstGeom>
          <a:ln w="12700">
            <a:solidFill>
              <a:schemeClr val="tx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/>
          <p:cNvCxnSpPr>
            <a:endCxn id="30" idx="3"/>
          </p:cNvCxnSpPr>
          <p:nvPr/>
        </p:nvCxnSpPr>
        <p:spPr>
          <a:xfrm rot="5400000" flipH="1" flipV="1">
            <a:off x="2033433" y="2604952"/>
            <a:ext cx="617326" cy="116376"/>
          </a:xfrm>
          <a:prstGeom prst="bentConnector4">
            <a:avLst>
              <a:gd name="adj1" fmla="val 38782"/>
              <a:gd name="adj2" fmla="val 296432"/>
            </a:avLst>
          </a:prstGeom>
          <a:ln w="12700">
            <a:solidFill>
              <a:schemeClr val="tx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/>
          <p:cNvCxnSpPr>
            <a:endCxn id="37" idx="3"/>
          </p:cNvCxnSpPr>
          <p:nvPr/>
        </p:nvCxnSpPr>
        <p:spPr>
          <a:xfrm rot="5400000" flipH="1" flipV="1">
            <a:off x="7857209" y="2711371"/>
            <a:ext cx="922136" cy="208348"/>
          </a:xfrm>
          <a:prstGeom prst="bentConnector4">
            <a:avLst>
              <a:gd name="adj1" fmla="val 57600"/>
              <a:gd name="adj2" fmla="val 209720"/>
            </a:avLst>
          </a:prstGeom>
          <a:ln w="12700">
            <a:solidFill>
              <a:schemeClr val="tx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Elbow Connector 37"/>
          <p:cNvCxnSpPr>
            <a:endCxn id="39" idx="3"/>
          </p:cNvCxnSpPr>
          <p:nvPr/>
        </p:nvCxnSpPr>
        <p:spPr>
          <a:xfrm rot="16200000" flipV="1">
            <a:off x="6419924" y="2686137"/>
            <a:ext cx="922136" cy="258816"/>
          </a:xfrm>
          <a:prstGeom prst="bentConnector2">
            <a:avLst/>
          </a:prstGeom>
          <a:ln w="12700">
            <a:solidFill>
              <a:schemeClr val="tx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/>
          <p:cNvCxnSpPr>
            <a:endCxn id="44" idx="1"/>
          </p:cNvCxnSpPr>
          <p:nvPr/>
        </p:nvCxnSpPr>
        <p:spPr>
          <a:xfrm rot="5400000">
            <a:off x="7542419" y="4424856"/>
            <a:ext cx="753141" cy="590228"/>
          </a:xfrm>
          <a:prstGeom prst="bentConnector4">
            <a:avLst>
              <a:gd name="adj1" fmla="val 53524"/>
              <a:gd name="adj2" fmla="val 138731"/>
            </a:avLst>
          </a:prstGeom>
          <a:ln w="12700">
            <a:solidFill>
              <a:schemeClr val="tx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Chart 5"/>
          <p:cNvGraphicFramePr/>
          <p:nvPr>
            <p:extLst>
              <p:ext uri="{D42A27DB-BD31-4B8C-83A1-F6EECF244321}">
                <p14:modId xmlns:p14="http://schemas.microsoft.com/office/powerpoint/2010/main" val="1400139749"/>
              </p:ext>
            </p:extLst>
          </p:nvPr>
        </p:nvGraphicFramePr>
        <p:xfrm>
          <a:off x="304800" y="2667000"/>
          <a:ext cx="3314700" cy="2209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26" name="Chart 2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7297197"/>
              </p:ext>
            </p:extLst>
          </p:nvPr>
        </p:nvGraphicFramePr>
        <p:xfrm>
          <a:off x="4549419" y="2971800"/>
          <a:ext cx="2441194" cy="1647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5" name="Chart 4"/>
          <p:cNvGraphicFramePr/>
          <p:nvPr>
            <p:extLst>
              <p:ext uri="{D42A27DB-BD31-4B8C-83A1-F6EECF244321}">
                <p14:modId xmlns:p14="http://schemas.microsoft.com/office/powerpoint/2010/main" val="2307302593"/>
              </p:ext>
            </p:extLst>
          </p:nvPr>
        </p:nvGraphicFramePr>
        <p:xfrm>
          <a:off x="6096000" y="2755900"/>
          <a:ext cx="3048000" cy="2032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2" name="Chart 1"/>
          <p:cNvGraphicFramePr/>
          <p:nvPr>
            <p:extLst>
              <p:ext uri="{D42A27DB-BD31-4B8C-83A1-F6EECF244321}">
                <p14:modId xmlns:p14="http://schemas.microsoft.com/office/powerpoint/2010/main" val="3706371229"/>
              </p:ext>
            </p:extLst>
          </p:nvPr>
        </p:nvGraphicFramePr>
        <p:xfrm>
          <a:off x="2671620" y="2895600"/>
          <a:ext cx="2719143" cy="18127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OUR </a:t>
            </a:r>
            <a:r>
              <a:rPr lang="en-US" b="1" dirty="0" smtClean="0">
                <a:solidFill>
                  <a:schemeClr val="tx1"/>
                </a:solidFill>
                <a:latin typeface="Novecento sans wide Book" panose="00000405000000000000" pitchFamily="50" charset="0"/>
              </a:rPr>
              <a:t>SERVICES</a:t>
            </a:r>
            <a:endParaRPr lang="en-US" b="1" dirty="0">
              <a:solidFill>
                <a:schemeClr val="tx1"/>
              </a:solidFill>
              <a:latin typeface="Novecento sans wide Book" panose="00000405000000000000" pitchFamily="50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2400" dirty="0"/>
              <a:t>service departments</a:t>
            </a:r>
          </a:p>
        </p:txBody>
      </p:sp>
      <p:grpSp>
        <p:nvGrpSpPr>
          <p:cNvPr id="40" name="Group 39"/>
          <p:cNvGrpSpPr/>
          <p:nvPr/>
        </p:nvGrpSpPr>
        <p:grpSpPr>
          <a:xfrm>
            <a:off x="6934200" y="3225055"/>
            <a:ext cx="1371600" cy="872327"/>
            <a:chOff x="6934200" y="3225055"/>
            <a:chExt cx="1371600" cy="872327"/>
          </a:xfrm>
        </p:grpSpPr>
        <p:sp>
          <p:nvSpPr>
            <p:cNvPr id="13" name="TextBox 12"/>
            <p:cNvSpPr txBox="1"/>
            <p:nvPr/>
          </p:nvSpPr>
          <p:spPr>
            <a:xfrm>
              <a:off x="6934200" y="3574162"/>
              <a:ext cx="13716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>
                  <a:solidFill>
                    <a:schemeClr val="bg1"/>
                  </a:solidFill>
                  <a:latin typeface="+mj-lt"/>
                </a:rPr>
                <a:t>PUBLIC RELATIONS</a:t>
              </a:r>
            </a:p>
          </p:txBody>
        </p:sp>
        <p:sp>
          <p:nvSpPr>
            <p:cNvPr id="65" name="TextBox 64"/>
            <p:cNvSpPr txBox="1">
              <a:spLocks noChangeAspect="1"/>
            </p:cNvSpPr>
            <p:nvPr/>
          </p:nvSpPr>
          <p:spPr>
            <a:xfrm>
              <a:off x="7440000" y="3225055"/>
              <a:ext cx="360000" cy="360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FontAwesome" pitchFamily="2" charset="0"/>
                </a:rPr>
                <a:t></a:t>
              </a:r>
              <a:endParaRPr lang="ru-RU" sz="2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1253822" y="3230930"/>
            <a:ext cx="1399807" cy="734742"/>
            <a:chOff x="1253822" y="3230930"/>
            <a:chExt cx="1399807" cy="734742"/>
          </a:xfrm>
        </p:grpSpPr>
        <p:sp>
          <p:nvSpPr>
            <p:cNvPr id="7" name="TextBox 6"/>
            <p:cNvSpPr txBox="1"/>
            <p:nvPr/>
          </p:nvSpPr>
          <p:spPr>
            <a:xfrm>
              <a:off x="1253822" y="3657895"/>
              <a:ext cx="139980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>
                  <a:solidFill>
                    <a:schemeClr val="bg1"/>
                  </a:solidFill>
                  <a:latin typeface="+mj-lt"/>
                </a:rPr>
                <a:t>ADVERTISING</a:t>
              </a:r>
            </a:p>
          </p:txBody>
        </p:sp>
        <p:sp>
          <p:nvSpPr>
            <p:cNvPr id="66" name="TextBox 65"/>
            <p:cNvSpPr txBox="1">
              <a:spLocks noChangeAspect="1"/>
            </p:cNvSpPr>
            <p:nvPr/>
          </p:nvSpPr>
          <p:spPr>
            <a:xfrm>
              <a:off x="1773725" y="3230930"/>
              <a:ext cx="360000" cy="360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2000">
                  <a:solidFill>
                    <a:schemeClr val="bg1"/>
                  </a:solidFill>
                  <a:latin typeface="Sosa" pitchFamily="2" charset="0"/>
                  <a:ea typeface="Entypo" pitchFamily="2" charset="0"/>
                </a:rPr>
                <a:t>H</a:t>
              </a:r>
              <a:endParaRPr lang="ru-RU" sz="2000" dirty="0">
                <a:solidFill>
                  <a:schemeClr val="bg1"/>
                </a:solidFill>
                <a:ea typeface="Entypo" pitchFamily="2" charset="0"/>
              </a:endParaRP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5223598" y="3271473"/>
            <a:ext cx="1091969" cy="833147"/>
            <a:chOff x="5223598" y="3271473"/>
            <a:chExt cx="1091969" cy="833147"/>
          </a:xfrm>
        </p:grpSpPr>
        <p:sp>
          <p:nvSpPr>
            <p:cNvPr id="11" name="TextBox 10"/>
            <p:cNvSpPr txBox="1"/>
            <p:nvPr/>
          </p:nvSpPr>
          <p:spPr>
            <a:xfrm>
              <a:off x="5223598" y="3581400"/>
              <a:ext cx="109196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>
                  <a:solidFill>
                    <a:schemeClr val="bg1"/>
                  </a:solidFill>
                  <a:latin typeface="+mj-lt"/>
                </a:rPr>
                <a:t>SEO ANALYSIS</a:t>
              </a:r>
            </a:p>
          </p:txBody>
        </p:sp>
        <p:sp>
          <p:nvSpPr>
            <p:cNvPr id="67" name="TextBox 66"/>
            <p:cNvSpPr txBox="1">
              <a:spLocks noChangeAspect="1"/>
            </p:cNvSpPr>
            <p:nvPr/>
          </p:nvSpPr>
          <p:spPr>
            <a:xfrm>
              <a:off x="5589582" y="3271473"/>
              <a:ext cx="360000" cy="360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2000">
                  <a:solidFill>
                    <a:schemeClr val="bg1"/>
                  </a:solidFill>
                  <a:latin typeface="Sosa" pitchFamily="2" charset="0"/>
                  <a:ea typeface="Entypo" pitchFamily="2" charset="0"/>
                </a:rPr>
                <a:t>G</a:t>
              </a:r>
              <a:endParaRPr lang="ru-RU" sz="2000" dirty="0">
                <a:solidFill>
                  <a:schemeClr val="bg1"/>
                </a:solidFill>
                <a:ea typeface="Entypo" pitchFamily="2" charset="0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3369470" y="3276613"/>
            <a:ext cx="1326838" cy="689059"/>
            <a:chOff x="3369470" y="3276613"/>
            <a:chExt cx="1326838" cy="689059"/>
          </a:xfrm>
        </p:grpSpPr>
        <p:sp>
          <p:nvSpPr>
            <p:cNvPr id="12" name="TextBox 11"/>
            <p:cNvSpPr txBox="1"/>
            <p:nvPr/>
          </p:nvSpPr>
          <p:spPr>
            <a:xfrm>
              <a:off x="3369470" y="3657895"/>
              <a:ext cx="13268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smtClean="0">
                  <a:solidFill>
                    <a:schemeClr val="bg1"/>
                  </a:solidFill>
                  <a:latin typeface="+mj-lt"/>
                </a:rPr>
                <a:t>WEB DESIGN</a:t>
              </a:r>
              <a:endParaRPr lang="en-US" sz="14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68" name="TextBox 67"/>
            <p:cNvSpPr txBox="1">
              <a:spLocks noChangeAspect="1"/>
            </p:cNvSpPr>
            <p:nvPr/>
          </p:nvSpPr>
          <p:spPr>
            <a:xfrm>
              <a:off x="3852889" y="3276613"/>
              <a:ext cx="360000" cy="360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FontAwesome" pitchFamily="2" charset="0"/>
                </a:rPr>
                <a:t></a:t>
              </a:r>
              <a:endParaRPr lang="ru-RU" sz="2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26400" y="1828800"/>
            <a:ext cx="920445" cy="664176"/>
            <a:chOff x="426400" y="1828800"/>
            <a:chExt cx="920445" cy="664176"/>
          </a:xfrm>
        </p:grpSpPr>
        <p:sp>
          <p:nvSpPr>
            <p:cNvPr id="20" name="TextBox 19"/>
            <p:cNvSpPr txBox="1"/>
            <p:nvPr/>
          </p:nvSpPr>
          <p:spPr>
            <a:xfrm>
              <a:off x="426400" y="2215977"/>
              <a:ext cx="9204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smtClean="0">
                  <a:solidFill>
                    <a:schemeClr val="bg1"/>
                  </a:solidFill>
                </a:rPr>
                <a:t>promoting</a:t>
              </a: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611606" y="1861854"/>
              <a:ext cx="33855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smtClean="0">
                  <a:solidFill>
                    <a:schemeClr val="bg1"/>
                  </a:solidFill>
                  <a:latin typeface="+mj-lt"/>
                </a:rPr>
                <a:t>9</a:t>
              </a:r>
              <a:endParaRPr lang="en-US" sz="20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0" name="TextBox 69"/>
            <p:cNvSpPr txBox="1">
              <a:spLocks noChangeAspect="1"/>
            </p:cNvSpPr>
            <p:nvPr/>
          </p:nvSpPr>
          <p:spPr>
            <a:xfrm>
              <a:off x="452527" y="1828800"/>
              <a:ext cx="234000" cy="468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2400" dirty="0">
                  <a:latin typeface="Accessibility Foundicons" pitchFamily="2" charset="0"/>
                </a:rPr>
                <a:t></a:t>
              </a:r>
              <a:endParaRPr lang="ru-RU" sz="2400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1777998" y="1828800"/>
            <a:ext cx="680853" cy="664176"/>
            <a:chOff x="1777998" y="1828800"/>
            <a:chExt cx="680853" cy="664176"/>
          </a:xfrm>
        </p:grpSpPr>
        <p:sp>
          <p:nvSpPr>
            <p:cNvPr id="30" name="TextBox 29"/>
            <p:cNvSpPr txBox="1"/>
            <p:nvPr/>
          </p:nvSpPr>
          <p:spPr>
            <a:xfrm>
              <a:off x="1777998" y="2215977"/>
              <a:ext cx="62228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smtClean="0">
                  <a:solidFill>
                    <a:schemeClr val="bg1"/>
                  </a:solidFill>
                </a:rPr>
                <a:t>digital</a:t>
              </a: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2019307" y="1861854"/>
              <a:ext cx="43954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smtClean="0">
                  <a:solidFill>
                    <a:schemeClr val="bg1"/>
                  </a:solidFill>
                  <a:latin typeface="+mj-lt"/>
                </a:rPr>
                <a:t>17</a:t>
              </a:r>
              <a:endParaRPr lang="en-US" sz="20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2" name="TextBox 71"/>
            <p:cNvSpPr txBox="1">
              <a:spLocks noChangeAspect="1"/>
            </p:cNvSpPr>
            <p:nvPr/>
          </p:nvSpPr>
          <p:spPr>
            <a:xfrm>
              <a:off x="1860228" y="1828800"/>
              <a:ext cx="234000" cy="468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2400" smtClean="0">
                  <a:latin typeface="Accessibility Foundicons" pitchFamily="2" charset="0"/>
                </a:rPr>
                <a:t></a:t>
              </a:r>
              <a:endParaRPr lang="ru-RU" sz="2400" dirty="0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816091" y="4951510"/>
            <a:ext cx="740908" cy="741041"/>
            <a:chOff x="816091" y="4951510"/>
            <a:chExt cx="740908" cy="741041"/>
          </a:xfrm>
        </p:grpSpPr>
        <p:sp>
          <p:nvSpPr>
            <p:cNvPr id="27" name="TextBox 26"/>
            <p:cNvSpPr txBox="1"/>
            <p:nvPr/>
          </p:nvSpPr>
          <p:spPr>
            <a:xfrm>
              <a:off x="816091" y="4951510"/>
              <a:ext cx="74090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smtClean="0">
                  <a:solidFill>
                    <a:schemeClr val="bg1"/>
                  </a:solidFill>
                </a:rPr>
                <a:t>creative</a:t>
              </a: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997279" y="5257605"/>
              <a:ext cx="44595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smtClean="0">
                  <a:solidFill>
                    <a:schemeClr val="bg1"/>
                  </a:solidFill>
                  <a:latin typeface="+mj-lt"/>
                </a:rPr>
                <a:t>12</a:t>
              </a:r>
              <a:endParaRPr lang="en-US" sz="20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4" name="TextBox 73"/>
            <p:cNvSpPr txBox="1">
              <a:spLocks noChangeAspect="1"/>
            </p:cNvSpPr>
            <p:nvPr/>
          </p:nvSpPr>
          <p:spPr>
            <a:xfrm>
              <a:off x="838200" y="5224551"/>
              <a:ext cx="234000" cy="468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2400" dirty="0">
                  <a:latin typeface="Accessibility Foundicons" pitchFamily="2" charset="0"/>
                </a:rPr>
                <a:t></a:t>
              </a:r>
              <a:endParaRPr lang="ru-RU" sz="2400" dirty="0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3452856" y="1828800"/>
            <a:ext cx="651140" cy="664176"/>
            <a:chOff x="3452856" y="1828800"/>
            <a:chExt cx="651140" cy="664176"/>
          </a:xfrm>
        </p:grpSpPr>
        <p:sp>
          <p:nvSpPr>
            <p:cNvPr id="21" name="TextBox 20"/>
            <p:cNvSpPr txBox="1"/>
            <p:nvPr/>
          </p:nvSpPr>
          <p:spPr>
            <a:xfrm>
              <a:off x="3452856" y="2215977"/>
              <a:ext cx="65114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smtClean="0">
                  <a:solidFill>
                    <a:schemeClr val="bg1"/>
                  </a:solidFill>
                </a:rPr>
                <a:t>design</a:t>
              </a: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3694335" y="1861854"/>
              <a:ext cx="33855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smtClean="0">
                  <a:solidFill>
                    <a:schemeClr val="bg1"/>
                  </a:solidFill>
                  <a:latin typeface="+mj-lt"/>
                </a:rPr>
                <a:t>8</a:t>
              </a:r>
              <a:endParaRPr lang="en-US" sz="20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6" name="TextBox 75"/>
            <p:cNvSpPr txBox="1">
              <a:spLocks noChangeAspect="1"/>
            </p:cNvSpPr>
            <p:nvPr/>
          </p:nvSpPr>
          <p:spPr>
            <a:xfrm>
              <a:off x="3535256" y="1828800"/>
              <a:ext cx="234000" cy="468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2400" dirty="0">
                  <a:latin typeface="Accessibility Foundicons" pitchFamily="2" charset="0"/>
                </a:rPr>
                <a:t></a:t>
              </a:r>
              <a:endParaRPr lang="ru-RU" sz="2400" dirty="0"/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4788839" y="1828800"/>
            <a:ext cx="934871" cy="668605"/>
            <a:chOff x="4788839" y="1828800"/>
            <a:chExt cx="934871" cy="668605"/>
          </a:xfrm>
        </p:grpSpPr>
        <p:sp>
          <p:nvSpPr>
            <p:cNvPr id="23" name="TextBox 22"/>
            <p:cNvSpPr txBox="1"/>
            <p:nvPr/>
          </p:nvSpPr>
          <p:spPr>
            <a:xfrm>
              <a:off x="4788839" y="2220406"/>
              <a:ext cx="93487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smtClean="0">
                  <a:solidFill>
                    <a:schemeClr val="bg1"/>
                  </a:solidFill>
                </a:rPr>
                <a:t>optimizers</a:t>
              </a: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5035879" y="1861854"/>
              <a:ext cx="47961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smtClean="0">
                  <a:solidFill>
                    <a:schemeClr val="bg1"/>
                  </a:solidFill>
                  <a:latin typeface="+mj-lt"/>
                </a:rPr>
                <a:t>10</a:t>
              </a:r>
              <a:endParaRPr lang="en-US" sz="20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8" name="TextBox 77"/>
            <p:cNvSpPr txBox="1">
              <a:spLocks noChangeAspect="1"/>
            </p:cNvSpPr>
            <p:nvPr/>
          </p:nvSpPr>
          <p:spPr>
            <a:xfrm>
              <a:off x="4876800" y="1828800"/>
              <a:ext cx="234000" cy="468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2400" dirty="0">
                  <a:latin typeface="Accessibility Foundicons" pitchFamily="2" charset="0"/>
                </a:rPr>
                <a:t></a:t>
              </a:r>
              <a:endParaRPr lang="ru-RU" sz="2400" dirty="0"/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5727585" y="4958041"/>
            <a:ext cx="766557" cy="734510"/>
            <a:chOff x="5727585" y="4958041"/>
            <a:chExt cx="766557" cy="734510"/>
          </a:xfrm>
        </p:grpSpPr>
        <p:sp>
          <p:nvSpPr>
            <p:cNvPr id="22" name="TextBox 21"/>
            <p:cNvSpPr txBox="1"/>
            <p:nvPr/>
          </p:nvSpPr>
          <p:spPr>
            <a:xfrm>
              <a:off x="5727585" y="4958041"/>
              <a:ext cx="7665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>
                  <a:solidFill>
                    <a:schemeClr val="bg1"/>
                  </a:solidFill>
                </a:rPr>
                <a:t>analysts</a:t>
              </a: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5950279" y="5257605"/>
              <a:ext cx="33855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>
                  <a:solidFill>
                    <a:schemeClr val="bg1"/>
                  </a:solidFill>
                  <a:latin typeface="+mj-lt"/>
                </a:rPr>
                <a:t>5</a:t>
              </a:r>
            </a:p>
          </p:txBody>
        </p:sp>
        <p:sp>
          <p:nvSpPr>
            <p:cNvPr id="80" name="TextBox 79"/>
            <p:cNvSpPr txBox="1">
              <a:spLocks noChangeAspect="1"/>
            </p:cNvSpPr>
            <p:nvPr/>
          </p:nvSpPr>
          <p:spPr>
            <a:xfrm>
              <a:off x="5791200" y="5224551"/>
              <a:ext cx="234000" cy="468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2400" dirty="0">
                  <a:latin typeface="Accessibility Foundicons" pitchFamily="2" charset="0"/>
                </a:rPr>
                <a:t></a:t>
              </a:r>
              <a:endParaRPr lang="ru-RU" sz="2400" dirty="0"/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3679360" y="4946427"/>
            <a:ext cx="664040" cy="746124"/>
            <a:chOff x="3679360" y="4946427"/>
            <a:chExt cx="664040" cy="746124"/>
          </a:xfrm>
        </p:grpSpPr>
        <p:sp>
          <p:nvSpPr>
            <p:cNvPr id="24" name="TextBox 23"/>
            <p:cNvSpPr txBox="1"/>
            <p:nvPr/>
          </p:nvSpPr>
          <p:spPr>
            <a:xfrm>
              <a:off x="3679360" y="4946427"/>
              <a:ext cx="65755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smtClean="0">
                  <a:solidFill>
                    <a:schemeClr val="bg1"/>
                  </a:solidFill>
                </a:rPr>
                <a:t>coding</a:t>
              </a: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3854164" y="5257605"/>
              <a:ext cx="48923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smtClean="0">
                  <a:solidFill>
                    <a:schemeClr val="bg1"/>
                  </a:solidFill>
                  <a:latin typeface="+mj-lt"/>
                </a:rPr>
                <a:t>25</a:t>
              </a:r>
              <a:endParaRPr lang="en-US" sz="20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82" name="TextBox 81"/>
            <p:cNvSpPr txBox="1">
              <a:spLocks noChangeAspect="1"/>
            </p:cNvSpPr>
            <p:nvPr/>
          </p:nvSpPr>
          <p:spPr>
            <a:xfrm>
              <a:off x="3695085" y="5224551"/>
              <a:ext cx="234000" cy="468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2400" dirty="0">
                  <a:latin typeface="Accessibility Foundicons" pitchFamily="2" charset="0"/>
                </a:rPr>
                <a:t></a:t>
              </a:r>
              <a:endParaRPr lang="ru-RU" sz="2400" dirty="0"/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7623875" y="4958041"/>
            <a:ext cx="672307" cy="734510"/>
            <a:chOff x="7623875" y="4958041"/>
            <a:chExt cx="672307" cy="734510"/>
          </a:xfrm>
        </p:grpSpPr>
        <p:sp>
          <p:nvSpPr>
            <p:cNvPr id="44" name="TextBox 43"/>
            <p:cNvSpPr txBox="1"/>
            <p:nvPr/>
          </p:nvSpPr>
          <p:spPr>
            <a:xfrm>
              <a:off x="7623875" y="4958041"/>
              <a:ext cx="5902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smtClean="0">
                  <a:solidFill>
                    <a:schemeClr val="bg1"/>
                  </a:solidFill>
                </a:rPr>
                <a:t>social</a:t>
              </a: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7816564" y="5257605"/>
              <a:ext cx="47961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smtClean="0">
                  <a:solidFill>
                    <a:schemeClr val="bg1"/>
                  </a:solidFill>
                  <a:latin typeface="+mj-lt"/>
                </a:rPr>
                <a:t>10</a:t>
              </a:r>
              <a:endParaRPr lang="en-US" sz="20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84" name="TextBox 83"/>
            <p:cNvSpPr txBox="1">
              <a:spLocks noChangeAspect="1"/>
            </p:cNvSpPr>
            <p:nvPr/>
          </p:nvSpPr>
          <p:spPr>
            <a:xfrm>
              <a:off x="7657485" y="5224551"/>
              <a:ext cx="234000" cy="468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2400" dirty="0">
                  <a:latin typeface="Accessibility Foundicons" pitchFamily="2" charset="0"/>
                </a:rPr>
                <a:t></a:t>
              </a:r>
              <a:endParaRPr lang="ru-RU" sz="2400" dirty="0"/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6273568" y="1828800"/>
            <a:ext cx="547871" cy="664176"/>
            <a:chOff x="6273568" y="1828800"/>
            <a:chExt cx="547871" cy="664176"/>
          </a:xfrm>
        </p:grpSpPr>
        <p:sp>
          <p:nvSpPr>
            <p:cNvPr id="39" name="TextBox 38"/>
            <p:cNvSpPr txBox="1"/>
            <p:nvPr/>
          </p:nvSpPr>
          <p:spPr>
            <a:xfrm>
              <a:off x="6273568" y="2215977"/>
              <a:ext cx="4780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smtClean="0">
                  <a:solidFill>
                    <a:schemeClr val="bg1"/>
                  </a:solidFill>
                </a:rPr>
                <a:t>spin</a:t>
              </a: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6482885" y="1861854"/>
              <a:ext cx="33855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smtClean="0">
                  <a:solidFill>
                    <a:schemeClr val="bg1"/>
                  </a:solidFill>
                  <a:latin typeface="+mj-lt"/>
                </a:rPr>
                <a:t>5</a:t>
              </a:r>
              <a:endParaRPr lang="en-US" sz="20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86" name="TextBox 85"/>
            <p:cNvSpPr txBox="1">
              <a:spLocks noChangeAspect="1"/>
            </p:cNvSpPr>
            <p:nvPr/>
          </p:nvSpPr>
          <p:spPr>
            <a:xfrm>
              <a:off x="6323806" y="1828800"/>
              <a:ext cx="234000" cy="468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2400" dirty="0">
                  <a:latin typeface="Accessibility Foundicons" pitchFamily="2" charset="0"/>
                </a:rPr>
                <a:t></a:t>
              </a:r>
              <a:endParaRPr lang="ru-RU" sz="2400" dirty="0"/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7391400" y="1828800"/>
            <a:ext cx="1031051" cy="664176"/>
            <a:chOff x="7391400" y="1828800"/>
            <a:chExt cx="1031051" cy="664176"/>
          </a:xfrm>
        </p:grpSpPr>
        <p:sp>
          <p:nvSpPr>
            <p:cNvPr id="37" name="TextBox 36"/>
            <p:cNvSpPr txBox="1"/>
            <p:nvPr/>
          </p:nvSpPr>
          <p:spPr>
            <a:xfrm>
              <a:off x="7391400" y="2215977"/>
              <a:ext cx="103105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smtClean="0">
                  <a:solidFill>
                    <a:schemeClr val="bg1"/>
                  </a:solidFill>
                </a:rPr>
                <a:t>government</a:t>
              </a: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7550479" y="1861854"/>
              <a:ext cx="33855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smtClean="0">
                  <a:solidFill>
                    <a:schemeClr val="bg1"/>
                  </a:solidFill>
                  <a:latin typeface="+mj-lt"/>
                </a:rPr>
                <a:t>3</a:t>
              </a:r>
              <a:endParaRPr lang="en-US" sz="20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88" name="TextBox 87"/>
            <p:cNvSpPr txBox="1">
              <a:spLocks noChangeAspect="1"/>
            </p:cNvSpPr>
            <p:nvPr/>
          </p:nvSpPr>
          <p:spPr>
            <a:xfrm>
              <a:off x="7391400" y="1828800"/>
              <a:ext cx="234000" cy="468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2400" dirty="0">
                  <a:latin typeface="Accessibility Foundicons" pitchFamily="2" charset="0"/>
                </a:rPr>
                <a:t></a:t>
              </a:r>
              <a:endParaRPr lang="ru-RU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787635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0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500"/>
                            </p:stCondLst>
                            <p:childTnLst>
                              <p:par>
                                <p:cTn id="4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000"/>
                            </p:stCondLst>
                            <p:childTnLst>
                              <p:par>
                                <p:cTn id="5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4500"/>
                            </p:stCondLst>
                            <p:childTnLst>
                              <p:par>
                                <p:cTn id="6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500"/>
                            </p:stCondLst>
                            <p:childTnLst>
                              <p:par>
                                <p:cTn id="7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6000"/>
                            </p:stCondLst>
                            <p:childTnLst>
                              <p:par>
                                <p:cTn id="7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6500"/>
                            </p:stCondLst>
                            <p:childTnLst>
                              <p:par>
                                <p:cTn id="8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7000"/>
                            </p:stCondLst>
                            <p:childTnLst>
                              <p:par>
                                <p:cTn id="9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7500"/>
                            </p:stCondLst>
                            <p:childTnLst>
                              <p:par>
                                <p:cTn id="9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8000"/>
                            </p:stCondLst>
                            <p:childTnLst>
                              <p:par>
                                <p:cTn id="10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8500"/>
                            </p:stCondLst>
                            <p:childTnLst>
                              <p:par>
                                <p:cTn id="10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  <p:bldGraphic spid="26" grpId="0">
        <p:bldAsOne/>
      </p:bldGraphic>
      <p:bldGraphic spid="5" grpId="0">
        <p:bldAsOne/>
      </p:bldGraphic>
      <p:bldGraphic spid="2" grpId="0">
        <p:bldAsOne/>
      </p:bldGraphic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SOLUTIONS</a:t>
            </a:r>
            <a:endParaRPr lang="en-US" b="1" spc="0" dirty="0">
              <a:solidFill>
                <a:schemeClr val="accent1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2400"/>
              <a:t>o</a:t>
            </a:r>
            <a:r>
              <a:rPr lang="en-US" sz="2400" smtClean="0"/>
              <a:t>ur </a:t>
            </a:r>
            <a:r>
              <a:rPr lang="en-US" sz="2400"/>
              <a:t>workflow </a:t>
            </a:r>
            <a:r>
              <a:rPr lang="en-US" sz="2400" smtClean="0"/>
              <a:t>1</a:t>
            </a:r>
            <a:endParaRPr lang="en-US" sz="2400" b="0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323486" y="3539561"/>
            <a:ext cx="8497188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/>
        </p:nvGrpSpPr>
        <p:grpSpPr>
          <a:xfrm>
            <a:off x="1219200" y="1879680"/>
            <a:ext cx="1257300" cy="977433"/>
            <a:chOff x="1219200" y="1879680"/>
            <a:chExt cx="1257300" cy="977433"/>
          </a:xfrm>
        </p:grpSpPr>
        <p:sp>
          <p:nvSpPr>
            <p:cNvPr id="8" name="TextBox 7"/>
            <p:cNvSpPr txBox="1"/>
            <p:nvPr/>
          </p:nvSpPr>
          <p:spPr>
            <a:xfrm>
              <a:off x="1219200" y="1879680"/>
              <a:ext cx="62837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smtClean="0">
                  <a:solidFill>
                    <a:schemeClr val="accent1"/>
                  </a:solidFill>
                  <a:latin typeface="+mj-lt"/>
                </a:rPr>
                <a:t>501</a:t>
              </a:r>
              <a:endParaRPr lang="en-US" sz="2000">
                <a:solidFill>
                  <a:schemeClr val="accent1"/>
                </a:solidFill>
                <a:latin typeface="+mj-lt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1219200" y="2210782"/>
              <a:ext cx="125730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>
                  <a:solidFill>
                    <a:schemeClr val="accent4"/>
                  </a:solidFill>
                </a:rPr>
                <a:t>Content here, making it look like </a:t>
              </a:r>
              <a:r>
                <a:rPr lang="en-US" sz="1200" smtClean="0">
                  <a:solidFill>
                    <a:schemeClr val="accent4"/>
                  </a:solidFill>
                </a:rPr>
                <a:t>readable</a:t>
              </a:r>
              <a:endParaRPr lang="en-US" sz="1200" dirty="0">
                <a:solidFill>
                  <a:schemeClr val="accent4"/>
                </a:solidFill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1581483" y="4445489"/>
            <a:ext cx="1042160" cy="736111"/>
            <a:chOff x="1581483" y="4445489"/>
            <a:chExt cx="1042160" cy="736111"/>
          </a:xfrm>
        </p:grpSpPr>
        <p:sp>
          <p:nvSpPr>
            <p:cNvPr id="12" name="TextBox 11"/>
            <p:cNvSpPr txBox="1"/>
            <p:nvPr/>
          </p:nvSpPr>
          <p:spPr>
            <a:xfrm>
              <a:off x="1611184" y="4781490"/>
              <a:ext cx="6335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smtClean="0">
                  <a:solidFill>
                    <a:schemeClr val="bg1"/>
                  </a:solidFill>
                  <a:latin typeface="+mj-lt"/>
                </a:rPr>
                <a:t>130</a:t>
              </a:r>
              <a:endParaRPr lang="en-US" sz="20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581483" y="4445489"/>
              <a:ext cx="1042160" cy="4308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100">
                  <a:solidFill>
                    <a:schemeClr val="accent4"/>
                  </a:solidFill>
                </a:rPr>
                <a:t>Lorem </a:t>
              </a:r>
              <a:r>
                <a:rPr lang="en-US" sz="1100" smtClean="0">
                  <a:solidFill>
                    <a:schemeClr val="accent4"/>
                  </a:solidFill>
                </a:rPr>
                <a:t>dolor, adipiscing</a:t>
              </a:r>
              <a:endParaRPr lang="en-US" sz="1100">
                <a:solidFill>
                  <a:schemeClr val="accent4"/>
                </a:solidFill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3429000" y="1879680"/>
            <a:ext cx="1257300" cy="1162099"/>
            <a:chOff x="3429000" y="1879680"/>
            <a:chExt cx="1257300" cy="1162099"/>
          </a:xfrm>
        </p:grpSpPr>
        <p:sp>
          <p:nvSpPr>
            <p:cNvPr id="14" name="TextBox 13"/>
            <p:cNvSpPr txBox="1"/>
            <p:nvPr/>
          </p:nvSpPr>
          <p:spPr>
            <a:xfrm>
              <a:off x="3429000" y="1879680"/>
              <a:ext cx="65594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smtClean="0">
                  <a:solidFill>
                    <a:schemeClr val="tx2"/>
                  </a:solidFill>
                  <a:latin typeface="+mj-lt"/>
                </a:rPr>
                <a:t>499</a:t>
              </a:r>
              <a:endParaRPr lang="en-US" sz="2000">
                <a:solidFill>
                  <a:schemeClr val="tx2"/>
                </a:solidFill>
                <a:latin typeface="+mj-lt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3429000" y="2210782"/>
              <a:ext cx="1257300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>
                  <a:solidFill>
                    <a:schemeClr val="accent4"/>
                  </a:solidFill>
                </a:rPr>
                <a:t>Lorem Ipsum is that it has a more-or-less </a:t>
              </a:r>
              <a:r>
                <a:rPr lang="en-US" sz="1200" smtClean="0">
                  <a:solidFill>
                    <a:schemeClr val="accent4"/>
                  </a:solidFill>
                </a:rPr>
                <a:t>normal</a:t>
              </a:r>
              <a:endParaRPr lang="en-US" sz="1200" dirty="0">
                <a:solidFill>
                  <a:schemeClr val="accent4"/>
                </a:solidFill>
              </a:endParaRP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5576984" y="1879680"/>
            <a:ext cx="1257300" cy="1162099"/>
            <a:chOff x="5576984" y="1879680"/>
            <a:chExt cx="1257300" cy="1162099"/>
          </a:xfrm>
        </p:grpSpPr>
        <p:sp>
          <p:nvSpPr>
            <p:cNvPr id="17" name="TextBox 16"/>
            <p:cNvSpPr txBox="1"/>
            <p:nvPr/>
          </p:nvSpPr>
          <p:spPr>
            <a:xfrm>
              <a:off x="5576984" y="1879680"/>
              <a:ext cx="6479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smtClean="0">
                  <a:solidFill>
                    <a:schemeClr val="accent5"/>
                  </a:solidFill>
                  <a:latin typeface="+mj-lt"/>
                </a:rPr>
                <a:t>385</a:t>
              </a:r>
              <a:endParaRPr lang="en-US" sz="2000">
                <a:solidFill>
                  <a:schemeClr val="accent5"/>
                </a:solidFill>
                <a:latin typeface="+mj-lt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5576984" y="2210782"/>
              <a:ext cx="1257300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smtClean="0">
                  <a:solidFill>
                    <a:schemeClr val="accent4"/>
                  </a:solidFill>
                </a:rPr>
                <a:t>Distribution </a:t>
              </a:r>
              <a:r>
                <a:rPr lang="en-US" sz="1200">
                  <a:solidFill>
                    <a:schemeClr val="accent4"/>
                  </a:solidFill>
                </a:rPr>
                <a:t>of letters, as opposed to </a:t>
              </a:r>
              <a:r>
                <a:rPr lang="en-US" sz="1200" smtClean="0">
                  <a:solidFill>
                    <a:schemeClr val="accent4"/>
                  </a:solidFill>
                </a:rPr>
                <a:t>publishing</a:t>
              </a:r>
              <a:endParaRPr lang="en-US" sz="1200" dirty="0">
                <a:solidFill>
                  <a:schemeClr val="accent4"/>
                </a:solidFill>
              </a:endParaRPr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3813025" y="4414711"/>
            <a:ext cx="1257300" cy="766889"/>
            <a:chOff x="3813025" y="4414711"/>
            <a:chExt cx="1257300" cy="766889"/>
          </a:xfrm>
        </p:grpSpPr>
        <p:sp>
          <p:nvSpPr>
            <p:cNvPr id="21" name="TextBox 20"/>
            <p:cNvSpPr txBox="1"/>
            <p:nvPr/>
          </p:nvSpPr>
          <p:spPr>
            <a:xfrm>
              <a:off x="3842726" y="4781490"/>
              <a:ext cx="61427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smtClean="0">
                  <a:solidFill>
                    <a:schemeClr val="accent1"/>
                  </a:solidFill>
                  <a:latin typeface="+mj-lt"/>
                </a:rPr>
                <a:t>184</a:t>
              </a:r>
              <a:endParaRPr lang="en-US" sz="2000">
                <a:solidFill>
                  <a:schemeClr val="accent1"/>
                </a:solidFill>
                <a:latin typeface="+mj-lt"/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3813025" y="4414711"/>
              <a:ext cx="1257300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>
                  <a:solidFill>
                    <a:schemeClr val="accent4"/>
                  </a:solidFill>
                </a:rPr>
                <a:t>E</a:t>
              </a:r>
              <a:r>
                <a:rPr lang="en-US" sz="1200" smtClean="0">
                  <a:solidFill>
                    <a:schemeClr val="accent4"/>
                  </a:solidFill>
                </a:rPr>
                <a:t>stablished </a:t>
              </a:r>
              <a:r>
                <a:rPr lang="en-US" sz="1200">
                  <a:solidFill>
                    <a:schemeClr val="accent4"/>
                  </a:solidFill>
                </a:rPr>
                <a:t>fact </a:t>
              </a:r>
              <a:r>
                <a:rPr lang="en-US" sz="1200" smtClean="0">
                  <a:solidFill>
                    <a:schemeClr val="accent4"/>
                  </a:solidFill>
                </a:rPr>
                <a:t>and web</a:t>
              </a:r>
              <a:endParaRPr lang="en-US" sz="1200">
                <a:solidFill>
                  <a:schemeClr val="accent4"/>
                </a:solidFill>
              </a:endParaRPr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7855770" y="4414711"/>
            <a:ext cx="1045066" cy="766889"/>
            <a:chOff x="7855770" y="4414711"/>
            <a:chExt cx="1045066" cy="766889"/>
          </a:xfrm>
        </p:grpSpPr>
        <p:sp>
          <p:nvSpPr>
            <p:cNvPr id="28" name="TextBox 27"/>
            <p:cNvSpPr txBox="1"/>
            <p:nvPr/>
          </p:nvSpPr>
          <p:spPr>
            <a:xfrm>
              <a:off x="7855770" y="4781490"/>
              <a:ext cx="6245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smtClean="0">
                  <a:solidFill>
                    <a:schemeClr val="tx2"/>
                  </a:solidFill>
                  <a:latin typeface="+mj-lt"/>
                </a:rPr>
                <a:t>276</a:t>
              </a:r>
              <a:endParaRPr lang="en-US" sz="2000">
                <a:solidFill>
                  <a:schemeClr val="tx2"/>
                </a:solidFill>
                <a:latin typeface="+mj-lt"/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7855770" y="4414711"/>
              <a:ext cx="1045066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>
                  <a:solidFill>
                    <a:schemeClr val="accent4"/>
                  </a:solidFill>
                </a:rPr>
                <a:t>C</a:t>
              </a:r>
              <a:r>
                <a:rPr lang="en-US" sz="1200" smtClean="0">
                  <a:solidFill>
                    <a:schemeClr val="accent4"/>
                  </a:solidFill>
                </a:rPr>
                <a:t>onsectetr adipiscing</a:t>
              </a:r>
              <a:endParaRPr lang="en-US" sz="1200">
                <a:solidFill>
                  <a:schemeClr val="accent4"/>
                </a:solidFill>
              </a:endParaRPr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6030089" y="4414711"/>
            <a:ext cx="900998" cy="766889"/>
            <a:chOff x="6030089" y="4414711"/>
            <a:chExt cx="900998" cy="766889"/>
          </a:xfrm>
        </p:grpSpPr>
        <p:sp>
          <p:nvSpPr>
            <p:cNvPr id="24" name="TextBox 23"/>
            <p:cNvSpPr txBox="1"/>
            <p:nvPr/>
          </p:nvSpPr>
          <p:spPr>
            <a:xfrm>
              <a:off x="6059790" y="4781490"/>
              <a:ext cx="59484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smtClean="0">
                  <a:solidFill>
                    <a:schemeClr val="accent6"/>
                  </a:solidFill>
                  <a:latin typeface="+mj-lt"/>
                </a:rPr>
                <a:t>319</a:t>
              </a:r>
              <a:endParaRPr lang="en-US" sz="2000">
                <a:solidFill>
                  <a:schemeClr val="accent6"/>
                </a:solidFill>
                <a:latin typeface="+mj-lt"/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6030089" y="4414711"/>
              <a:ext cx="900998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smtClean="0">
                  <a:solidFill>
                    <a:schemeClr val="accent4"/>
                  </a:solidFill>
                </a:rPr>
                <a:t>Readable content</a:t>
              </a:r>
              <a:endParaRPr lang="en-US" sz="1200">
                <a:solidFill>
                  <a:schemeClr val="accent4"/>
                </a:solidFill>
              </a:endParaRPr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7477114" y="1879680"/>
            <a:ext cx="1257300" cy="1162099"/>
            <a:chOff x="7477114" y="1879680"/>
            <a:chExt cx="1257300" cy="1162099"/>
          </a:xfrm>
        </p:grpSpPr>
        <p:sp>
          <p:nvSpPr>
            <p:cNvPr id="32" name="TextBox 31"/>
            <p:cNvSpPr txBox="1"/>
            <p:nvPr/>
          </p:nvSpPr>
          <p:spPr>
            <a:xfrm>
              <a:off x="7477114" y="1879680"/>
              <a:ext cx="6335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smtClean="0">
                  <a:latin typeface="+mj-lt"/>
                </a:rPr>
                <a:t>297</a:t>
              </a:r>
              <a:endParaRPr lang="en-US" sz="2000">
                <a:latin typeface="+mj-lt"/>
              </a:endParaRP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7477114" y="2210782"/>
              <a:ext cx="1257300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>
                  <a:solidFill>
                    <a:schemeClr val="accent4"/>
                  </a:solidFill>
                </a:rPr>
                <a:t>packages and you need to be sure there isn't </a:t>
              </a:r>
              <a:r>
                <a:rPr lang="en-US" sz="1200" smtClean="0">
                  <a:solidFill>
                    <a:schemeClr val="accent4"/>
                  </a:solidFill>
                </a:rPr>
                <a:t>anything</a:t>
              </a:r>
              <a:endParaRPr lang="en-US" sz="1200">
                <a:solidFill>
                  <a:schemeClr val="accent4"/>
                </a:solidFill>
              </a:endParaRPr>
            </a:p>
          </p:txBody>
        </p:sp>
      </p:grpSp>
      <p:sp>
        <p:nvSpPr>
          <p:cNvPr id="7" name="Oval 6"/>
          <p:cNvSpPr/>
          <p:nvPr/>
        </p:nvSpPr>
        <p:spPr>
          <a:xfrm>
            <a:off x="637200" y="3449561"/>
            <a:ext cx="180000" cy="1800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1236632" y="3449561"/>
            <a:ext cx="180000" cy="180000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2847000" y="3449561"/>
            <a:ext cx="180000" cy="180000"/>
          </a:xfrm>
          <a:prstGeom prst="ellipse">
            <a:avLst/>
          </a:prstGeom>
          <a:solidFill>
            <a:schemeClr val="accent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3463770" y="3449561"/>
            <a:ext cx="180000" cy="180000"/>
          </a:xfrm>
          <a:prstGeom prst="ellipse">
            <a:avLst/>
          </a:prstGeom>
          <a:solidFill>
            <a:schemeClr val="accent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5072618" y="3449561"/>
            <a:ext cx="180000" cy="1800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5687954" y="3438059"/>
            <a:ext cx="180000" cy="1800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6990000" y="3452436"/>
            <a:ext cx="180000" cy="180000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7510154" y="3455311"/>
            <a:ext cx="180000" cy="180000"/>
          </a:xfrm>
          <a:prstGeom prst="ellipse">
            <a:avLst/>
          </a:prstGeom>
          <a:solidFill>
            <a:schemeClr val="accent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Straight Connector 44"/>
          <p:cNvCxnSpPr>
            <a:stCxn id="7" idx="0"/>
            <a:endCxn id="6" idx="4"/>
          </p:cNvCxnSpPr>
          <p:nvPr/>
        </p:nvCxnSpPr>
        <p:spPr>
          <a:xfrm flipV="1">
            <a:off x="727200" y="3125411"/>
            <a:ext cx="0" cy="32415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stCxn id="36" idx="4"/>
            <a:endCxn id="11" idx="0"/>
          </p:cNvCxnSpPr>
          <p:nvPr/>
        </p:nvCxnSpPr>
        <p:spPr>
          <a:xfrm>
            <a:off x="1326632" y="3629561"/>
            <a:ext cx="0" cy="24003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stCxn id="16" idx="4"/>
            <a:endCxn id="37" idx="0"/>
          </p:cNvCxnSpPr>
          <p:nvPr/>
        </p:nvCxnSpPr>
        <p:spPr>
          <a:xfrm>
            <a:off x="2937000" y="3125411"/>
            <a:ext cx="0" cy="32415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38" idx="4"/>
            <a:endCxn id="20" idx="0"/>
          </p:cNvCxnSpPr>
          <p:nvPr/>
        </p:nvCxnSpPr>
        <p:spPr>
          <a:xfrm>
            <a:off x="3553770" y="3629561"/>
            <a:ext cx="0" cy="240033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>
            <a:stCxn id="19" idx="4"/>
            <a:endCxn id="39" idx="0"/>
          </p:cNvCxnSpPr>
          <p:nvPr/>
        </p:nvCxnSpPr>
        <p:spPr>
          <a:xfrm>
            <a:off x="5162618" y="3125411"/>
            <a:ext cx="0" cy="32415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>
            <a:stCxn id="40" idx="4"/>
            <a:endCxn id="23" idx="0"/>
          </p:cNvCxnSpPr>
          <p:nvPr/>
        </p:nvCxnSpPr>
        <p:spPr>
          <a:xfrm>
            <a:off x="5777954" y="3618059"/>
            <a:ext cx="0" cy="251535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>
            <a:stCxn id="34" idx="4"/>
            <a:endCxn id="41" idx="0"/>
          </p:cNvCxnSpPr>
          <p:nvPr/>
        </p:nvCxnSpPr>
        <p:spPr>
          <a:xfrm>
            <a:off x="7080000" y="3125411"/>
            <a:ext cx="0" cy="32702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42" idx="4"/>
            <a:endCxn id="27" idx="0"/>
          </p:cNvCxnSpPr>
          <p:nvPr/>
        </p:nvCxnSpPr>
        <p:spPr>
          <a:xfrm>
            <a:off x="7600154" y="3635311"/>
            <a:ext cx="0" cy="234283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Elbow Connector 61"/>
          <p:cNvCxnSpPr>
            <a:stCxn id="6" idx="0"/>
            <a:endCxn id="8" idx="1"/>
          </p:cNvCxnSpPr>
          <p:nvPr/>
        </p:nvCxnSpPr>
        <p:spPr>
          <a:xfrm rot="5400000" flipH="1" flipV="1">
            <a:off x="720362" y="2086573"/>
            <a:ext cx="505676" cy="492000"/>
          </a:xfrm>
          <a:prstGeom prst="bentConnector2">
            <a:avLst/>
          </a:prstGeom>
          <a:ln w="12700">
            <a:solidFill>
              <a:schemeClr val="accent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Elbow Connector 63"/>
          <p:cNvCxnSpPr>
            <a:stCxn id="16" idx="0"/>
            <a:endCxn id="14" idx="1"/>
          </p:cNvCxnSpPr>
          <p:nvPr/>
        </p:nvCxnSpPr>
        <p:spPr>
          <a:xfrm rot="5400000" flipH="1" flipV="1">
            <a:off x="2930162" y="2086573"/>
            <a:ext cx="505676" cy="492000"/>
          </a:xfrm>
          <a:prstGeom prst="bentConnector2">
            <a:avLst/>
          </a:prstGeom>
          <a:ln w="12700">
            <a:solidFill>
              <a:schemeClr val="tx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Elbow Connector 66"/>
          <p:cNvCxnSpPr>
            <a:stCxn id="19" idx="0"/>
            <a:endCxn id="17" idx="1"/>
          </p:cNvCxnSpPr>
          <p:nvPr/>
        </p:nvCxnSpPr>
        <p:spPr>
          <a:xfrm rot="5400000" flipH="1" flipV="1">
            <a:off x="5116963" y="2125390"/>
            <a:ext cx="505676" cy="414366"/>
          </a:xfrm>
          <a:prstGeom prst="bentConnector2">
            <a:avLst/>
          </a:prstGeom>
          <a:ln w="12700">
            <a:solidFill>
              <a:schemeClr val="accent5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Elbow Connector 68"/>
          <p:cNvCxnSpPr>
            <a:stCxn id="34" idx="0"/>
            <a:endCxn id="32" idx="1"/>
          </p:cNvCxnSpPr>
          <p:nvPr/>
        </p:nvCxnSpPr>
        <p:spPr>
          <a:xfrm rot="5400000" flipH="1" flipV="1">
            <a:off x="7025719" y="2134016"/>
            <a:ext cx="505676" cy="397114"/>
          </a:xfrm>
          <a:prstGeom prst="bentConnector2">
            <a:avLst/>
          </a:prstGeom>
          <a:ln w="127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Elbow Connector 70"/>
          <p:cNvCxnSpPr>
            <a:stCxn id="11" idx="4"/>
            <a:endCxn id="12" idx="1"/>
          </p:cNvCxnSpPr>
          <p:nvPr/>
        </p:nvCxnSpPr>
        <p:spPr>
          <a:xfrm rot="16200000" flipH="1">
            <a:off x="1182933" y="4553293"/>
            <a:ext cx="571951" cy="284552"/>
          </a:xfrm>
          <a:prstGeom prst="bentConnector2">
            <a:avLst/>
          </a:prstGeom>
          <a:ln w="12700"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Elbow Connector 72"/>
          <p:cNvCxnSpPr>
            <a:stCxn id="20" idx="4"/>
            <a:endCxn id="21" idx="1"/>
          </p:cNvCxnSpPr>
          <p:nvPr/>
        </p:nvCxnSpPr>
        <p:spPr>
          <a:xfrm rot="16200000" flipH="1">
            <a:off x="3412273" y="4551091"/>
            <a:ext cx="571951" cy="288956"/>
          </a:xfrm>
          <a:prstGeom prst="bentConnector2">
            <a:avLst/>
          </a:prstGeom>
          <a:ln w="12700">
            <a:solidFill>
              <a:schemeClr val="bg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Elbow Connector 74"/>
          <p:cNvCxnSpPr>
            <a:stCxn id="23" idx="4"/>
            <a:endCxn id="24" idx="1"/>
          </p:cNvCxnSpPr>
          <p:nvPr/>
        </p:nvCxnSpPr>
        <p:spPr>
          <a:xfrm rot="16200000" flipH="1">
            <a:off x="5632897" y="4554651"/>
            <a:ext cx="571951" cy="281836"/>
          </a:xfrm>
          <a:prstGeom prst="bentConnector2">
            <a:avLst/>
          </a:prstGeom>
          <a:ln w="12700">
            <a:solidFill>
              <a:schemeClr val="accent6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Elbow Connector 76"/>
          <p:cNvCxnSpPr>
            <a:stCxn id="27" idx="4"/>
            <a:endCxn id="28" idx="1"/>
          </p:cNvCxnSpPr>
          <p:nvPr/>
        </p:nvCxnSpPr>
        <p:spPr>
          <a:xfrm rot="16200000" flipH="1">
            <a:off x="7441987" y="4567761"/>
            <a:ext cx="571951" cy="255616"/>
          </a:xfrm>
          <a:prstGeom prst="bentConnector2">
            <a:avLst/>
          </a:prstGeom>
          <a:ln w="12700">
            <a:solidFill>
              <a:schemeClr val="tx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/>
          <p:cNvGrpSpPr/>
          <p:nvPr/>
        </p:nvGrpSpPr>
        <p:grpSpPr>
          <a:xfrm>
            <a:off x="457200" y="2566379"/>
            <a:ext cx="540000" cy="559032"/>
            <a:chOff x="457200" y="2566379"/>
            <a:chExt cx="540000" cy="559032"/>
          </a:xfrm>
        </p:grpSpPr>
        <p:sp>
          <p:nvSpPr>
            <p:cNvPr id="6" name="Oval 5"/>
            <p:cNvSpPr/>
            <p:nvPr/>
          </p:nvSpPr>
          <p:spPr>
            <a:xfrm>
              <a:off x="457200" y="2585411"/>
              <a:ext cx="540000" cy="54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TextBox 62"/>
            <p:cNvSpPr txBox="1">
              <a:spLocks noChangeAspect="1"/>
            </p:cNvSpPr>
            <p:nvPr/>
          </p:nvSpPr>
          <p:spPr>
            <a:xfrm>
              <a:off x="493200" y="2566379"/>
              <a:ext cx="468000" cy="468000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3200" dirty="0" smtClean="0">
                  <a:solidFill>
                    <a:schemeClr val="bg1"/>
                  </a:solidFill>
                  <a:latin typeface="Modern Pictograms" pitchFamily="50" charset="0"/>
                </a:rPr>
                <a:t>A</a:t>
              </a:r>
              <a:endParaRPr lang="ru-RU" sz="3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2667000" y="2585411"/>
            <a:ext cx="540000" cy="540000"/>
            <a:chOff x="2667000" y="2585411"/>
            <a:chExt cx="540000" cy="540000"/>
          </a:xfrm>
        </p:grpSpPr>
        <p:sp>
          <p:nvSpPr>
            <p:cNvPr id="16" name="Oval 15"/>
            <p:cNvSpPr/>
            <p:nvPr/>
          </p:nvSpPr>
          <p:spPr>
            <a:xfrm>
              <a:off x="2667000" y="2585411"/>
              <a:ext cx="540000" cy="54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TextBox 64"/>
            <p:cNvSpPr txBox="1">
              <a:spLocks noChangeAspect="1"/>
            </p:cNvSpPr>
            <p:nvPr/>
          </p:nvSpPr>
          <p:spPr>
            <a:xfrm>
              <a:off x="2703000" y="2617571"/>
              <a:ext cx="468000" cy="468000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3200" dirty="0" smtClean="0">
                  <a:solidFill>
                    <a:schemeClr val="bg1"/>
                  </a:solidFill>
                  <a:latin typeface="Modern Pictograms" pitchFamily="50" charset="0"/>
                </a:rPr>
                <a:t>Q</a:t>
              </a:r>
              <a:endParaRPr lang="ru-RU" sz="3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1056632" y="3869594"/>
            <a:ext cx="540000" cy="540000"/>
            <a:chOff x="1056632" y="3869594"/>
            <a:chExt cx="540000" cy="540000"/>
          </a:xfrm>
        </p:grpSpPr>
        <p:sp>
          <p:nvSpPr>
            <p:cNvPr id="11" name="Oval 10"/>
            <p:cNvSpPr/>
            <p:nvPr/>
          </p:nvSpPr>
          <p:spPr>
            <a:xfrm>
              <a:off x="1056632" y="3869594"/>
              <a:ext cx="540000" cy="54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TextBox 65"/>
            <p:cNvSpPr txBox="1">
              <a:spLocks noChangeAspect="1"/>
            </p:cNvSpPr>
            <p:nvPr/>
          </p:nvSpPr>
          <p:spPr>
            <a:xfrm>
              <a:off x="1092632" y="3897656"/>
              <a:ext cx="468000" cy="468000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3200" smtClean="0">
                  <a:solidFill>
                    <a:schemeClr val="accent6"/>
                  </a:solidFill>
                  <a:latin typeface="Modern Pictograms" pitchFamily="50" charset="0"/>
                </a:rPr>
                <a:t>d</a:t>
              </a:r>
              <a:endParaRPr lang="ru-RU" sz="3200" dirty="0">
                <a:solidFill>
                  <a:schemeClr val="accent6"/>
                </a:solidFill>
              </a:endParaRP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3283770" y="3869594"/>
            <a:ext cx="540000" cy="540000"/>
            <a:chOff x="3283770" y="3869594"/>
            <a:chExt cx="540000" cy="540000"/>
          </a:xfrm>
        </p:grpSpPr>
        <p:sp>
          <p:nvSpPr>
            <p:cNvPr id="20" name="Oval 19"/>
            <p:cNvSpPr/>
            <p:nvPr/>
          </p:nvSpPr>
          <p:spPr>
            <a:xfrm>
              <a:off x="3283770" y="3869594"/>
              <a:ext cx="540000" cy="54000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TextBox 67"/>
            <p:cNvSpPr txBox="1">
              <a:spLocks noChangeAspect="1"/>
            </p:cNvSpPr>
            <p:nvPr/>
          </p:nvSpPr>
          <p:spPr>
            <a:xfrm>
              <a:off x="3319770" y="3905594"/>
              <a:ext cx="468000" cy="468000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3200" dirty="0" smtClean="0">
                  <a:solidFill>
                    <a:schemeClr val="bg1"/>
                  </a:solidFill>
                  <a:latin typeface="Modern Pictograms" pitchFamily="50" charset="0"/>
                </a:rPr>
                <a:t>H</a:t>
              </a:r>
              <a:endParaRPr lang="ru-RU" sz="3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4892618" y="2585411"/>
            <a:ext cx="550514" cy="540000"/>
            <a:chOff x="4892618" y="2585411"/>
            <a:chExt cx="550514" cy="540000"/>
          </a:xfrm>
        </p:grpSpPr>
        <p:sp>
          <p:nvSpPr>
            <p:cNvPr id="19" name="Oval 18"/>
            <p:cNvSpPr/>
            <p:nvPr/>
          </p:nvSpPr>
          <p:spPr>
            <a:xfrm>
              <a:off x="4892618" y="2585411"/>
              <a:ext cx="540000" cy="540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TextBox 69"/>
            <p:cNvSpPr txBox="1">
              <a:spLocks noChangeAspect="1"/>
            </p:cNvSpPr>
            <p:nvPr/>
          </p:nvSpPr>
          <p:spPr>
            <a:xfrm>
              <a:off x="4975132" y="2600153"/>
              <a:ext cx="468000" cy="468000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3200" dirty="0" smtClean="0">
                  <a:solidFill>
                    <a:schemeClr val="bg1"/>
                  </a:solidFill>
                  <a:latin typeface="Modern Pictograms" pitchFamily="50" charset="0"/>
                </a:rPr>
                <a:t>V</a:t>
              </a:r>
              <a:endParaRPr lang="ru-RU" sz="3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5507954" y="3869594"/>
            <a:ext cx="540000" cy="540000"/>
            <a:chOff x="5507954" y="3869594"/>
            <a:chExt cx="540000" cy="540000"/>
          </a:xfrm>
        </p:grpSpPr>
        <p:sp>
          <p:nvSpPr>
            <p:cNvPr id="23" name="Oval 22"/>
            <p:cNvSpPr/>
            <p:nvPr/>
          </p:nvSpPr>
          <p:spPr>
            <a:xfrm>
              <a:off x="5507954" y="3869594"/>
              <a:ext cx="540000" cy="5400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TextBox 71"/>
            <p:cNvSpPr txBox="1">
              <a:spLocks noChangeAspect="1"/>
            </p:cNvSpPr>
            <p:nvPr/>
          </p:nvSpPr>
          <p:spPr>
            <a:xfrm>
              <a:off x="5543954" y="3882414"/>
              <a:ext cx="468000" cy="468000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3200" dirty="0" smtClean="0">
                  <a:solidFill>
                    <a:schemeClr val="bg1"/>
                  </a:solidFill>
                  <a:latin typeface="Modern Pictograms" pitchFamily="50" charset="0"/>
                </a:rPr>
                <a:t>a</a:t>
              </a:r>
              <a:endParaRPr lang="ru-RU" sz="3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7330154" y="3869594"/>
            <a:ext cx="540000" cy="540000"/>
            <a:chOff x="7330154" y="3869594"/>
            <a:chExt cx="540000" cy="540000"/>
          </a:xfrm>
        </p:grpSpPr>
        <p:sp>
          <p:nvSpPr>
            <p:cNvPr id="27" name="Oval 26"/>
            <p:cNvSpPr/>
            <p:nvPr/>
          </p:nvSpPr>
          <p:spPr>
            <a:xfrm>
              <a:off x="7330154" y="3869594"/>
              <a:ext cx="540000" cy="54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TextBox 75"/>
            <p:cNvSpPr txBox="1">
              <a:spLocks noChangeAspect="1"/>
            </p:cNvSpPr>
            <p:nvPr/>
          </p:nvSpPr>
          <p:spPr>
            <a:xfrm>
              <a:off x="7376126" y="3877289"/>
              <a:ext cx="468000" cy="468000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3200" dirty="0" smtClean="0">
                  <a:solidFill>
                    <a:schemeClr val="bg1"/>
                  </a:solidFill>
                  <a:latin typeface="Modern Pictograms" pitchFamily="50" charset="0"/>
                </a:rPr>
                <a:t>B</a:t>
              </a:r>
              <a:endParaRPr lang="ru-RU" sz="3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6810000" y="2585411"/>
            <a:ext cx="540000" cy="540000"/>
            <a:chOff x="6810000" y="2585411"/>
            <a:chExt cx="540000" cy="540000"/>
          </a:xfrm>
        </p:grpSpPr>
        <p:sp>
          <p:nvSpPr>
            <p:cNvPr id="34" name="Oval 33"/>
            <p:cNvSpPr/>
            <p:nvPr/>
          </p:nvSpPr>
          <p:spPr>
            <a:xfrm>
              <a:off x="6810000" y="2585411"/>
              <a:ext cx="540000" cy="54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TextBox 77"/>
            <p:cNvSpPr txBox="1">
              <a:spLocks noChangeAspect="1"/>
            </p:cNvSpPr>
            <p:nvPr/>
          </p:nvSpPr>
          <p:spPr>
            <a:xfrm>
              <a:off x="6849091" y="2591444"/>
              <a:ext cx="468000" cy="468000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3200" dirty="0" smtClean="0">
                  <a:solidFill>
                    <a:schemeClr val="bg1"/>
                  </a:solidFill>
                  <a:latin typeface="Modern Pictograms" pitchFamily="50" charset="0"/>
                </a:rPr>
                <a:t>C</a:t>
              </a:r>
              <a:endParaRPr lang="ru-RU" sz="32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98025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00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5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0"/>
                            </p:stCondLst>
                            <p:childTnLst>
                              <p:par>
                                <p:cTn id="5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500"/>
                            </p:stCondLst>
                            <p:childTnLst>
                              <p:par>
                                <p:cTn id="6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6000"/>
                            </p:stCondLst>
                            <p:childTnLst>
                              <p:par>
                                <p:cTn id="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6500"/>
                            </p:stCondLst>
                            <p:childTnLst>
                              <p:par>
                                <p:cTn id="7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7000"/>
                            </p:stCondLst>
                            <p:childTnLst>
                              <p:par>
                                <p:cTn id="7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7500"/>
                            </p:stCondLst>
                            <p:childTnLst>
                              <p:par>
                                <p:cTn id="8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8000"/>
                            </p:stCondLst>
                            <p:childTnLst>
                              <p:par>
                                <p:cTn id="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8500"/>
                            </p:stCondLst>
                            <p:childTnLst>
                              <p:par>
                                <p:cTn id="9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9000"/>
                            </p:stCondLst>
                            <p:childTnLst>
                              <p:par>
                                <p:cTn id="9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9500"/>
                            </p:stCondLst>
                            <p:childTnLst>
                              <p:par>
                                <p:cTn id="10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0000"/>
                            </p:stCondLst>
                            <p:childTnLst>
                              <p:par>
                                <p:cTn id="1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10500"/>
                            </p:stCondLst>
                            <p:childTnLst>
                              <p:par>
                                <p:cTn id="1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11000"/>
                            </p:stCondLst>
                            <p:childTnLst>
                              <p:par>
                                <p:cTn id="11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11500"/>
                            </p:stCondLst>
                            <p:childTnLst>
                              <p:par>
                                <p:cTn id="12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12000"/>
                            </p:stCondLst>
                            <p:childTnLst>
                              <p:par>
                                <p:cTn id="1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12500"/>
                            </p:stCondLst>
                            <p:childTnLst>
                              <p:par>
                                <p:cTn id="1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13000"/>
                            </p:stCondLst>
                            <p:childTnLst>
                              <p:par>
                                <p:cTn id="13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4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>
                            <p:stCondLst>
                              <p:cond delay="13500"/>
                            </p:stCondLst>
                            <p:childTnLst>
                              <p:par>
                                <p:cTn id="14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14000"/>
                            </p:stCondLst>
                            <p:childTnLst>
                              <p:par>
                                <p:cTn id="1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14500"/>
                            </p:stCondLst>
                            <p:childTnLst>
                              <p:par>
                                <p:cTn id="1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>
                            <p:stCondLst>
                              <p:cond delay="15000"/>
                            </p:stCondLst>
                            <p:childTnLst>
                              <p:par>
                                <p:cTn id="16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5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15500"/>
                            </p:stCondLst>
                            <p:childTnLst>
                              <p:par>
                                <p:cTn id="16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16000"/>
                            </p:stCondLst>
                            <p:childTnLst>
                              <p:par>
                                <p:cTn id="1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mtClean="0"/>
              <a:t>solutions</a:t>
            </a:r>
            <a:endParaRPr lang="en-US" b="1" spc="0" dirty="0">
              <a:solidFill>
                <a:schemeClr val="accent1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2400" dirty="0"/>
              <a:t>o</a:t>
            </a:r>
            <a:r>
              <a:rPr lang="en-US" sz="2400" dirty="0" smtClean="0"/>
              <a:t>ur </a:t>
            </a:r>
            <a:r>
              <a:rPr lang="en-US" sz="2400" dirty="0"/>
              <a:t>workflow </a:t>
            </a:r>
            <a:r>
              <a:rPr lang="en-US" sz="2400" dirty="0" smtClean="0"/>
              <a:t>2</a:t>
            </a:r>
            <a:endParaRPr lang="en-US" sz="2400" b="0" dirty="0"/>
          </a:p>
        </p:txBody>
      </p:sp>
      <p:cxnSp>
        <p:nvCxnSpPr>
          <p:cNvPr id="17" name="Straight Connector 16"/>
          <p:cNvCxnSpPr>
            <a:stCxn id="2" idx="5"/>
            <a:endCxn id="13" idx="0"/>
          </p:cNvCxnSpPr>
          <p:nvPr/>
        </p:nvCxnSpPr>
        <p:spPr>
          <a:xfrm>
            <a:off x="5595413" y="4714827"/>
            <a:ext cx="130793" cy="390572"/>
          </a:xfrm>
          <a:prstGeom prst="line">
            <a:avLst/>
          </a:prstGeom>
          <a:ln w="285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endCxn id="14" idx="1"/>
          </p:cNvCxnSpPr>
          <p:nvPr/>
        </p:nvCxnSpPr>
        <p:spPr>
          <a:xfrm>
            <a:off x="5881821" y="4246264"/>
            <a:ext cx="625965" cy="404985"/>
          </a:xfrm>
          <a:prstGeom prst="line">
            <a:avLst/>
          </a:prstGeom>
          <a:ln w="285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endCxn id="11" idx="3"/>
          </p:cNvCxnSpPr>
          <p:nvPr/>
        </p:nvCxnSpPr>
        <p:spPr>
          <a:xfrm flipV="1">
            <a:off x="5664202" y="2498752"/>
            <a:ext cx="514364" cy="449812"/>
          </a:xfrm>
          <a:prstGeom prst="line">
            <a:avLst/>
          </a:prstGeom>
          <a:ln w="285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endCxn id="10" idx="2"/>
          </p:cNvCxnSpPr>
          <p:nvPr/>
        </p:nvCxnSpPr>
        <p:spPr>
          <a:xfrm flipV="1">
            <a:off x="5909916" y="3148880"/>
            <a:ext cx="1329084" cy="367640"/>
          </a:xfrm>
          <a:prstGeom prst="line">
            <a:avLst/>
          </a:prstGeom>
          <a:ln w="285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/>
          <p:cNvGrpSpPr/>
          <p:nvPr/>
        </p:nvGrpSpPr>
        <p:grpSpPr>
          <a:xfrm>
            <a:off x="3318986" y="2438400"/>
            <a:ext cx="2667000" cy="2667000"/>
            <a:chOff x="3395186" y="2438400"/>
            <a:chExt cx="2667000" cy="2667000"/>
          </a:xfrm>
        </p:grpSpPr>
        <p:sp>
          <p:nvSpPr>
            <p:cNvPr id="2" name="Oval 1"/>
            <p:cNvSpPr/>
            <p:nvPr/>
          </p:nvSpPr>
          <p:spPr>
            <a:xfrm>
              <a:off x="3395186" y="2438400"/>
              <a:ext cx="2667000" cy="2667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latin typeface="+mj-lt"/>
                </a:rPr>
                <a:t>STARTUP</a:t>
              </a:r>
            </a:p>
            <a:p>
              <a:pPr algn="ctr"/>
              <a:r>
                <a:rPr lang="en-US" sz="1600" dirty="0" smtClean="0"/>
                <a:t>(dialog &amp; tender)</a:t>
              </a:r>
              <a:endParaRPr lang="en-US" sz="1600" dirty="0"/>
            </a:p>
          </p:txBody>
        </p:sp>
        <p:sp>
          <p:nvSpPr>
            <p:cNvPr id="18" name="TextBox 17"/>
            <p:cNvSpPr txBox="1">
              <a:spLocks noChangeAspect="1"/>
            </p:cNvSpPr>
            <p:nvPr/>
          </p:nvSpPr>
          <p:spPr>
            <a:xfrm>
              <a:off x="4494686" y="2905666"/>
              <a:ext cx="468000" cy="468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3600" dirty="0" smtClean="0">
                  <a:solidFill>
                    <a:schemeClr val="bg1"/>
                  </a:solidFill>
                  <a:latin typeface="Modern Pictograms" pitchFamily="50" charset="0"/>
                </a:rPr>
                <a:t>o</a:t>
              </a:r>
              <a:endParaRPr lang="ru-RU" sz="3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7239000" y="2436185"/>
            <a:ext cx="1425390" cy="1425390"/>
            <a:chOff x="7315200" y="2436185"/>
            <a:chExt cx="1425390" cy="1425390"/>
          </a:xfrm>
        </p:grpSpPr>
        <p:sp>
          <p:nvSpPr>
            <p:cNvPr id="10" name="Oval 9"/>
            <p:cNvSpPr/>
            <p:nvPr/>
          </p:nvSpPr>
          <p:spPr>
            <a:xfrm>
              <a:off x="7315200" y="2436185"/>
              <a:ext cx="1425390" cy="142539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 smtClean="0">
                  <a:latin typeface="+mj-lt"/>
                </a:rPr>
                <a:t>FEEDBACK</a:t>
              </a:r>
              <a:endParaRPr lang="en-US" sz="1400" dirty="0">
                <a:latin typeface="+mj-lt"/>
              </a:endParaRPr>
            </a:p>
          </p:txBody>
        </p:sp>
        <p:sp>
          <p:nvSpPr>
            <p:cNvPr id="20" name="TextBox 19"/>
            <p:cNvSpPr txBox="1">
              <a:spLocks noChangeAspect="1"/>
            </p:cNvSpPr>
            <p:nvPr/>
          </p:nvSpPr>
          <p:spPr>
            <a:xfrm>
              <a:off x="7793895" y="2509636"/>
              <a:ext cx="468000" cy="468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3600" dirty="0" smtClean="0">
                  <a:solidFill>
                    <a:schemeClr val="bg1"/>
                  </a:solidFill>
                  <a:latin typeface="Modern Pictograms" pitchFamily="50" charset="0"/>
                </a:rPr>
                <a:t>b</a:t>
              </a:r>
              <a:endParaRPr lang="ru-RU" sz="3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1271360" y="1336168"/>
            <a:ext cx="1569498" cy="1569498"/>
            <a:chOff x="1347560" y="1336168"/>
            <a:chExt cx="1569498" cy="1569498"/>
          </a:xfrm>
        </p:grpSpPr>
        <p:sp>
          <p:nvSpPr>
            <p:cNvPr id="7" name="Oval 6"/>
            <p:cNvSpPr/>
            <p:nvPr/>
          </p:nvSpPr>
          <p:spPr>
            <a:xfrm>
              <a:off x="1347560" y="1336168"/>
              <a:ext cx="1569498" cy="1569498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100" dirty="0" smtClean="0">
                  <a:latin typeface="+mj-lt"/>
                </a:rPr>
                <a:t>PROGRAMMING</a:t>
              </a:r>
              <a:endParaRPr lang="en-US" sz="1100" dirty="0">
                <a:latin typeface="+mj-lt"/>
              </a:endParaRPr>
            </a:p>
          </p:txBody>
        </p:sp>
        <p:sp>
          <p:nvSpPr>
            <p:cNvPr id="22" name="TextBox 21"/>
            <p:cNvSpPr txBox="1">
              <a:spLocks noChangeAspect="1"/>
            </p:cNvSpPr>
            <p:nvPr/>
          </p:nvSpPr>
          <p:spPr>
            <a:xfrm>
              <a:off x="1898309" y="1589400"/>
              <a:ext cx="468000" cy="468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General Foundicons" pitchFamily="2" charset="0"/>
                </a:rPr>
                <a:t></a:t>
              </a:r>
              <a:endParaRPr lang="ru-RU" sz="2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521412" y="2362200"/>
            <a:ext cx="2209800" cy="2209800"/>
            <a:chOff x="1597612" y="2362200"/>
            <a:chExt cx="2209800" cy="2209800"/>
          </a:xfrm>
        </p:grpSpPr>
        <p:sp>
          <p:nvSpPr>
            <p:cNvPr id="6" name="Oval 5"/>
            <p:cNvSpPr/>
            <p:nvPr/>
          </p:nvSpPr>
          <p:spPr>
            <a:xfrm>
              <a:off x="1597612" y="2362200"/>
              <a:ext cx="2209800" cy="2209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latin typeface="+mj-lt"/>
                </a:rPr>
                <a:t>PRODUCTION</a:t>
              </a:r>
              <a:r>
                <a:rPr lang="en-US" dirty="0" smtClean="0"/>
                <a:t> </a:t>
              </a:r>
              <a:r>
                <a:rPr lang="en-US" sz="1600" dirty="0" smtClean="0"/>
                <a:t>system development</a:t>
              </a:r>
              <a:endParaRPr lang="en-US" sz="1600" dirty="0"/>
            </a:p>
          </p:txBody>
        </p:sp>
        <p:sp>
          <p:nvSpPr>
            <p:cNvPr id="24" name="TextBox 23"/>
            <p:cNvSpPr txBox="1">
              <a:spLocks noChangeAspect="1"/>
            </p:cNvSpPr>
            <p:nvPr/>
          </p:nvSpPr>
          <p:spPr>
            <a:xfrm>
              <a:off x="2468512" y="2590800"/>
              <a:ext cx="468000" cy="468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General Foundicons" pitchFamily="2" charset="0"/>
                </a:rPr>
                <a:t></a:t>
              </a:r>
              <a:endParaRPr lang="ru-RU" sz="2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5257800" y="5105399"/>
            <a:ext cx="936811" cy="936811"/>
            <a:chOff x="5334000" y="5105399"/>
            <a:chExt cx="936811" cy="936811"/>
          </a:xfrm>
        </p:grpSpPr>
        <p:sp>
          <p:nvSpPr>
            <p:cNvPr id="13" name="Oval 12"/>
            <p:cNvSpPr/>
            <p:nvPr/>
          </p:nvSpPr>
          <p:spPr>
            <a:xfrm>
              <a:off x="5334000" y="5105399"/>
              <a:ext cx="936811" cy="936811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900" dirty="0" smtClean="0">
                  <a:solidFill>
                    <a:schemeClr val="accent2"/>
                  </a:solidFill>
                  <a:latin typeface="+mj-lt"/>
                </a:rPr>
                <a:t>APPROVAL</a:t>
              </a:r>
              <a:endParaRPr lang="en-US" sz="900" dirty="0">
                <a:solidFill>
                  <a:schemeClr val="accent2"/>
                </a:solidFill>
                <a:latin typeface="+mj-lt"/>
              </a:endParaRPr>
            </a:p>
          </p:txBody>
        </p:sp>
        <p:sp>
          <p:nvSpPr>
            <p:cNvPr id="25" name="TextBox 24"/>
            <p:cNvSpPr txBox="1">
              <a:spLocks noChangeAspect="1"/>
            </p:cNvSpPr>
            <p:nvPr/>
          </p:nvSpPr>
          <p:spPr>
            <a:xfrm>
              <a:off x="5560502" y="5146766"/>
              <a:ext cx="468000" cy="468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dirty="0">
                  <a:solidFill>
                    <a:schemeClr val="accent3"/>
                  </a:solidFill>
                  <a:latin typeface="General Foundicons" pitchFamily="2" charset="0"/>
                </a:rPr>
                <a:t></a:t>
              </a:r>
              <a:endParaRPr lang="ru-RU" dirty="0">
                <a:solidFill>
                  <a:schemeClr val="accent3"/>
                </a:solidFill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6035846" y="1666918"/>
            <a:ext cx="974554" cy="974554"/>
            <a:chOff x="6112046" y="1666918"/>
            <a:chExt cx="974554" cy="974554"/>
          </a:xfrm>
        </p:grpSpPr>
        <p:sp>
          <p:nvSpPr>
            <p:cNvPr id="11" name="Oval 10"/>
            <p:cNvSpPr/>
            <p:nvPr/>
          </p:nvSpPr>
          <p:spPr>
            <a:xfrm>
              <a:off x="6112046" y="1666918"/>
              <a:ext cx="974554" cy="974554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 smtClean="0">
                  <a:solidFill>
                    <a:schemeClr val="accent2"/>
                  </a:solidFill>
                  <a:latin typeface="+mj-lt"/>
                </a:rPr>
                <a:t>DELIVERY</a:t>
              </a:r>
              <a:endParaRPr lang="en-US" sz="1050" dirty="0">
                <a:solidFill>
                  <a:schemeClr val="accent2"/>
                </a:solidFill>
                <a:latin typeface="+mj-lt"/>
              </a:endParaRPr>
            </a:p>
          </p:txBody>
        </p:sp>
        <p:sp>
          <p:nvSpPr>
            <p:cNvPr id="26" name="TextBox 25"/>
            <p:cNvSpPr txBox="1">
              <a:spLocks noChangeAspect="1"/>
            </p:cNvSpPr>
            <p:nvPr/>
          </p:nvSpPr>
          <p:spPr>
            <a:xfrm>
              <a:off x="6341277" y="1720410"/>
              <a:ext cx="468000" cy="468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2000" dirty="0">
                  <a:solidFill>
                    <a:schemeClr val="accent3"/>
                  </a:solidFill>
                  <a:latin typeface="FontAwesome" pitchFamily="2" charset="0"/>
                </a:rPr>
                <a:t></a:t>
              </a:r>
              <a:endParaRPr lang="ru-RU" sz="2000" dirty="0">
                <a:solidFill>
                  <a:schemeClr val="accent3"/>
                </a:solidFill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457200" y="2442910"/>
            <a:ext cx="1295400" cy="1295400"/>
            <a:chOff x="478658" y="2442910"/>
            <a:chExt cx="1295400" cy="1295400"/>
          </a:xfrm>
        </p:grpSpPr>
        <p:sp>
          <p:nvSpPr>
            <p:cNvPr id="8" name="Oval 7"/>
            <p:cNvSpPr/>
            <p:nvPr/>
          </p:nvSpPr>
          <p:spPr>
            <a:xfrm>
              <a:off x="478658" y="2442910"/>
              <a:ext cx="1295400" cy="12954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/>
            <a:lstStyle/>
            <a:p>
              <a:pPr algn="ctr"/>
              <a:r>
                <a:rPr lang="en-US" sz="1400" dirty="0" smtClean="0">
                  <a:solidFill>
                    <a:schemeClr val="accent2"/>
                  </a:solidFill>
                  <a:latin typeface="+mj-lt"/>
                </a:rPr>
                <a:t>TESTING</a:t>
              </a:r>
              <a:r>
                <a:rPr lang="en-US" sz="1400" dirty="0" smtClean="0">
                  <a:solidFill>
                    <a:schemeClr val="accent2"/>
                  </a:solidFill>
                </a:rPr>
                <a:t> quality control</a:t>
              </a:r>
              <a:endParaRPr lang="en-US" sz="1400" dirty="0">
                <a:solidFill>
                  <a:schemeClr val="accent2"/>
                </a:solidFill>
              </a:endParaRPr>
            </a:p>
          </p:txBody>
        </p:sp>
        <p:sp>
          <p:nvSpPr>
            <p:cNvPr id="27" name="TextBox 26"/>
            <p:cNvSpPr txBox="1">
              <a:spLocks noChangeAspect="1"/>
            </p:cNvSpPr>
            <p:nvPr/>
          </p:nvSpPr>
          <p:spPr>
            <a:xfrm>
              <a:off x="879560" y="2484750"/>
              <a:ext cx="468000" cy="468000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dirty="0">
                  <a:solidFill>
                    <a:schemeClr val="accent3"/>
                  </a:solidFill>
                  <a:latin typeface="General Foundicons" pitchFamily="2" charset="0"/>
                </a:rPr>
                <a:t></a:t>
              </a:r>
              <a:endParaRPr lang="ru-RU" dirty="0">
                <a:solidFill>
                  <a:schemeClr val="accent3"/>
                </a:solidFill>
              </a:endParaRP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6352337" y="4463142"/>
            <a:ext cx="1061474" cy="1094132"/>
            <a:chOff x="6428537" y="4463142"/>
            <a:chExt cx="1061474" cy="1094132"/>
          </a:xfrm>
        </p:grpSpPr>
        <p:sp>
          <p:nvSpPr>
            <p:cNvPr id="14" name="Oval 13"/>
            <p:cNvSpPr/>
            <p:nvPr/>
          </p:nvSpPr>
          <p:spPr>
            <a:xfrm>
              <a:off x="6428537" y="4495800"/>
              <a:ext cx="1061474" cy="1061474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 smtClean="0">
                  <a:solidFill>
                    <a:schemeClr val="accent2"/>
                  </a:solidFill>
                  <a:latin typeface="+mj-lt"/>
                </a:rPr>
                <a:t>FINAL </a:t>
              </a:r>
              <a:r>
                <a:rPr lang="en-US" sz="1400" dirty="0" smtClean="0">
                  <a:solidFill>
                    <a:schemeClr val="accent2"/>
                  </a:solidFill>
                </a:rPr>
                <a:t>testing</a:t>
              </a:r>
              <a:endParaRPr lang="en-US" sz="1400" dirty="0">
                <a:solidFill>
                  <a:schemeClr val="accent2"/>
                </a:solidFill>
              </a:endParaRPr>
            </a:p>
          </p:txBody>
        </p:sp>
        <p:sp>
          <p:nvSpPr>
            <p:cNvPr id="28" name="TextBox 27"/>
            <p:cNvSpPr txBox="1">
              <a:spLocks noChangeAspect="1"/>
            </p:cNvSpPr>
            <p:nvPr/>
          </p:nvSpPr>
          <p:spPr>
            <a:xfrm>
              <a:off x="6716565" y="4463142"/>
              <a:ext cx="468000" cy="468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2000">
                  <a:solidFill>
                    <a:schemeClr val="accent3"/>
                  </a:solidFill>
                  <a:latin typeface="Sosa" pitchFamily="2" charset="0"/>
                  <a:ea typeface="Entypo" pitchFamily="2" charset="0"/>
                </a:rPr>
                <a:t>Y</a:t>
              </a:r>
              <a:endParaRPr lang="ru-RU" sz="2000" dirty="0">
                <a:solidFill>
                  <a:schemeClr val="accent3"/>
                </a:solidFill>
                <a:ea typeface="Entypo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58468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000"/>
                            </p:stCondLst>
                            <p:childTnLst>
                              <p:par>
                                <p:cTn id="4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500"/>
                            </p:stCondLst>
                            <p:childTnLst>
                              <p:par>
                                <p:cTn id="5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SOLUTIONS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1179616" y="2113616"/>
            <a:ext cx="1080000" cy="1080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smtClean="0">
                <a:solidFill>
                  <a:schemeClr val="accent3"/>
                </a:solidFill>
              </a:rPr>
              <a:t>web </a:t>
            </a:r>
            <a:r>
              <a:rPr lang="en-US" sz="1400">
                <a:solidFill>
                  <a:schemeClr val="accent3"/>
                </a:solidFill>
              </a:rPr>
              <a:t>page </a:t>
            </a:r>
            <a:r>
              <a:rPr lang="en-US" sz="1400" smtClean="0">
                <a:solidFill>
                  <a:schemeClr val="accent3"/>
                </a:solidFill>
              </a:rPr>
              <a:t>editors</a:t>
            </a:r>
            <a:endParaRPr lang="en-US" sz="1400">
              <a:solidFill>
                <a:schemeClr val="accent3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2779816" y="2113616"/>
            <a:ext cx="1080000" cy="108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/>
              <a:t>look like readable</a:t>
            </a:r>
          </a:p>
        </p:txBody>
      </p:sp>
      <p:sp>
        <p:nvSpPr>
          <p:cNvPr id="7" name="Oval 6"/>
          <p:cNvSpPr/>
          <p:nvPr/>
        </p:nvSpPr>
        <p:spPr>
          <a:xfrm>
            <a:off x="1179616" y="3447116"/>
            <a:ext cx="1080000" cy="108000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/>
              <a:t>editors now readable</a:t>
            </a:r>
          </a:p>
        </p:txBody>
      </p:sp>
      <p:sp>
        <p:nvSpPr>
          <p:cNvPr id="8" name="Oval 7"/>
          <p:cNvSpPr/>
          <p:nvPr/>
        </p:nvSpPr>
        <p:spPr>
          <a:xfrm>
            <a:off x="2779816" y="3447116"/>
            <a:ext cx="1080000" cy="108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/>
              <a:t>Ipsum is that it has</a:t>
            </a:r>
          </a:p>
        </p:txBody>
      </p:sp>
      <p:sp>
        <p:nvSpPr>
          <p:cNvPr id="9" name="Oval 8"/>
          <p:cNvSpPr/>
          <p:nvPr/>
        </p:nvSpPr>
        <p:spPr>
          <a:xfrm>
            <a:off x="1179616" y="4780616"/>
            <a:ext cx="1080000" cy="108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/>
              <a:t>you need to be sure</a:t>
            </a:r>
          </a:p>
        </p:txBody>
      </p:sp>
      <p:sp>
        <p:nvSpPr>
          <p:cNvPr id="10" name="Oval 9"/>
          <p:cNvSpPr/>
          <p:nvPr/>
        </p:nvSpPr>
        <p:spPr>
          <a:xfrm>
            <a:off x="2779816" y="4780616"/>
            <a:ext cx="1080000" cy="108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/>
              <a:t>the point of using</a:t>
            </a:r>
          </a:p>
        </p:txBody>
      </p:sp>
      <p:cxnSp>
        <p:nvCxnSpPr>
          <p:cNvPr id="12" name="Straight Arrow Connector 11"/>
          <p:cNvCxnSpPr>
            <a:stCxn id="4" idx="6"/>
            <a:endCxn id="6" idx="2"/>
          </p:cNvCxnSpPr>
          <p:nvPr/>
        </p:nvCxnSpPr>
        <p:spPr>
          <a:xfrm>
            <a:off x="2259616" y="2653616"/>
            <a:ext cx="520200" cy="0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/>
          <p:cNvCxnSpPr>
            <a:stCxn id="6" idx="6"/>
            <a:endCxn id="8" idx="6"/>
          </p:cNvCxnSpPr>
          <p:nvPr/>
        </p:nvCxnSpPr>
        <p:spPr>
          <a:xfrm>
            <a:off x="3859816" y="2653616"/>
            <a:ext cx="12700" cy="1333500"/>
          </a:xfrm>
          <a:prstGeom prst="bentConnector3">
            <a:avLst>
              <a:gd name="adj1" fmla="val 1800000"/>
            </a:avLst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8" idx="2"/>
            <a:endCxn id="7" idx="6"/>
          </p:cNvCxnSpPr>
          <p:nvPr/>
        </p:nvCxnSpPr>
        <p:spPr>
          <a:xfrm flipH="1">
            <a:off x="2259616" y="3987116"/>
            <a:ext cx="520200" cy="0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7" idx="2"/>
            <a:endCxn id="9" idx="2"/>
          </p:cNvCxnSpPr>
          <p:nvPr/>
        </p:nvCxnSpPr>
        <p:spPr>
          <a:xfrm rot="10800000" flipV="1">
            <a:off x="1179616" y="3987116"/>
            <a:ext cx="12700" cy="1333500"/>
          </a:xfrm>
          <a:prstGeom prst="bentConnector3">
            <a:avLst>
              <a:gd name="adj1" fmla="val 1800000"/>
            </a:avLst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9" idx="6"/>
            <a:endCxn id="10" idx="2"/>
          </p:cNvCxnSpPr>
          <p:nvPr/>
        </p:nvCxnSpPr>
        <p:spPr>
          <a:xfrm>
            <a:off x="2259616" y="5320616"/>
            <a:ext cx="520200" cy="0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/>
          <p:cNvSpPr/>
          <p:nvPr/>
        </p:nvSpPr>
        <p:spPr>
          <a:xfrm>
            <a:off x="5244850" y="2122423"/>
            <a:ext cx="1080000" cy="108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/>
              <a:t>opposed to using</a:t>
            </a:r>
          </a:p>
        </p:txBody>
      </p:sp>
      <p:sp>
        <p:nvSpPr>
          <p:cNvPr id="24" name="Oval 23"/>
          <p:cNvSpPr/>
          <p:nvPr/>
        </p:nvSpPr>
        <p:spPr>
          <a:xfrm>
            <a:off x="6845050" y="2122423"/>
            <a:ext cx="1080000" cy="108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/>
              <a:t>content of a page</a:t>
            </a:r>
          </a:p>
        </p:txBody>
      </p:sp>
      <p:sp>
        <p:nvSpPr>
          <p:cNvPr id="25" name="Oval 24"/>
          <p:cNvSpPr/>
          <p:nvPr/>
        </p:nvSpPr>
        <p:spPr>
          <a:xfrm>
            <a:off x="5244850" y="3455923"/>
            <a:ext cx="1080000" cy="108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smtClean="0"/>
              <a:t>here making </a:t>
            </a:r>
            <a:r>
              <a:rPr lang="en-US" sz="1400"/>
              <a:t>look</a:t>
            </a:r>
          </a:p>
        </p:txBody>
      </p:sp>
      <p:sp>
        <p:nvSpPr>
          <p:cNvPr id="26" name="Oval 25"/>
          <p:cNvSpPr/>
          <p:nvPr/>
        </p:nvSpPr>
        <p:spPr>
          <a:xfrm>
            <a:off x="6845050" y="3455923"/>
            <a:ext cx="1080000" cy="108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/>
              <a:t>look like readable</a:t>
            </a:r>
          </a:p>
        </p:txBody>
      </p:sp>
      <p:sp>
        <p:nvSpPr>
          <p:cNvPr id="27" name="Oval 26"/>
          <p:cNvSpPr/>
          <p:nvPr/>
        </p:nvSpPr>
        <p:spPr>
          <a:xfrm>
            <a:off x="5244850" y="4789423"/>
            <a:ext cx="1080000" cy="108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smtClean="0"/>
              <a:t>web </a:t>
            </a:r>
            <a:r>
              <a:rPr lang="en-US" sz="1400"/>
              <a:t>page </a:t>
            </a:r>
            <a:r>
              <a:rPr lang="en-US" sz="1400" smtClean="0"/>
              <a:t>editors</a:t>
            </a:r>
            <a:endParaRPr lang="en-US" sz="1400"/>
          </a:p>
        </p:txBody>
      </p:sp>
      <p:sp>
        <p:nvSpPr>
          <p:cNvPr id="28" name="Oval 27"/>
          <p:cNvSpPr/>
          <p:nvPr/>
        </p:nvSpPr>
        <p:spPr>
          <a:xfrm>
            <a:off x="6845050" y="4789423"/>
            <a:ext cx="1080000" cy="108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/>
              <a:t>you need to be sure</a:t>
            </a:r>
          </a:p>
        </p:txBody>
      </p:sp>
      <p:cxnSp>
        <p:nvCxnSpPr>
          <p:cNvPr id="30" name="Straight Arrow Connector 29"/>
          <p:cNvCxnSpPr>
            <a:stCxn id="23" idx="6"/>
            <a:endCxn id="24" idx="2"/>
          </p:cNvCxnSpPr>
          <p:nvPr/>
        </p:nvCxnSpPr>
        <p:spPr>
          <a:xfrm>
            <a:off x="6324850" y="2662423"/>
            <a:ext cx="520200" cy="0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30"/>
          <p:cNvCxnSpPr>
            <a:stCxn id="24" idx="6"/>
            <a:endCxn id="26" idx="6"/>
          </p:cNvCxnSpPr>
          <p:nvPr/>
        </p:nvCxnSpPr>
        <p:spPr>
          <a:xfrm>
            <a:off x="7925050" y="2662423"/>
            <a:ext cx="12700" cy="1333500"/>
          </a:xfrm>
          <a:prstGeom prst="bentConnector3">
            <a:avLst>
              <a:gd name="adj1" fmla="val 1800000"/>
            </a:avLst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26" idx="2"/>
            <a:endCxn id="25" idx="6"/>
          </p:cNvCxnSpPr>
          <p:nvPr/>
        </p:nvCxnSpPr>
        <p:spPr>
          <a:xfrm flipH="1">
            <a:off x="6324850" y="3995923"/>
            <a:ext cx="520200" cy="0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25" idx="2"/>
            <a:endCxn id="27" idx="2"/>
          </p:cNvCxnSpPr>
          <p:nvPr/>
        </p:nvCxnSpPr>
        <p:spPr>
          <a:xfrm rot="10800000" flipV="1">
            <a:off x="5244850" y="3995923"/>
            <a:ext cx="12700" cy="1333500"/>
          </a:xfrm>
          <a:prstGeom prst="bentConnector3">
            <a:avLst>
              <a:gd name="adj1" fmla="val 1800000"/>
            </a:avLst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27" idx="6"/>
            <a:endCxn id="28" idx="2"/>
          </p:cNvCxnSpPr>
          <p:nvPr/>
        </p:nvCxnSpPr>
        <p:spPr>
          <a:xfrm>
            <a:off x="6324850" y="5329423"/>
            <a:ext cx="520200" cy="0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39" name="Elbow Connector 14338"/>
          <p:cNvCxnSpPr>
            <a:stCxn id="10" idx="6"/>
            <a:endCxn id="23" idx="2"/>
          </p:cNvCxnSpPr>
          <p:nvPr/>
        </p:nvCxnSpPr>
        <p:spPr>
          <a:xfrm flipV="1">
            <a:off x="3859816" y="2662423"/>
            <a:ext cx="1385034" cy="2658193"/>
          </a:xfrm>
          <a:prstGeom prst="bentConnector3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/>
          <p:cNvGrpSpPr/>
          <p:nvPr/>
        </p:nvGrpSpPr>
        <p:grpSpPr>
          <a:xfrm>
            <a:off x="1238636" y="1517570"/>
            <a:ext cx="2971800" cy="533400"/>
            <a:chOff x="1033816" y="1517570"/>
            <a:chExt cx="2971800" cy="533400"/>
          </a:xfrm>
        </p:grpSpPr>
        <p:sp>
          <p:nvSpPr>
            <p:cNvPr id="37" name="Rectangle 36"/>
            <p:cNvSpPr/>
            <p:nvPr/>
          </p:nvSpPr>
          <p:spPr>
            <a:xfrm>
              <a:off x="1033816" y="1517570"/>
              <a:ext cx="2971800" cy="5334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+mj-lt"/>
                </a:rPr>
                <a:t>YEARLY</a:t>
              </a:r>
              <a:endParaRPr lang="en-US" dirty="0">
                <a:latin typeface="+mj-lt"/>
              </a:endParaRPr>
            </a:p>
          </p:txBody>
        </p:sp>
        <p:sp>
          <p:nvSpPr>
            <p:cNvPr id="35" name="TextBox 34"/>
            <p:cNvSpPr txBox="1">
              <a:spLocks noChangeAspect="1"/>
            </p:cNvSpPr>
            <p:nvPr/>
          </p:nvSpPr>
          <p:spPr>
            <a:xfrm>
              <a:off x="1480545" y="1539425"/>
              <a:ext cx="468000" cy="468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3600" dirty="0" smtClean="0">
                  <a:solidFill>
                    <a:schemeClr val="bg1"/>
                  </a:solidFill>
                  <a:latin typeface="Modern Pictograms" pitchFamily="50" charset="0"/>
                </a:rPr>
                <a:t>{</a:t>
              </a:r>
              <a:endParaRPr lang="ru-RU" sz="3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280960" y="1517570"/>
            <a:ext cx="2971800" cy="533400"/>
            <a:chOff x="5105400" y="1517570"/>
            <a:chExt cx="2971800" cy="533400"/>
          </a:xfrm>
        </p:grpSpPr>
        <p:sp>
          <p:nvSpPr>
            <p:cNvPr id="29" name="Rectangle 28"/>
            <p:cNvSpPr/>
            <p:nvPr/>
          </p:nvSpPr>
          <p:spPr>
            <a:xfrm>
              <a:off x="5105400" y="1517570"/>
              <a:ext cx="2971800" cy="5334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+mj-lt"/>
                </a:rPr>
                <a:t>QUARTERLY</a:t>
              </a:r>
              <a:endParaRPr lang="en-US" dirty="0">
                <a:latin typeface="+mj-lt"/>
              </a:endParaRPr>
            </a:p>
          </p:txBody>
        </p:sp>
        <p:sp>
          <p:nvSpPr>
            <p:cNvPr id="36" name="TextBox 35"/>
            <p:cNvSpPr txBox="1">
              <a:spLocks noChangeAspect="1"/>
            </p:cNvSpPr>
            <p:nvPr/>
          </p:nvSpPr>
          <p:spPr>
            <a:xfrm>
              <a:off x="5314521" y="1582970"/>
              <a:ext cx="468000" cy="468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3600" dirty="0">
                  <a:solidFill>
                    <a:schemeClr val="bg1"/>
                  </a:solidFill>
                  <a:latin typeface="RaphaelIcons" pitchFamily="2" charset="0"/>
                </a:rPr>
                <a:t>É</a:t>
              </a:r>
              <a:endParaRPr lang="ru-RU" sz="3600" dirty="0">
                <a:solidFill>
                  <a:schemeClr val="bg1"/>
                </a:solidFill>
              </a:endParaRPr>
            </a:p>
          </p:txBody>
        </p:sp>
      </p:grpSp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mtClean="0"/>
              <a:t>free sharing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874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14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500"/>
                            </p:stCondLst>
                            <p:childTnLst>
                              <p:par>
                                <p:cTn id="6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0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8500"/>
                            </p:stCondLst>
                            <p:childTnLst>
                              <p:par>
                                <p:cTn id="7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9000"/>
                            </p:stCondLst>
                            <p:childTnLst>
                              <p:par>
                                <p:cTn id="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9500"/>
                            </p:stCondLst>
                            <p:childTnLst>
                              <p:par>
                                <p:cTn id="8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0000"/>
                            </p:stCondLst>
                            <p:childTnLst>
                              <p:par>
                                <p:cTn id="8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0500"/>
                            </p:stCondLst>
                            <p:childTnLst>
                              <p:par>
                                <p:cTn id="8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1000"/>
                            </p:stCondLst>
                            <p:childTnLst>
                              <p:par>
                                <p:cTn id="9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1500"/>
                            </p:stCondLst>
                            <p:childTnLst>
                              <p:par>
                                <p:cTn id="9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2000"/>
                            </p:stCondLst>
                            <p:childTnLst>
                              <p:par>
                                <p:cTn id="10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  <p:bldP spid="9" grpId="0" animBg="1"/>
      <p:bldP spid="10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0"/>
          </p:nvPr>
        </p:nvSpPr>
        <p:spPr/>
      </p:sp>
      <p:grpSp>
        <p:nvGrpSpPr>
          <p:cNvPr id="6" name="Group 5"/>
          <p:cNvGrpSpPr/>
          <p:nvPr/>
        </p:nvGrpSpPr>
        <p:grpSpPr>
          <a:xfrm>
            <a:off x="-9523" y="2504431"/>
            <a:ext cx="4700583" cy="4363094"/>
            <a:chOff x="-9523" y="2504431"/>
            <a:chExt cx="4700583" cy="4363094"/>
          </a:xfrm>
        </p:grpSpPr>
        <p:sp>
          <p:nvSpPr>
            <p:cNvPr id="4" name="Oval 4">
              <a:hlinkClick r:id="" action="ppaction://hlinkshowjump?jump=nextslide"/>
            </p:cNvPr>
            <p:cNvSpPr/>
            <p:nvPr/>
          </p:nvSpPr>
          <p:spPr>
            <a:xfrm>
              <a:off x="-9523" y="2504431"/>
              <a:ext cx="4581524" cy="4363094"/>
            </a:xfrm>
            <a:custGeom>
              <a:avLst/>
              <a:gdLst/>
              <a:ahLst/>
              <a:cxnLst/>
              <a:rect l="l" t="t" r="r" b="b"/>
              <a:pathLst>
                <a:path w="6181725" h="5887003">
                  <a:moveTo>
                    <a:pt x="2640285" y="0"/>
                  </a:moveTo>
                  <a:cubicBezTo>
                    <a:pt x="4596169" y="0"/>
                    <a:pt x="6181725" y="1585556"/>
                    <a:pt x="6181725" y="3541440"/>
                  </a:cubicBezTo>
                  <a:cubicBezTo>
                    <a:pt x="6181725" y="4442260"/>
                    <a:pt x="5845390" y="5264525"/>
                    <a:pt x="5288619" y="5887003"/>
                  </a:cubicBezTo>
                  <a:lnTo>
                    <a:pt x="0" y="5887003"/>
                  </a:lnTo>
                  <a:lnTo>
                    <a:pt x="0" y="1188740"/>
                  </a:lnTo>
                  <a:cubicBezTo>
                    <a:pt x="644797" y="458030"/>
                    <a:pt x="1589052" y="0"/>
                    <a:pt x="264028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380999" y="3810000"/>
              <a:ext cx="4310061" cy="144655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4400" dirty="0" smtClean="0">
                  <a:solidFill>
                    <a:schemeClr val="bg1"/>
                  </a:solidFill>
                  <a:latin typeface="+mj-lt"/>
                </a:rPr>
                <a:t>WE UNDERSTAND</a:t>
              </a:r>
              <a:endParaRPr lang="en-US" sz="44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80999" y="5486400"/>
              <a:ext cx="3886201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1600">
                  <a:solidFill>
                    <a:schemeClr val="accent4"/>
                  </a:solidFill>
                </a:rPr>
                <a:t>A</a:t>
              </a:r>
              <a:r>
                <a:rPr lang="en-US" sz="1600" smtClean="0">
                  <a:solidFill>
                    <a:schemeClr val="accent4"/>
                  </a:solidFill>
                </a:rPr>
                <a:t>nd </a:t>
              </a:r>
              <a:r>
                <a:rPr lang="en-US" sz="1600">
                  <a:solidFill>
                    <a:schemeClr val="accent4"/>
                  </a:solidFill>
                </a:rPr>
                <a:t>have a pulse on the ever-changing needs of our </a:t>
              </a:r>
              <a:r>
                <a:rPr lang="en-US" sz="1600" smtClean="0">
                  <a:solidFill>
                    <a:schemeClr val="accent4"/>
                  </a:solidFill>
                </a:rPr>
                <a:t>clients</a:t>
              </a:r>
              <a:endParaRPr lang="en-US" sz="1600">
                <a:solidFill>
                  <a:schemeClr val="accent4"/>
                </a:solidFill>
              </a:endParaRPr>
            </a:p>
          </p:txBody>
        </p:sp>
        <p:sp>
          <p:nvSpPr>
            <p:cNvPr id="7" name="TextBox 6"/>
            <p:cNvSpPr txBox="1">
              <a:spLocks noChangeAspect="1"/>
            </p:cNvSpPr>
            <p:nvPr/>
          </p:nvSpPr>
          <p:spPr>
            <a:xfrm>
              <a:off x="1553660" y="3076308"/>
              <a:ext cx="1465625" cy="1465625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13800" dirty="0" smtClean="0">
                  <a:latin typeface="RaphaelIcons" pitchFamily="2" charset="0"/>
                </a:rPr>
                <a:t>b</a:t>
              </a:r>
              <a:endParaRPr lang="ru-RU" sz="13800" dirty="0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3505200" y="2895600"/>
            <a:ext cx="615684" cy="615684"/>
          </a:xfrm>
          <a:prstGeom prst="ellipse">
            <a:avLst/>
          </a:prstGeom>
          <a:solidFill>
            <a:schemeClr val="tx2"/>
          </a:solidFill>
        </p:spPr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sz="3200" b="1" dirty="0" smtClean="0">
                <a:solidFill>
                  <a:schemeClr val="bg1"/>
                </a:solidFill>
                <a:latin typeface="Novecento sans wide Book" panose="00000405000000000000" pitchFamily="50" charset="0"/>
              </a:rPr>
              <a:t>III</a:t>
            </a:r>
            <a:endParaRPr lang="ru-RU" sz="3200" dirty="0">
              <a:solidFill>
                <a:schemeClr val="bg1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3009891" y="2318565"/>
            <a:ext cx="185865" cy="18586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>
            <a:spLocks noChangeAspect="1"/>
          </p:cNvSpPr>
          <p:nvPr/>
        </p:nvSpPr>
        <p:spPr>
          <a:xfrm>
            <a:off x="4539344" y="6014400"/>
            <a:ext cx="468000" cy="46800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en-US" sz="2800">
                <a:solidFill>
                  <a:schemeClr val="bg1"/>
                </a:solidFill>
                <a:latin typeface="Sosa" pitchFamily="2" charset="0"/>
                <a:ea typeface="Entypo" pitchFamily="2" charset="0"/>
              </a:rPr>
              <a:t>a</a:t>
            </a:r>
            <a:endParaRPr lang="ru-RU" sz="2800" dirty="0">
              <a:solidFill>
                <a:schemeClr val="bg1"/>
              </a:solidFill>
              <a:ea typeface="Entyp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9954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ip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75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/>
          <p:nvPr>
            <p:extLst>
              <p:ext uri="{D42A27DB-BD31-4B8C-83A1-F6EECF244321}">
                <p14:modId xmlns:p14="http://schemas.microsoft.com/office/powerpoint/2010/main" val="925371769"/>
              </p:ext>
            </p:extLst>
          </p:nvPr>
        </p:nvGraphicFramePr>
        <p:xfrm>
          <a:off x="381000" y="1447800"/>
          <a:ext cx="8382000" cy="44765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STRATEGIES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pPr marL="0" lvl="0" indent="0" algn="ctr">
              <a:buNone/>
            </a:pPr>
            <a:r>
              <a:rPr lang="en-US" sz="2400"/>
              <a:t>i</a:t>
            </a:r>
            <a:r>
              <a:rPr lang="en-US" sz="2400" smtClean="0"/>
              <a:t>mprove SEO</a:t>
            </a:r>
            <a:endParaRPr lang="en-US" sz="2400"/>
          </a:p>
        </p:txBody>
      </p:sp>
      <p:sp>
        <p:nvSpPr>
          <p:cNvPr id="16" name="Rectangle 15"/>
          <p:cNvSpPr/>
          <p:nvPr/>
        </p:nvSpPr>
        <p:spPr>
          <a:xfrm>
            <a:off x="535811" y="1543208"/>
            <a:ext cx="544603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accent4"/>
                </a:solidFill>
              </a:rPr>
              <a:t>Survey says SEO the single most important marketing channel for small businesses</a:t>
            </a:r>
            <a:endParaRPr lang="en-US" dirty="0">
              <a:solidFill>
                <a:schemeClr val="accent4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742365" y="4567192"/>
            <a:ext cx="900000" cy="900000"/>
            <a:chOff x="742365" y="4567192"/>
            <a:chExt cx="900000" cy="900000"/>
          </a:xfrm>
        </p:grpSpPr>
        <p:sp>
          <p:nvSpPr>
            <p:cNvPr id="12" name="Oval 11"/>
            <p:cNvSpPr/>
            <p:nvPr/>
          </p:nvSpPr>
          <p:spPr>
            <a:xfrm>
              <a:off x="742365" y="4567192"/>
              <a:ext cx="900000" cy="90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>
              <a:spLocks noChangeAspect="1"/>
            </p:cNvSpPr>
            <p:nvPr/>
          </p:nvSpPr>
          <p:spPr>
            <a:xfrm>
              <a:off x="958365" y="4783192"/>
              <a:ext cx="468000" cy="468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3600" dirty="0" smtClean="0">
                  <a:solidFill>
                    <a:schemeClr val="bg1"/>
                  </a:solidFill>
                  <a:latin typeface="Modern Pictograms" pitchFamily="50" charset="0"/>
                </a:rPr>
                <a:t>O</a:t>
              </a:r>
              <a:endParaRPr lang="ru-RU" sz="3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2093611" y="4567192"/>
            <a:ext cx="900000" cy="900000"/>
            <a:chOff x="2093611" y="4567192"/>
            <a:chExt cx="900000" cy="900000"/>
          </a:xfrm>
        </p:grpSpPr>
        <p:sp>
          <p:nvSpPr>
            <p:cNvPr id="19" name="Oval 18"/>
            <p:cNvSpPr/>
            <p:nvPr/>
          </p:nvSpPr>
          <p:spPr>
            <a:xfrm>
              <a:off x="2093611" y="4567192"/>
              <a:ext cx="900000" cy="90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/>
            <p:cNvSpPr txBox="1">
              <a:spLocks noChangeAspect="1"/>
            </p:cNvSpPr>
            <p:nvPr/>
          </p:nvSpPr>
          <p:spPr>
            <a:xfrm>
              <a:off x="2309611" y="4783192"/>
              <a:ext cx="468000" cy="468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3600" dirty="0" smtClean="0">
                  <a:solidFill>
                    <a:schemeClr val="bg1"/>
                  </a:solidFill>
                  <a:latin typeface="Modern Pictograms" pitchFamily="50" charset="0"/>
                </a:rPr>
                <a:t>#</a:t>
              </a:r>
              <a:endParaRPr lang="ru-RU" sz="3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444857" y="4567192"/>
            <a:ext cx="900000" cy="900000"/>
            <a:chOff x="3444857" y="4567192"/>
            <a:chExt cx="900000" cy="900000"/>
          </a:xfrm>
        </p:grpSpPr>
        <p:sp>
          <p:nvSpPr>
            <p:cNvPr id="22" name="Oval 21"/>
            <p:cNvSpPr/>
            <p:nvPr/>
          </p:nvSpPr>
          <p:spPr>
            <a:xfrm>
              <a:off x="3444857" y="4567192"/>
              <a:ext cx="900000" cy="90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>
              <a:spLocks noChangeAspect="1"/>
            </p:cNvSpPr>
            <p:nvPr/>
          </p:nvSpPr>
          <p:spPr>
            <a:xfrm>
              <a:off x="3660857" y="4783192"/>
              <a:ext cx="468000" cy="468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3600" dirty="0" smtClean="0">
                  <a:solidFill>
                    <a:schemeClr val="bg1"/>
                  </a:solidFill>
                  <a:latin typeface="Modern Pictograms" pitchFamily="50" charset="0"/>
                </a:rPr>
                <a:t>g</a:t>
              </a:r>
              <a:endParaRPr lang="ru-RU" sz="3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796103" y="4567192"/>
            <a:ext cx="900000" cy="900000"/>
            <a:chOff x="4796103" y="4567192"/>
            <a:chExt cx="900000" cy="900000"/>
          </a:xfrm>
        </p:grpSpPr>
        <p:sp>
          <p:nvSpPr>
            <p:cNvPr id="25" name="Oval 24"/>
            <p:cNvSpPr/>
            <p:nvPr/>
          </p:nvSpPr>
          <p:spPr>
            <a:xfrm>
              <a:off x="4796103" y="4567192"/>
              <a:ext cx="900000" cy="90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/>
            <p:cNvSpPr txBox="1">
              <a:spLocks noChangeAspect="1"/>
            </p:cNvSpPr>
            <p:nvPr/>
          </p:nvSpPr>
          <p:spPr>
            <a:xfrm>
              <a:off x="5012103" y="4759239"/>
              <a:ext cx="468000" cy="468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3600" dirty="0" smtClean="0">
                  <a:solidFill>
                    <a:schemeClr val="bg1"/>
                  </a:solidFill>
                  <a:latin typeface="Modern Pictograms" pitchFamily="50" charset="0"/>
                </a:rPr>
                <a:t>w</a:t>
              </a:r>
              <a:endParaRPr lang="ru-RU" sz="3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6147349" y="4567192"/>
            <a:ext cx="900000" cy="900000"/>
            <a:chOff x="6147349" y="4567192"/>
            <a:chExt cx="900000" cy="900000"/>
          </a:xfrm>
        </p:grpSpPr>
        <p:sp>
          <p:nvSpPr>
            <p:cNvPr id="28" name="Oval 27"/>
            <p:cNvSpPr/>
            <p:nvPr/>
          </p:nvSpPr>
          <p:spPr>
            <a:xfrm>
              <a:off x="6147349" y="4567192"/>
              <a:ext cx="900000" cy="90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>
              <a:spLocks noChangeAspect="1"/>
            </p:cNvSpPr>
            <p:nvPr/>
          </p:nvSpPr>
          <p:spPr>
            <a:xfrm>
              <a:off x="6328513" y="4757065"/>
              <a:ext cx="468000" cy="468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3600" dirty="0" smtClean="0">
                  <a:solidFill>
                    <a:schemeClr val="bg1"/>
                  </a:solidFill>
                  <a:latin typeface="Modern Pictograms" pitchFamily="50" charset="0"/>
                </a:rPr>
                <a:t>s</a:t>
              </a:r>
              <a:endParaRPr lang="ru-RU" sz="3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7498595" y="4567192"/>
            <a:ext cx="900000" cy="900000"/>
            <a:chOff x="7498595" y="4567192"/>
            <a:chExt cx="900000" cy="900000"/>
          </a:xfrm>
        </p:grpSpPr>
        <p:sp>
          <p:nvSpPr>
            <p:cNvPr id="31" name="Oval 30"/>
            <p:cNvSpPr/>
            <p:nvPr/>
          </p:nvSpPr>
          <p:spPr>
            <a:xfrm>
              <a:off x="7498595" y="4567192"/>
              <a:ext cx="900000" cy="90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/>
            <p:cNvSpPr txBox="1">
              <a:spLocks noChangeAspect="1"/>
            </p:cNvSpPr>
            <p:nvPr/>
          </p:nvSpPr>
          <p:spPr>
            <a:xfrm>
              <a:off x="7714595" y="4748356"/>
              <a:ext cx="468000" cy="468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3600" dirty="0" smtClean="0">
                  <a:solidFill>
                    <a:schemeClr val="bg1"/>
                  </a:solidFill>
                  <a:latin typeface="Modern Pictograms" pitchFamily="50" charset="0"/>
                </a:rPr>
                <a:t>a</a:t>
              </a:r>
              <a:endParaRPr lang="ru-RU" sz="36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80415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4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4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4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4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500"/>
                            </p:stCondLst>
                            <p:childTnLst>
                              <p:par>
                                <p:cTn id="4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4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0"/>
                            </p:stCondLst>
                            <p:childTnLst>
                              <p:par>
                                <p:cTn id="5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500"/>
                            </p:stCondLst>
                            <p:childTnLst>
                              <p:par>
                                <p:cTn id="5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4" categoryIdx="4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4">
                                            <p:graphicEl>
                                              <a:chart seriesIdx="-4" categoryIdx="4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6000"/>
                            </p:stCondLst>
                            <p:childTnLst>
                              <p:par>
                                <p:cTn id="6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6500"/>
                            </p:stCondLst>
                            <p:childTnLst>
                              <p:par>
                                <p:cTn id="6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4" categoryIdx="5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4">
                                            <p:graphicEl>
                                              <a:chart seriesIdx="-4" categoryIdx="5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 uiExpand="1">
        <p:bldSub>
          <a:bldChart bld="category"/>
        </p:bldSub>
      </p:bldGraphic>
      <p:bldP spid="1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AZURE </a:t>
            </a:r>
            <a:r>
              <a:rPr lang="en-US" b="1" dirty="0" smtClean="0">
                <a:solidFill>
                  <a:schemeClr val="tx1"/>
                </a:solidFill>
                <a:latin typeface="Novecento sans wide Book" panose="00000405000000000000" pitchFamily="50" charset="0"/>
              </a:rPr>
              <a:t>WEB </a:t>
            </a:r>
            <a:r>
              <a:rPr lang="en-US" dirty="0" smtClean="0"/>
              <a:t>SITES</a:t>
            </a:r>
            <a:endParaRPr lang="en-US" b="1" spc="0" dirty="0">
              <a:solidFill>
                <a:schemeClr val="accent1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2400" dirty="0" smtClean="0"/>
              <a:t>composition</a:t>
            </a:r>
            <a:endParaRPr lang="en-US" sz="2400" b="0" dirty="0"/>
          </a:p>
        </p:txBody>
      </p:sp>
      <p:cxnSp>
        <p:nvCxnSpPr>
          <p:cNvPr id="17" name="Straight Connector 16"/>
          <p:cNvCxnSpPr>
            <a:stCxn id="2" idx="5"/>
            <a:endCxn id="13" idx="0"/>
          </p:cNvCxnSpPr>
          <p:nvPr/>
        </p:nvCxnSpPr>
        <p:spPr>
          <a:xfrm>
            <a:off x="5595413" y="4714827"/>
            <a:ext cx="130793" cy="390572"/>
          </a:xfrm>
          <a:prstGeom prst="line">
            <a:avLst/>
          </a:prstGeom>
          <a:ln w="285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endCxn id="14" idx="1"/>
          </p:cNvCxnSpPr>
          <p:nvPr/>
        </p:nvCxnSpPr>
        <p:spPr>
          <a:xfrm>
            <a:off x="5881821" y="4246264"/>
            <a:ext cx="625965" cy="404985"/>
          </a:xfrm>
          <a:prstGeom prst="line">
            <a:avLst/>
          </a:prstGeom>
          <a:ln w="285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endCxn id="11" idx="3"/>
          </p:cNvCxnSpPr>
          <p:nvPr/>
        </p:nvCxnSpPr>
        <p:spPr>
          <a:xfrm flipV="1">
            <a:off x="5664202" y="2498752"/>
            <a:ext cx="514364" cy="449812"/>
          </a:xfrm>
          <a:prstGeom prst="line">
            <a:avLst/>
          </a:prstGeom>
          <a:ln w="285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5909916" y="3148880"/>
            <a:ext cx="1329084" cy="367640"/>
          </a:xfrm>
          <a:prstGeom prst="line">
            <a:avLst/>
          </a:prstGeom>
          <a:ln w="285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Oval 1"/>
          <p:cNvSpPr/>
          <p:nvPr/>
        </p:nvSpPr>
        <p:spPr>
          <a:xfrm>
            <a:off x="3318986" y="2438400"/>
            <a:ext cx="2667000" cy="2667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600" dirty="0"/>
          </a:p>
        </p:txBody>
      </p:sp>
      <p:sp>
        <p:nvSpPr>
          <p:cNvPr id="7" name="Oval 6"/>
          <p:cNvSpPr/>
          <p:nvPr/>
        </p:nvSpPr>
        <p:spPr>
          <a:xfrm>
            <a:off x="1271360" y="1336168"/>
            <a:ext cx="1569498" cy="1569498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100" dirty="0">
              <a:latin typeface="+mj-lt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5257800" y="5105399"/>
            <a:ext cx="936811" cy="936811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900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6035846" y="1666918"/>
            <a:ext cx="974554" cy="974554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050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8" name="Oval 7"/>
          <p:cNvSpPr/>
          <p:nvPr/>
        </p:nvSpPr>
        <p:spPr>
          <a:xfrm>
            <a:off x="457200" y="2442910"/>
            <a:ext cx="1295400" cy="1295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pPr algn="ctr"/>
            <a:endParaRPr lang="en-US" sz="1400" dirty="0">
              <a:solidFill>
                <a:schemeClr val="accent2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6352337" y="4495800"/>
            <a:ext cx="1061474" cy="1061474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400" dirty="0">
              <a:solidFill>
                <a:schemeClr val="accent2"/>
              </a:solidFill>
            </a:endParaRPr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5066" y="1701175"/>
            <a:ext cx="862086" cy="839484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1521412" y="2362200"/>
            <a:ext cx="2209800" cy="2209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143" y="2886075"/>
            <a:ext cx="1035304" cy="40907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9957" y="3105505"/>
            <a:ext cx="1232710" cy="723190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9321" y="2443211"/>
            <a:ext cx="2412500" cy="2412500"/>
          </a:xfrm>
          <a:prstGeom prst="rect">
            <a:avLst/>
          </a:prstGeom>
        </p:spPr>
      </p:pic>
      <p:pic>
        <p:nvPicPr>
          <p:cNvPr id="42" name="Picture 18"/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5217" y="5357110"/>
            <a:ext cx="561975" cy="433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" name="Picture 16"/>
          <p:cNvPicPr>
            <a:picLocks noChangeAspect="1"/>
          </p:cNvPicPr>
          <p:nvPr/>
        </p:nvPicPr>
        <p:blipFill>
          <a:blip r:embed="rId7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1449" y="4747137"/>
            <a:ext cx="603250" cy="55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" name="Picture 17"/>
          <p:cNvPicPr>
            <a:picLocks noChangeAspect="1"/>
          </p:cNvPicPr>
          <p:nvPr/>
        </p:nvPicPr>
        <p:blipFill>
          <a:blip r:embed="rId8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4204" y="1881939"/>
            <a:ext cx="477837" cy="544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" name="Oval 45"/>
          <p:cNvSpPr/>
          <p:nvPr/>
        </p:nvSpPr>
        <p:spPr>
          <a:xfrm>
            <a:off x="7211141" y="2591087"/>
            <a:ext cx="974554" cy="974554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050" dirty="0">
              <a:solidFill>
                <a:schemeClr val="accent2"/>
              </a:solidFill>
              <a:latin typeface="+mj-lt"/>
            </a:endParaRPr>
          </a:p>
        </p:txBody>
      </p:sp>
      <p:pic>
        <p:nvPicPr>
          <p:cNvPr id="44" name="Picture 15"/>
          <p:cNvPicPr>
            <a:picLocks noChangeAspect="1"/>
          </p:cNvPicPr>
          <p:nvPr/>
        </p:nvPicPr>
        <p:blipFill>
          <a:blip r:embed="rId9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0286" y="2791820"/>
            <a:ext cx="576263" cy="573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3" name="TextBox 52"/>
          <p:cNvSpPr txBox="1"/>
          <p:nvPr/>
        </p:nvSpPr>
        <p:spPr>
          <a:xfrm>
            <a:off x="3948950" y="4665420"/>
            <a:ext cx="14532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</a:rPr>
              <a:t>KUDU</a:t>
            </a:r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0003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ANALYSIS </a:t>
            </a:r>
            <a:r>
              <a:rPr lang="en-US" b="1" dirty="0" smtClean="0">
                <a:solidFill>
                  <a:schemeClr val="tx1"/>
                </a:solidFill>
                <a:latin typeface="Novecento sans wide Book" panose="00000405000000000000" pitchFamily="50" charset="0"/>
              </a:rPr>
              <a:t>MARKET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/>
              <a:t>m</a:t>
            </a:r>
            <a:r>
              <a:rPr lang="en-US" smtClean="0"/>
              <a:t>obile shopping trends</a:t>
            </a:r>
            <a:endParaRPr lang="en-US"/>
          </a:p>
        </p:txBody>
      </p:sp>
      <p:cxnSp>
        <p:nvCxnSpPr>
          <p:cNvPr id="10" name="Straight Arrow Connector 9"/>
          <p:cNvCxnSpPr>
            <a:stCxn id="4" idx="7"/>
            <a:endCxn id="9" idx="2"/>
          </p:cNvCxnSpPr>
          <p:nvPr/>
        </p:nvCxnSpPr>
        <p:spPr>
          <a:xfrm flipV="1">
            <a:off x="5218578" y="2691000"/>
            <a:ext cx="1519544" cy="357068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4" idx="1"/>
            <a:endCxn id="5" idx="6"/>
          </p:cNvCxnSpPr>
          <p:nvPr/>
        </p:nvCxnSpPr>
        <p:spPr>
          <a:xfrm flipH="1" flipV="1">
            <a:off x="2397000" y="2691000"/>
            <a:ext cx="1528422" cy="357068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4" idx="3"/>
            <a:endCxn id="7" idx="6"/>
          </p:cNvCxnSpPr>
          <p:nvPr/>
        </p:nvCxnSpPr>
        <p:spPr>
          <a:xfrm flipH="1">
            <a:off x="3311400" y="4341224"/>
            <a:ext cx="614022" cy="670576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4" idx="5"/>
            <a:endCxn id="8" idx="2"/>
          </p:cNvCxnSpPr>
          <p:nvPr/>
        </p:nvCxnSpPr>
        <p:spPr>
          <a:xfrm>
            <a:off x="5218578" y="4341224"/>
            <a:ext cx="648822" cy="670576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2416176" y="1693299"/>
            <a:ext cx="42823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+mj-lt"/>
              </a:rPr>
              <a:t>THE SIZE OF LOCAL MARKETS</a:t>
            </a:r>
            <a:endParaRPr lang="en-US" sz="1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754190" y="4495800"/>
            <a:ext cx="1662047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smtClean="0">
                <a:solidFill>
                  <a:schemeClr val="accent5"/>
                </a:solidFill>
                <a:latin typeface="+mj-lt"/>
              </a:rPr>
              <a:t>$51 </a:t>
            </a:r>
            <a:r>
              <a:rPr lang="en-US" sz="1600" smtClean="0">
                <a:solidFill>
                  <a:schemeClr val="accent5"/>
                </a:solidFill>
                <a:latin typeface="+mj-lt"/>
              </a:rPr>
              <a:t>million</a:t>
            </a:r>
            <a:endParaRPr lang="en-US" sz="1600">
              <a:solidFill>
                <a:schemeClr val="accent5"/>
              </a:solidFill>
              <a:latin typeface="+mj-lt"/>
            </a:endParaRPr>
          </a:p>
        </p:txBody>
      </p:sp>
      <p:sp>
        <p:nvSpPr>
          <p:cNvPr id="39" name="TextBox 38"/>
          <p:cNvSpPr txBox="1">
            <a:spLocks/>
          </p:cNvSpPr>
          <p:nvPr/>
        </p:nvSpPr>
        <p:spPr>
          <a:xfrm>
            <a:off x="2634514" y="2076450"/>
            <a:ext cx="3832961" cy="46800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en-US" sz="2400" spc="-500" dirty="0" smtClean="0">
                <a:solidFill>
                  <a:schemeClr val="accent5"/>
                </a:solidFill>
                <a:latin typeface="Accessibility Foundicons" pitchFamily="2" charset="0"/>
              </a:rPr>
              <a:t></a:t>
            </a:r>
            <a:r>
              <a:rPr lang="en-US" sz="2400" spc="-500" dirty="0" smtClean="0">
                <a:solidFill>
                  <a:schemeClr val="accent2"/>
                </a:solidFill>
                <a:latin typeface="Accessibility Foundicons" pitchFamily="2" charset="0"/>
              </a:rPr>
              <a:t></a:t>
            </a:r>
            <a:r>
              <a:rPr lang="en-US" sz="2400" spc="-500" dirty="0">
                <a:solidFill>
                  <a:schemeClr val="accent2"/>
                </a:solidFill>
                <a:latin typeface="Accessibility Foundicons" pitchFamily="2" charset="0"/>
              </a:rPr>
              <a:t></a:t>
            </a:r>
            <a:endParaRPr lang="ru-RU" sz="2400" spc="-500" dirty="0">
              <a:solidFill>
                <a:schemeClr val="accent2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657600" y="2780246"/>
            <a:ext cx="1828800" cy="1828800"/>
            <a:chOff x="3657600" y="2780246"/>
            <a:chExt cx="1828800" cy="1828800"/>
          </a:xfrm>
        </p:grpSpPr>
        <p:sp>
          <p:nvSpPr>
            <p:cNvPr id="4" name="Oval 3"/>
            <p:cNvSpPr/>
            <p:nvPr/>
          </p:nvSpPr>
          <p:spPr>
            <a:xfrm>
              <a:off x="3657600" y="2780246"/>
              <a:ext cx="1828800" cy="1828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2000" dirty="0" smtClean="0">
                  <a:solidFill>
                    <a:schemeClr val="bg1"/>
                  </a:solidFill>
                  <a:latin typeface="+mj-lt"/>
                </a:rPr>
                <a:t>MARKET TRENDS</a:t>
              </a:r>
              <a:endParaRPr lang="en-US" sz="20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6" name="TextBox 55"/>
            <p:cNvSpPr txBox="1">
              <a:spLocks noChangeAspect="1"/>
            </p:cNvSpPr>
            <p:nvPr/>
          </p:nvSpPr>
          <p:spPr>
            <a:xfrm>
              <a:off x="4139617" y="2869534"/>
              <a:ext cx="793451" cy="793451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6000" dirty="0" err="1" smtClean="0">
                  <a:solidFill>
                    <a:schemeClr val="bg1"/>
                  </a:solidFill>
                  <a:latin typeface="Modern Pictograms" pitchFamily="50" charset="0"/>
                </a:rPr>
                <a:t>i</a:t>
              </a:r>
              <a:endParaRPr lang="ru-RU" sz="6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381000" y="1683000"/>
            <a:ext cx="2016000" cy="2016000"/>
            <a:chOff x="381000" y="1683000"/>
            <a:chExt cx="2016000" cy="2016000"/>
          </a:xfrm>
        </p:grpSpPr>
        <p:sp>
          <p:nvSpPr>
            <p:cNvPr id="5" name="Oval 4"/>
            <p:cNvSpPr/>
            <p:nvPr/>
          </p:nvSpPr>
          <p:spPr>
            <a:xfrm>
              <a:off x="381000" y="1683000"/>
              <a:ext cx="2016000" cy="2016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3200" smtClean="0">
                  <a:latin typeface="+mj-lt"/>
                </a:rPr>
                <a:t>43%</a:t>
              </a:r>
              <a:r>
                <a:rPr lang="en-US" sz="3200" smtClean="0"/>
                <a:t/>
              </a:r>
              <a:br>
                <a:rPr lang="en-US" sz="3200" smtClean="0"/>
              </a:br>
              <a:r>
                <a:rPr lang="en-US" smtClean="0"/>
                <a:t>use </a:t>
              </a:r>
              <a:r>
                <a:rPr lang="en-US"/>
                <a:t>search engines</a:t>
              </a:r>
            </a:p>
          </p:txBody>
        </p:sp>
        <p:sp>
          <p:nvSpPr>
            <p:cNvPr id="57" name="TextBox 56"/>
            <p:cNvSpPr txBox="1">
              <a:spLocks noChangeAspect="1"/>
            </p:cNvSpPr>
            <p:nvPr/>
          </p:nvSpPr>
          <p:spPr>
            <a:xfrm>
              <a:off x="1155000" y="1823400"/>
              <a:ext cx="468000" cy="468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4000" dirty="0" smtClean="0">
                  <a:solidFill>
                    <a:schemeClr val="bg1"/>
                  </a:solidFill>
                  <a:latin typeface="Modern Pictograms" pitchFamily="50" charset="0"/>
                </a:rPr>
                <a:t>s</a:t>
              </a:r>
              <a:endParaRPr lang="ru-RU" sz="4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867400" y="4003800"/>
            <a:ext cx="2016000" cy="2016000"/>
            <a:chOff x="5867400" y="4003800"/>
            <a:chExt cx="2016000" cy="2016000"/>
          </a:xfrm>
        </p:grpSpPr>
        <p:sp>
          <p:nvSpPr>
            <p:cNvPr id="8" name="Oval 7"/>
            <p:cNvSpPr/>
            <p:nvPr/>
          </p:nvSpPr>
          <p:spPr>
            <a:xfrm>
              <a:off x="5867400" y="4003800"/>
              <a:ext cx="2016000" cy="20160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3200" smtClean="0">
                  <a:latin typeface="+mj-lt"/>
                </a:rPr>
                <a:t>31% </a:t>
              </a:r>
              <a:r>
                <a:rPr lang="en-US" sz="3200" smtClean="0"/>
                <a:t/>
              </a:r>
              <a:br>
                <a:rPr lang="en-US" sz="3200" smtClean="0"/>
              </a:br>
              <a:r>
                <a:rPr lang="en-US" smtClean="0"/>
                <a:t>retail store websites</a:t>
              </a:r>
              <a:endParaRPr lang="en-US"/>
            </a:p>
          </p:txBody>
        </p:sp>
        <p:sp>
          <p:nvSpPr>
            <p:cNvPr id="58" name="TextBox 57"/>
            <p:cNvSpPr txBox="1">
              <a:spLocks noChangeAspect="1"/>
            </p:cNvSpPr>
            <p:nvPr/>
          </p:nvSpPr>
          <p:spPr>
            <a:xfrm>
              <a:off x="6641400" y="4141046"/>
              <a:ext cx="468000" cy="468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3600" dirty="0" smtClean="0">
                  <a:solidFill>
                    <a:schemeClr val="bg1"/>
                  </a:solidFill>
                  <a:latin typeface="Modern Pictograms" pitchFamily="50" charset="0"/>
                </a:rPr>
                <a:t>J</a:t>
              </a:r>
              <a:endParaRPr lang="ru-RU" sz="3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6738122" y="1683000"/>
            <a:ext cx="2016000" cy="2016000"/>
            <a:chOff x="6738122" y="1683000"/>
            <a:chExt cx="2016000" cy="2016000"/>
          </a:xfrm>
        </p:grpSpPr>
        <p:sp>
          <p:nvSpPr>
            <p:cNvPr id="9" name="Oval 8"/>
            <p:cNvSpPr/>
            <p:nvPr/>
          </p:nvSpPr>
          <p:spPr>
            <a:xfrm>
              <a:off x="6738122" y="1683000"/>
              <a:ext cx="2016000" cy="2016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3200" smtClean="0">
                  <a:latin typeface="+mj-lt"/>
                </a:rPr>
                <a:t>36% </a:t>
              </a:r>
              <a:r>
                <a:rPr lang="en-US" sz="3200" smtClean="0"/>
                <a:t/>
              </a:r>
              <a:br>
                <a:rPr lang="en-US" sz="3200" smtClean="0"/>
              </a:br>
              <a:r>
                <a:rPr lang="en-US" sz="1400" smtClean="0"/>
                <a:t>online </a:t>
              </a:r>
              <a:r>
                <a:rPr lang="en-US" sz="1400"/>
                <a:t>only retailer websites</a:t>
              </a:r>
            </a:p>
          </p:txBody>
        </p:sp>
        <p:sp>
          <p:nvSpPr>
            <p:cNvPr id="59" name="TextBox 58"/>
            <p:cNvSpPr txBox="1">
              <a:spLocks noChangeAspect="1"/>
            </p:cNvSpPr>
            <p:nvPr/>
          </p:nvSpPr>
          <p:spPr>
            <a:xfrm>
              <a:off x="7512122" y="1735707"/>
              <a:ext cx="468000" cy="468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3600" dirty="0" smtClean="0">
                  <a:solidFill>
                    <a:schemeClr val="bg1"/>
                  </a:solidFill>
                  <a:latin typeface="Modern Pictograms" pitchFamily="50" charset="0"/>
                </a:rPr>
                <a:t>a</a:t>
              </a:r>
              <a:endParaRPr lang="ru-RU" sz="3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1295400" y="4003800"/>
            <a:ext cx="2016000" cy="2016000"/>
            <a:chOff x="1295400" y="4003800"/>
            <a:chExt cx="2016000" cy="2016000"/>
          </a:xfrm>
        </p:grpSpPr>
        <p:sp>
          <p:nvSpPr>
            <p:cNvPr id="7" name="Oval 6"/>
            <p:cNvSpPr/>
            <p:nvPr/>
          </p:nvSpPr>
          <p:spPr>
            <a:xfrm>
              <a:off x="1295400" y="4003800"/>
              <a:ext cx="2016000" cy="2016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3200" smtClean="0">
                  <a:latin typeface="+mj-lt"/>
                </a:rPr>
                <a:t>20% </a:t>
              </a:r>
              <a:r>
                <a:rPr lang="en-US" sz="3200" smtClean="0"/>
                <a:t/>
              </a:r>
              <a:br>
                <a:rPr lang="en-US" sz="3200" smtClean="0"/>
              </a:br>
              <a:r>
                <a:rPr lang="en-US" sz="1400" smtClean="0"/>
                <a:t>consumer </a:t>
              </a:r>
              <a:r>
                <a:rPr lang="en-US" sz="1400"/>
                <a:t>generated online reviews</a:t>
              </a:r>
            </a:p>
          </p:txBody>
        </p:sp>
        <p:sp>
          <p:nvSpPr>
            <p:cNvPr id="60" name="TextBox 59"/>
            <p:cNvSpPr txBox="1">
              <a:spLocks noChangeAspect="1"/>
            </p:cNvSpPr>
            <p:nvPr/>
          </p:nvSpPr>
          <p:spPr>
            <a:xfrm>
              <a:off x="2069400" y="4107224"/>
              <a:ext cx="468000" cy="468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3600" dirty="0" smtClean="0">
                  <a:solidFill>
                    <a:schemeClr val="bg1"/>
                  </a:solidFill>
                  <a:latin typeface="Modern Pictograms" pitchFamily="50" charset="0"/>
                </a:rPr>
                <a:t>b</a:t>
              </a:r>
              <a:endParaRPr lang="ru-RU" sz="36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731695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500"/>
                            </p:stCondLst>
                            <p:childTnLst>
                              <p:par>
                                <p:cTn id="4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0"/>
                            </p:stCondLst>
                            <p:childTnLst>
                              <p:par>
                                <p:cTn id="5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5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8" grpId="0"/>
      <p:bldP spid="39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ANALYSIS </a:t>
            </a:r>
            <a:r>
              <a:rPr lang="en-US" b="1" dirty="0" smtClean="0">
                <a:solidFill>
                  <a:schemeClr val="tx1"/>
                </a:solidFill>
                <a:latin typeface="Novecento sans wide Book" panose="00000405000000000000" pitchFamily="50" charset="0"/>
              </a:rPr>
              <a:t>TRENDS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3608034" y="2697336"/>
            <a:ext cx="1905000" cy="1905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smtClean="0">
                <a:latin typeface="+mj-lt"/>
              </a:rPr>
              <a:t>GLOBAL TRENDS</a:t>
            </a:r>
            <a:endParaRPr lang="en-US" sz="2400">
              <a:latin typeface="+mj-lt"/>
            </a:endParaRPr>
          </a:p>
        </p:txBody>
      </p:sp>
      <p:cxnSp>
        <p:nvCxnSpPr>
          <p:cNvPr id="20" name="Elbow Connector 19"/>
          <p:cNvCxnSpPr>
            <a:stCxn id="7" idx="7"/>
          </p:cNvCxnSpPr>
          <p:nvPr/>
        </p:nvCxnSpPr>
        <p:spPr>
          <a:xfrm rot="5400000" flipH="1" flipV="1">
            <a:off x="7287670" y="1173336"/>
            <a:ext cx="408530" cy="2084930"/>
          </a:xfrm>
          <a:prstGeom prst="bentConnector2">
            <a:avLst/>
          </a:prstGeom>
          <a:ln>
            <a:solidFill>
              <a:schemeClr val="tx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/>
          <p:cNvGrpSpPr/>
          <p:nvPr/>
        </p:nvGrpSpPr>
        <p:grpSpPr>
          <a:xfrm>
            <a:off x="6994042" y="1712637"/>
            <a:ext cx="1540359" cy="926050"/>
            <a:chOff x="6994042" y="1712637"/>
            <a:chExt cx="1540359" cy="926050"/>
          </a:xfrm>
        </p:grpSpPr>
        <p:sp>
          <p:nvSpPr>
            <p:cNvPr id="23" name="TextBox 22"/>
            <p:cNvSpPr txBox="1"/>
            <p:nvPr/>
          </p:nvSpPr>
          <p:spPr>
            <a:xfrm>
              <a:off x="6994042" y="1712637"/>
              <a:ext cx="6222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solidFill>
                    <a:schemeClr val="bg1"/>
                  </a:solidFill>
                  <a:latin typeface="+mj-lt"/>
                </a:rPr>
                <a:t>TWO</a:t>
              </a:r>
              <a:endParaRPr lang="en-US" sz="14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6994043" y="2038523"/>
              <a:ext cx="1540358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>
                  <a:solidFill>
                    <a:schemeClr val="accent4"/>
                  </a:solidFill>
                </a:rPr>
                <a:t>Cleantech becomes a competitive advantage</a:t>
              </a:r>
            </a:p>
          </p:txBody>
        </p:sp>
      </p:grpSp>
      <p:cxnSp>
        <p:nvCxnSpPr>
          <p:cNvPr id="26" name="Elbow Connector 25"/>
          <p:cNvCxnSpPr>
            <a:stCxn id="9" idx="7"/>
          </p:cNvCxnSpPr>
          <p:nvPr/>
        </p:nvCxnSpPr>
        <p:spPr>
          <a:xfrm rot="5400000" flipH="1" flipV="1">
            <a:off x="7458146" y="2700719"/>
            <a:ext cx="241437" cy="1911073"/>
          </a:xfrm>
          <a:prstGeom prst="bentConnector2">
            <a:avLst/>
          </a:prstGeom>
          <a:ln>
            <a:solidFill>
              <a:schemeClr val="tx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/>
          <p:cNvGrpSpPr/>
          <p:nvPr/>
        </p:nvGrpSpPr>
        <p:grpSpPr>
          <a:xfrm>
            <a:off x="6994041" y="3239794"/>
            <a:ext cx="1540359" cy="1095327"/>
            <a:chOff x="6994041" y="3239794"/>
            <a:chExt cx="1540359" cy="1095327"/>
          </a:xfrm>
        </p:grpSpPr>
        <p:sp>
          <p:nvSpPr>
            <p:cNvPr id="28" name="TextBox 27"/>
            <p:cNvSpPr txBox="1"/>
            <p:nvPr/>
          </p:nvSpPr>
          <p:spPr>
            <a:xfrm>
              <a:off x="6994041" y="3239794"/>
              <a:ext cx="75533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solidFill>
                    <a:schemeClr val="bg1"/>
                  </a:solidFill>
                  <a:latin typeface="+mj-lt"/>
                </a:rPr>
                <a:t>THREE</a:t>
              </a:r>
              <a:endParaRPr lang="en-US" sz="14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6994042" y="3565680"/>
              <a:ext cx="1540358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>
                  <a:solidFill>
                    <a:schemeClr val="accent4"/>
                  </a:solidFill>
                </a:rPr>
                <a:t>Global banking seeks recovery through transformation</a:t>
              </a:r>
            </a:p>
          </p:txBody>
        </p:sp>
      </p:grpSp>
      <p:cxnSp>
        <p:nvCxnSpPr>
          <p:cNvPr id="8196" name="Elbow Connector 8195"/>
          <p:cNvCxnSpPr>
            <a:stCxn id="8" idx="6"/>
          </p:cNvCxnSpPr>
          <p:nvPr/>
        </p:nvCxnSpPr>
        <p:spPr>
          <a:xfrm flipV="1">
            <a:off x="5098054" y="1400556"/>
            <a:ext cx="1759946" cy="564154"/>
          </a:xfrm>
          <a:prstGeom prst="bentConnector3">
            <a:avLst>
              <a:gd name="adj1" fmla="val 8132"/>
            </a:avLst>
          </a:prstGeom>
          <a:ln>
            <a:solidFill>
              <a:schemeClr val="tx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/>
          <p:cNvGrpSpPr/>
          <p:nvPr/>
        </p:nvGrpSpPr>
        <p:grpSpPr>
          <a:xfrm>
            <a:off x="5310076" y="1074670"/>
            <a:ext cx="1540359" cy="926050"/>
            <a:chOff x="5310076" y="1074670"/>
            <a:chExt cx="1540359" cy="926050"/>
          </a:xfrm>
        </p:grpSpPr>
        <p:sp>
          <p:nvSpPr>
            <p:cNvPr id="40" name="TextBox 39"/>
            <p:cNvSpPr txBox="1"/>
            <p:nvPr/>
          </p:nvSpPr>
          <p:spPr>
            <a:xfrm>
              <a:off x="5310076" y="1074670"/>
              <a:ext cx="56778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solidFill>
                    <a:schemeClr val="bg1"/>
                  </a:solidFill>
                  <a:latin typeface="+mj-lt"/>
                </a:rPr>
                <a:t>ONE</a:t>
              </a:r>
              <a:endParaRPr lang="en-US" sz="14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5310077" y="1400556"/>
              <a:ext cx="1540358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>
                  <a:solidFill>
                    <a:schemeClr val="accent4"/>
                  </a:solidFill>
                </a:rPr>
                <a:t>Emerging markets increase their global power</a:t>
              </a:r>
            </a:p>
          </p:txBody>
        </p:sp>
      </p:grpSp>
      <p:cxnSp>
        <p:nvCxnSpPr>
          <p:cNvPr id="8202" name="Elbow Connector 8201"/>
          <p:cNvCxnSpPr>
            <a:stCxn id="18" idx="2"/>
          </p:cNvCxnSpPr>
          <p:nvPr/>
        </p:nvCxnSpPr>
        <p:spPr>
          <a:xfrm rot="10800000">
            <a:off x="1385093" y="4912062"/>
            <a:ext cx="2592000" cy="376492"/>
          </a:xfrm>
          <a:prstGeom prst="bentConnector3">
            <a:avLst>
              <a:gd name="adj1" fmla="val 25100"/>
            </a:avLst>
          </a:prstGeom>
          <a:ln>
            <a:solidFill>
              <a:schemeClr val="tx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/>
          <p:cNvGrpSpPr/>
          <p:nvPr/>
        </p:nvGrpSpPr>
        <p:grpSpPr>
          <a:xfrm>
            <a:off x="1498005" y="4599799"/>
            <a:ext cx="1540359" cy="926050"/>
            <a:chOff x="1498005" y="4599799"/>
            <a:chExt cx="1540359" cy="926050"/>
          </a:xfrm>
        </p:grpSpPr>
        <p:sp>
          <p:nvSpPr>
            <p:cNvPr id="48" name="TextBox 47"/>
            <p:cNvSpPr txBox="1"/>
            <p:nvPr/>
          </p:nvSpPr>
          <p:spPr>
            <a:xfrm>
              <a:off x="1498005" y="4599799"/>
              <a:ext cx="67037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solidFill>
                    <a:schemeClr val="bg1"/>
                  </a:solidFill>
                  <a:latin typeface="+mj-lt"/>
                </a:rPr>
                <a:t>FOUR</a:t>
              </a:r>
              <a:endParaRPr lang="en-US" sz="14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1498006" y="4925685"/>
              <a:ext cx="1540358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smtClean="0">
                  <a:solidFill>
                    <a:schemeClr val="accent4"/>
                  </a:solidFill>
                </a:rPr>
                <a:t>Coverments enhance ties with the private sector</a:t>
              </a:r>
              <a:endParaRPr lang="en-US" sz="1100">
                <a:solidFill>
                  <a:schemeClr val="accent4"/>
                </a:solidFill>
              </a:endParaRPr>
            </a:p>
          </p:txBody>
        </p:sp>
      </p:grpSp>
      <p:cxnSp>
        <p:nvCxnSpPr>
          <p:cNvPr id="8206" name="Elbow Connector 8205"/>
          <p:cNvCxnSpPr>
            <a:stCxn id="6" idx="1"/>
          </p:cNvCxnSpPr>
          <p:nvPr/>
        </p:nvCxnSpPr>
        <p:spPr>
          <a:xfrm rot="16200000" flipV="1">
            <a:off x="1474890" y="1185733"/>
            <a:ext cx="393837" cy="2045444"/>
          </a:xfrm>
          <a:prstGeom prst="bentConnector2">
            <a:avLst/>
          </a:prstGeom>
          <a:ln>
            <a:solidFill>
              <a:schemeClr val="tx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09" name="Elbow Connector 8208"/>
          <p:cNvCxnSpPr>
            <a:stCxn id="10" idx="1"/>
          </p:cNvCxnSpPr>
          <p:nvPr/>
        </p:nvCxnSpPr>
        <p:spPr>
          <a:xfrm rot="16200000" flipV="1">
            <a:off x="1433789" y="2723382"/>
            <a:ext cx="229402" cy="1877780"/>
          </a:xfrm>
          <a:prstGeom prst="bentConnector2">
            <a:avLst/>
          </a:prstGeom>
          <a:ln>
            <a:solidFill>
              <a:schemeClr val="tx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/>
          <p:cNvGrpSpPr/>
          <p:nvPr/>
        </p:nvGrpSpPr>
        <p:grpSpPr>
          <a:xfrm>
            <a:off x="732241" y="3229247"/>
            <a:ext cx="1540359" cy="926050"/>
            <a:chOff x="732241" y="3229247"/>
            <a:chExt cx="1540359" cy="926050"/>
          </a:xfrm>
        </p:grpSpPr>
        <p:sp>
          <p:nvSpPr>
            <p:cNvPr id="56" name="TextBox 55"/>
            <p:cNvSpPr txBox="1"/>
            <p:nvPr/>
          </p:nvSpPr>
          <p:spPr>
            <a:xfrm>
              <a:off x="732241" y="3229247"/>
              <a:ext cx="57099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solidFill>
                    <a:schemeClr val="bg1"/>
                  </a:solidFill>
                  <a:latin typeface="+mj-lt"/>
                </a:rPr>
                <a:t>FIVE</a:t>
              </a:r>
              <a:endParaRPr lang="en-US" sz="14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732242" y="3555133"/>
              <a:ext cx="1540358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smtClean="0">
                  <a:solidFill>
                    <a:schemeClr val="accent4"/>
                  </a:solidFill>
                </a:rPr>
                <a:t>Rapid technology innovation creates a smart mobile world</a:t>
              </a:r>
              <a:endParaRPr lang="en-US" sz="1100">
                <a:solidFill>
                  <a:schemeClr val="accent4"/>
                </a:solidFill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761999" y="1712636"/>
            <a:ext cx="1540359" cy="926050"/>
            <a:chOff x="761999" y="1712636"/>
            <a:chExt cx="1540359" cy="926050"/>
          </a:xfrm>
        </p:grpSpPr>
        <p:sp>
          <p:nvSpPr>
            <p:cNvPr id="58" name="TextBox 57"/>
            <p:cNvSpPr txBox="1"/>
            <p:nvPr/>
          </p:nvSpPr>
          <p:spPr>
            <a:xfrm>
              <a:off x="761999" y="1712636"/>
              <a:ext cx="4651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solidFill>
                    <a:schemeClr val="bg1"/>
                  </a:solidFill>
                  <a:latin typeface="+mj-lt"/>
                </a:rPr>
                <a:t>SIX</a:t>
              </a:r>
              <a:endParaRPr lang="en-US" sz="14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762000" y="2038522"/>
              <a:ext cx="1540358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smtClean="0">
                  <a:solidFill>
                    <a:schemeClr val="accent4"/>
                  </a:solidFill>
                </a:rPr>
                <a:t>Demographic shifts transform the global workforce</a:t>
              </a:r>
              <a:endParaRPr lang="en-US" sz="1100">
                <a:solidFill>
                  <a:schemeClr val="accent4"/>
                </a:solidFill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2529293" y="2240136"/>
            <a:ext cx="1128307" cy="1128307"/>
            <a:chOff x="2529293" y="2240136"/>
            <a:chExt cx="1128307" cy="1128307"/>
          </a:xfrm>
        </p:grpSpPr>
        <p:sp>
          <p:nvSpPr>
            <p:cNvPr id="6" name="Oval 5"/>
            <p:cNvSpPr/>
            <p:nvPr/>
          </p:nvSpPr>
          <p:spPr>
            <a:xfrm>
              <a:off x="2529293" y="2240136"/>
              <a:ext cx="1128307" cy="112830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/>
            <p:cNvSpPr txBox="1">
              <a:spLocks noChangeAspect="1"/>
            </p:cNvSpPr>
            <p:nvPr/>
          </p:nvSpPr>
          <p:spPr>
            <a:xfrm>
              <a:off x="2859446" y="2570289"/>
              <a:ext cx="468000" cy="468000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4000" dirty="0">
                  <a:solidFill>
                    <a:schemeClr val="bg1"/>
                  </a:solidFill>
                  <a:latin typeface="RaphaelIcons" pitchFamily="2" charset="0"/>
                </a:rPr>
                <a:t>Ü</a:t>
              </a:r>
              <a:endParaRPr lang="ru-RU" sz="4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2322143" y="3611736"/>
            <a:ext cx="1128307" cy="1128307"/>
            <a:chOff x="2322143" y="3611736"/>
            <a:chExt cx="1128307" cy="1128307"/>
          </a:xfrm>
        </p:grpSpPr>
        <p:sp>
          <p:nvSpPr>
            <p:cNvPr id="10" name="Oval 9"/>
            <p:cNvSpPr/>
            <p:nvPr/>
          </p:nvSpPr>
          <p:spPr>
            <a:xfrm>
              <a:off x="2322143" y="3611736"/>
              <a:ext cx="1128307" cy="1128307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extBox 36"/>
            <p:cNvSpPr txBox="1">
              <a:spLocks noChangeAspect="1"/>
            </p:cNvSpPr>
            <p:nvPr/>
          </p:nvSpPr>
          <p:spPr>
            <a:xfrm>
              <a:off x="2652296" y="3941889"/>
              <a:ext cx="468000" cy="468000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3200" dirty="0">
                  <a:solidFill>
                    <a:schemeClr val="bg1"/>
                  </a:solidFill>
                  <a:latin typeface="FontAwesome" pitchFamily="2" charset="0"/>
                </a:rPr>
                <a:t></a:t>
              </a:r>
              <a:endParaRPr lang="ru-RU" sz="3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3977093" y="4724400"/>
            <a:ext cx="1128307" cy="1128307"/>
            <a:chOff x="3977093" y="4724400"/>
            <a:chExt cx="1128307" cy="1128307"/>
          </a:xfrm>
        </p:grpSpPr>
        <p:sp>
          <p:nvSpPr>
            <p:cNvPr id="18" name="Oval 17"/>
            <p:cNvSpPr/>
            <p:nvPr/>
          </p:nvSpPr>
          <p:spPr>
            <a:xfrm>
              <a:off x="3977093" y="4724400"/>
              <a:ext cx="1128307" cy="112830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extBox 37"/>
            <p:cNvSpPr txBox="1">
              <a:spLocks noChangeAspect="1"/>
            </p:cNvSpPr>
            <p:nvPr/>
          </p:nvSpPr>
          <p:spPr>
            <a:xfrm>
              <a:off x="4307246" y="5054553"/>
              <a:ext cx="468000" cy="468000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3200" dirty="0">
                  <a:solidFill>
                    <a:schemeClr val="bg1"/>
                  </a:solidFill>
                  <a:latin typeface="FontAwesome" pitchFamily="2" charset="0"/>
                </a:rPr>
                <a:t></a:t>
              </a:r>
              <a:endParaRPr lang="ru-RU" sz="3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3969747" y="1400556"/>
            <a:ext cx="1128307" cy="1128307"/>
            <a:chOff x="3969747" y="1400556"/>
            <a:chExt cx="1128307" cy="1128307"/>
          </a:xfrm>
        </p:grpSpPr>
        <p:sp>
          <p:nvSpPr>
            <p:cNvPr id="8" name="Oval 7"/>
            <p:cNvSpPr/>
            <p:nvPr/>
          </p:nvSpPr>
          <p:spPr>
            <a:xfrm>
              <a:off x="3969747" y="1400556"/>
              <a:ext cx="1128307" cy="1128307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TextBox 38"/>
            <p:cNvSpPr txBox="1">
              <a:spLocks noChangeAspect="1"/>
            </p:cNvSpPr>
            <p:nvPr/>
          </p:nvSpPr>
          <p:spPr>
            <a:xfrm>
              <a:off x="4299900" y="1712637"/>
              <a:ext cx="468000" cy="468000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3200" dirty="0">
                  <a:solidFill>
                    <a:schemeClr val="bg1"/>
                  </a:solidFill>
                  <a:latin typeface="FontAwesome" pitchFamily="2" charset="0"/>
                </a:rPr>
                <a:t></a:t>
              </a:r>
              <a:endParaRPr lang="ru-RU" sz="3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660258" y="3611736"/>
            <a:ext cx="1128307" cy="1128307"/>
            <a:chOff x="5660258" y="3611736"/>
            <a:chExt cx="1128307" cy="1128307"/>
          </a:xfrm>
        </p:grpSpPr>
        <p:sp>
          <p:nvSpPr>
            <p:cNvPr id="9" name="Oval 8"/>
            <p:cNvSpPr/>
            <p:nvPr/>
          </p:nvSpPr>
          <p:spPr>
            <a:xfrm>
              <a:off x="5660258" y="3611736"/>
              <a:ext cx="1128307" cy="112830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TextBox 41"/>
            <p:cNvSpPr txBox="1">
              <a:spLocks noChangeAspect="1"/>
            </p:cNvSpPr>
            <p:nvPr/>
          </p:nvSpPr>
          <p:spPr>
            <a:xfrm>
              <a:off x="5990411" y="3920017"/>
              <a:ext cx="468000" cy="468000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3200" dirty="0">
                  <a:solidFill>
                    <a:schemeClr val="bg1"/>
                  </a:solidFill>
                  <a:latin typeface="FontAwesome" pitchFamily="2" charset="0"/>
                </a:rPr>
                <a:t></a:t>
              </a:r>
              <a:endParaRPr lang="ru-RU" sz="3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5486400" y="2254829"/>
            <a:ext cx="1128307" cy="1128307"/>
            <a:chOff x="5486400" y="2254829"/>
            <a:chExt cx="1128307" cy="1128307"/>
          </a:xfrm>
        </p:grpSpPr>
        <p:sp>
          <p:nvSpPr>
            <p:cNvPr id="7" name="Oval 6"/>
            <p:cNvSpPr/>
            <p:nvPr/>
          </p:nvSpPr>
          <p:spPr>
            <a:xfrm>
              <a:off x="5486400" y="2254829"/>
              <a:ext cx="1128307" cy="112830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TextBox 42"/>
            <p:cNvSpPr txBox="1">
              <a:spLocks noChangeAspect="1"/>
            </p:cNvSpPr>
            <p:nvPr/>
          </p:nvSpPr>
          <p:spPr>
            <a:xfrm>
              <a:off x="5825431" y="2575050"/>
              <a:ext cx="468000" cy="468000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3200" dirty="0">
                  <a:solidFill>
                    <a:schemeClr val="bg1"/>
                  </a:solidFill>
                  <a:latin typeface="FontAwesome" pitchFamily="2" charset="0"/>
                </a:rPr>
                <a:t></a:t>
              </a:r>
              <a:endParaRPr lang="ru-RU" sz="32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14261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8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5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0"/>
                            </p:stCondLst>
                            <p:childTnLst>
                              <p:par>
                                <p:cTn id="5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500"/>
                            </p:stCondLst>
                            <p:childTnLst>
                              <p:par>
                                <p:cTn id="5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1" dur="500"/>
                                        <p:tgtEl>
                                          <p:spTgt spid="8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6000"/>
                            </p:stCondLst>
                            <p:childTnLst>
                              <p:par>
                                <p:cTn id="6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6500"/>
                            </p:stCondLst>
                            <p:childTnLst>
                              <p:par>
                                <p:cTn id="6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7000"/>
                            </p:stCondLst>
                            <p:childTnLst>
                              <p:par>
                                <p:cTn id="7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8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7500"/>
                            </p:stCondLst>
                            <p:childTnLst>
                              <p:par>
                                <p:cTn id="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8000"/>
                            </p:stCondLst>
                            <p:childTnLst>
                              <p:par>
                                <p:cTn id="8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8500"/>
                            </p:stCondLst>
                            <p:childTnLst>
                              <p:par>
                                <p:cTn id="8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8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9000"/>
                            </p:stCondLst>
                            <p:childTnLst>
                              <p:par>
                                <p:cTn id="9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0"/>
          </p:nvPr>
        </p:nvSpPr>
        <p:spPr/>
      </p:sp>
      <p:grpSp>
        <p:nvGrpSpPr>
          <p:cNvPr id="6" name="Group 5"/>
          <p:cNvGrpSpPr/>
          <p:nvPr/>
        </p:nvGrpSpPr>
        <p:grpSpPr>
          <a:xfrm>
            <a:off x="0" y="1905000"/>
            <a:ext cx="4147028" cy="4729707"/>
            <a:chOff x="0" y="1905000"/>
            <a:chExt cx="4147028" cy="4729707"/>
          </a:xfrm>
        </p:grpSpPr>
        <p:sp>
          <p:nvSpPr>
            <p:cNvPr id="4" name="Oval 4">
              <a:hlinkClick r:id="" action="ppaction://hlinkshowjump?jump=nextslide"/>
            </p:cNvPr>
            <p:cNvSpPr/>
            <p:nvPr/>
          </p:nvSpPr>
          <p:spPr>
            <a:xfrm>
              <a:off x="0" y="1905000"/>
              <a:ext cx="4147028" cy="4729707"/>
            </a:xfrm>
            <a:custGeom>
              <a:avLst/>
              <a:gdLst/>
              <a:ahLst/>
              <a:cxnLst/>
              <a:rect l="l" t="t" r="r" b="b"/>
              <a:pathLst>
                <a:path w="4067464" h="4638964">
                  <a:moveTo>
                    <a:pt x="1747982" y="0"/>
                  </a:moveTo>
                  <a:cubicBezTo>
                    <a:pt x="3028997" y="0"/>
                    <a:pt x="4067464" y="1038467"/>
                    <a:pt x="4067464" y="2319482"/>
                  </a:cubicBezTo>
                  <a:cubicBezTo>
                    <a:pt x="4067464" y="3600497"/>
                    <a:pt x="3028997" y="4638964"/>
                    <a:pt x="1747982" y="4638964"/>
                  </a:cubicBezTo>
                  <a:cubicBezTo>
                    <a:pt x="1049771" y="4638964"/>
                    <a:pt x="423614" y="4330462"/>
                    <a:pt x="0" y="3840927"/>
                  </a:cubicBezTo>
                  <a:lnTo>
                    <a:pt x="0" y="798037"/>
                  </a:lnTo>
                  <a:cubicBezTo>
                    <a:pt x="423614" y="308502"/>
                    <a:pt x="1049771" y="0"/>
                    <a:pt x="174798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228600" y="3352800"/>
              <a:ext cx="3505200" cy="132343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4000" dirty="0" smtClean="0">
                  <a:solidFill>
                    <a:schemeClr val="bg1"/>
                  </a:solidFill>
                  <a:latin typeface="+mj-lt"/>
                </a:rPr>
                <a:t>WE INSPECT THE RESULTS</a:t>
              </a:r>
              <a:endParaRPr lang="en-US" sz="40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28600" y="4790182"/>
              <a:ext cx="3581400" cy="107721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1600" dirty="0" smtClean="0">
                  <a:solidFill>
                    <a:schemeClr val="accent4"/>
                  </a:solidFill>
                </a:rPr>
                <a:t>And </a:t>
              </a:r>
              <a:r>
                <a:rPr lang="en-US" sz="1600" dirty="0">
                  <a:solidFill>
                    <a:schemeClr val="accent4"/>
                  </a:solidFill>
                </a:rPr>
                <a:t>create a control group for each campaign and maintaining a constant, global control group as </a:t>
              </a:r>
              <a:r>
                <a:rPr lang="en-US" sz="1600" dirty="0" smtClean="0">
                  <a:solidFill>
                    <a:schemeClr val="accent4"/>
                  </a:solidFill>
                </a:rPr>
                <a:t>well</a:t>
              </a:r>
              <a:endParaRPr lang="en-US" sz="1600" dirty="0">
                <a:solidFill>
                  <a:schemeClr val="accent4"/>
                </a:solidFill>
              </a:endParaRPr>
            </a:p>
          </p:txBody>
        </p:sp>
        <p:sp>
          <p:nvSpPr>
            <p:cNvPr id="7" name="TextBox 6"/>
            <p:cNvSpPr txBox="1">
              <a:spLocks noChangeAspect="1"/>
            </p:cNvSpPr>
            <p:nvPr/>
          </p:nvSpPr>
          <p:spPr>
            <a:xfrm>
              <a:off x="1219200" y="2209801"/>
              <a:ext cx="1176370" cy="117637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13800" dirty="0" smtClean="0">
                  <a:latin typeface="RaphaelIcons" pitchFamily="2" charset="0"/>
                </a:rPr>
                <a:t>K</a:t>
              </a:r>
              <a:endParaRPr lang="ru-RU" sz="13800" dirty="0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3513927" y="2713167"/>
            <a:ext cx="615684" cy="615684"/>
          </a:xfrm>
          <a:prstGeom prst="ellipse">
            <a:avLst/>
          </a:prstGeom>
          <a:solidFill>
            <a:schemeClr val="tx2"/>
          </a:solidFill>
        </p:spPr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sz="3200" b="1" dirty="0" smtClean="0">
                <a:solidFill>
                  <a:schemeClr val="bg1"/>
                </a:solidFill>
                <a:latin typeface="Novecento sans wide Book" panose="00000405000000000000" pitchFamily="50" charset="0"/>
              </a:rPr>
              <a:t>IV</a:t>
            </a:r>
            <a:endParaRPr lang="ru-RU" sz="3200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>
            <a:spLocks noChangeAspect="1"/>
          </p:cNvSpPr>
          <p:nvPr/>
        </p:nvSpPr>
        <p:spPr>
          <a:xfrm>
            <a:off x="4267200" y="4272506"/>
            <a:ext cx="468000" cy="46800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FontAwesome" pitchFamily="2" charset="0"/>
              </a:rPr>
              <a:t></a:t>
            </a:r>
            <a:endParaRPr lang="ru-RU" sz="2800" dirty="0">
              <a:solidFill>
                <a:schemeClr val="bg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135667" y="6248400"/>
            <a:ext cx="185865" cy="18586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712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ip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75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/>
      <p:bldP spid="12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ANALYSIS</a:t>
            </a:r>
            <a:endParaRPr lang="en-US" b="1" dirty="0">
              <a:solidFill>
                <a:schemeClr val="tx1"/>
              </a:solidFill>
              <a:latin typeface="Novecento sans wide Book" panose="00000405000000000000" pitchFamily="50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/>
            <a:r>
              <a:rPr lang="en-US"/>
              <a:t>query words </a:t>
            </a:r>
            <a:r>
              <a:rPr lang="en-US" smtClean="0"/>
              <a:t>of regional serches</a:t>
            </a:r>
            <a:endParaRPr lang="en-US"/>
          </a:p>
        </p:txBody>
      </p:sp>
      <p:sp>
        <p:nvSpPr>
          <p:cNvPr id="23" name="Freeform 7"/>
          <p:cNvSpPr>
            <a:spLocks noEditPoints="1"/>
          </p:cNvSpPr>
          <p:nvPr/>
        </p:nvSpPr>
        <p:spPr bwMode="auto">
          <a:xfrm>
            <a:off x="475226" y="1828800"/>
            <a:ext cx="8135374" cy="3790345"/>
          </a:xfrm>
          <a:custGeom>
            <a:avLst/>
            <a:gdLst>
              <a:gd name="T0" fmla="*/ 3197 w 3831"/>
              <a:gd name="T1" fmla="*/ 672 h 2480"/>
              <a:gd name="T2" fmla="*/ 2822 w 3831"/>
              <a:gd name="T3" fmla="*/ 446 h 2480"/>
              <a:gd name="T4" fmla="*/ 2547 w 3831"/>
              <a:gd name="T5" fmla="*/ 794 h 2480"/>
              <a:gd name="T6" fmla="*/ 2343 w 3831"/>
              <a:gd name="T7" fmla="*/ 750 h 2480"/>
              <a:gd name="T8" fmla="*/ 1968 w 3831"/>
              <a:gd name="T9" fmla="*/ 733 h 2480"/>
              <a:gd name="T10" fmla="*/ 2040 w 3831"/>
              <a:gd name="T11" fmla="*/ 920 h 2480"/>
              <a:gd name="T12" fmla="*/ 1797 w 3831"/>
              <a:gd name="T13" fmla="*/ 1240 h 2480"/>
              <a:gd name="T14" fmla="*/ 2067 w 3831"/>
              <a:gd name="T15" fmla="*/ 1356 h 2480"/>
              <a:gd name="T16" fmla="*/ 1698 w 3831"/>
              <a:gd name="T17" fmla="*/ 1686 h 2480"/>
              <a:gd name="T18" fmla="*/ 2238 w 3831"/>
              <a:gd name="T19" fmla="*/ 1830 h 2480"/>
              <a:gd name="T20" fmla="*/ 2800 w 3831"/>
              <a:gd name="T21" fmla="*/ 1543 h 2480"/>
              <a:gd name="T22" fmla="*/ 2966 w 3831"/>
              <a:gd name="T23" fmla="*/ 1824 h 2480"/>
              <a:gd name="T24" fmla="*/ 3109 w 3831"/>
              <a:gd name="T25" fmla="*/ 1400 h 2480"/>
              <a:gd name="T26" fmla="*/ 3296 w 3831"/>
              <a:gd name="T27" fmla="*/ 1009 h 2480"/>
              <a:gd name="T28" fmla="*/ 3616 w 3831"/>
              <a:gd name="T29" fmla="*/ 953 h 2480"/>
              <a:gd name="T30" fmla="*/ 2277 w 3831"/>
              <a:gd name="T31" fmla="*/ 1615 h 2480"/>
              <a:gd name="T32" fmla="*/ 2387 w 3831"/>
              <a:gd name="T33" fmla="*/ 1482 h 2480"/>
              <a:gd name="T34" fmla="*/ 2354 w 3831"/>
              <a:gd name="T35" fmla="*/ 1890 h 2480"/>
              <a:gd name="T36" fmla="*/ 3164 w 3831"/>
              <a:gd name="T37" fmla="*/ 1460 h 2480"/>
              <a:gd name="T38" fmla="*/ 3037 w 3831"/>
              <a:gd name="T39" fmla="*/ 1797 h 2480"/>
              <a:gd name="T40" fmla="*/ 3373 w 3831"/>
              <a:gd name="T41" fmla="*/ 1945 h 2480"/>
              <a:gd name="T42" fmla="*/ 3263 w 3831"/>
              <a:gd name="T43" fmla="*/ 1918 h 2480"/>
              <a:gd name="T44" fmla="*/ 3296 w 3831"/>
              <a:gd name="T45" fmla="*/ 2166 h 2480"/>
              <a:gd name="T46" fmla="*/ 3357 w 3831"/>
              <a:gd name="T47" fmla="*/ 2249 h 2480"/>
              <a:gd name="T48" fmla="*/ 3495 w 3831"/>
              <a:gd name="T49" fmla="*/ 1967 h 2480"/>
              <a:gd name="T50" fmla="*/ 1791 w 3831"/>
              <a:gd name="T51" fmla="*/ 970 h 2480"/>
              <a:gd name="T52" fmla="*/ 1615 w 3831"/>
              <a:gd name="T53" fmla="*/ 882 h 2480"/>
              <a:gd name="T54" fmla="*/ 2023 w 3831"/>
              <a:gd name="T55" fmla="*/ 369 h 2480"/>
              <a:gd name="T56" fmla="*/ 2403 w 3831"/>
              <a:gd name="T57" fmla="*/ 518 h 2480"/>
              <a:gd name="T58" fmla="*/ 3324 w 3831"/>
              <a:gd name="T59" fmla="*/ 529 h 2480"/>
              <a:gd name="T60" fmla="*/ 2905 w 3831"/>
              <a:gd name="T61" fmla="*/ 320 h 2480"/>
              <a:gd name="T62" fmla="*/ 3252 w 3831"/>
              <a:gd name="T63" fmla="*/ 502 h 2480"/>
              <a:gd name="T64" fmla="*/ 2469 w 3831"/>
              <a:gd name="T65" fmla="*/ 220 h 2480"/>
              <a:gd name="T66" fmla="*/ 2436 w 3831"/>
              <a:gd name="T67" fmla="*/ 215 h 2480"/>
              <a:gd name="T68" fmla="*/ 1604 w 3831"/>
              <a:gd name="T69" fmla="*/ 402 h 2480"/>
              <a:gd name="T70" fmla="*/ 1461 w 3831"/>
              <a:gd name="T71" fmla="*/ 143 h 2480"/>
              <a:gd name="T72" fmla="*/ 1323 w 3831"/>
              <a:gd name="T73" fmla="*/ 121 h 2480"/>
              <a:gd name="T74" fmla="*/ 1042 w 3831"/>
              <a:gd name="T75" fmla="*/ 369 h 2480"/>
              <a:gd name="T76" fmla="*/ 1251 w 3831"/>
              <a:gd name="T77" fmla="*/ 810 h 2480"/>
              <a:gd name="T78" fmla="*/ 783 w 3831"/>
              <a:gd name="T79" fmla="*/ 479 h 2480"/>
              <a:gd name="T80" fmla="*/ 954 w 3831"/>
              <a:gd name="T81" fmla="*/ 496 h 2480"/>
              <a:gd name="T82" fmla="*/ 1124 w 3831"/>
              <a:gd name="T83" fmla="*/ 176 h 2480"/>
              <a:gd name="T84" fmla="*/ 948 w 3831"/>
              <a:gd name="T85" fmla="*/ 248 h 2480"/>
              <a:gd name="T86" fmla="*/ 722 w 3831"/>
              <a:gd name="T87" fmla="*/ 397 h 2480"/>
              <a:gd name="T88" fmla="*/ 579 w 3831"/>
              <a:gd name="T89" fmla="*/ 496 h 2480"/>
              <a:gd name="T90" fmla="*/ 755 w 3831"/>
              <a:gd name="T91" fmla="*/ 689 h 2480"/>
              <a:gd name="T92" fmla="*/ 706 w 3831"/>
              <a:gd name="T93" fmla="*/ 584 h 2480"/>
              <a:gd name="T94" fmla="*/ 1362 w 3831"/>
              <a:gd name="T95" fmla="*/ 1786 h 2480"/>
              <a:gd name="T96" fmla="*/ 843 w 3831"/>
              <a:gd name="T97" fmla="*/ 1427 h 2480"/>
              <a:gd name="T98" fmla="*/ 1169 w 3831"/>
              <a:gd name="T99" fmla="*/ 1146 h 2480"/>
              <a:gd name="T100" fmla="*/ 976 w 3831"/>
              <a:gd name="T101" fmla="*/ 1113 h 2480"/>
              <a:gd name="T102" fmla="*/ 876 w 3831"/>
              <a:gd name="T103" fmla="*/ 733 h 2480"/>
              <a:gd name="T104" fmla="*/ 485 w 3831"/>
              <a:gd name="T105" fmla="*/ 705 h 2480"/>
              <a:gd name="T106" fmla="*/ 61 w 3831"/>
              <a:gd name="T107" fmla="*/ 805 h 2480"/>
              <a:gd name="T108" fmla="*/ 171 w 3831"/>
              <a:gd name="T109" fmla="*/ 1003 h 2480"/>
              <a:gd name="T110" fmla="*/ 595 w 3831"/>
              <a:gd name="T111" fmla="*/ 1438 h 2480"/>
              <a:gd name="T112" fmla="*/ 954 w 3831"/>
              <a:gd name="T113" fmla="*/ 1797 h 2480"/>
              <a:gd name="T114" fmla="*/ 1163 w 3831"/>
              <a:gd name="T115" fmla="*/ 2221 h 2480"/>
              <a:gd name="T116" fmla="*/ 976 w 3831"/>
              <a:gd name="T117" fmla="*/ 711 h 2480"/>
              <a:gd name="T118" fmla="*/ 1130 w 3831"/>
              <a:gd name="T119" fmla="*/ 832 h 2480"/>
              <a:gd name="T120" fmla="*/ 1202 w 3831"/>
              <a:gd name="T121" fmla="*/ 2408 h 2480"/>
              <a:gd name="T122" fmla="*/ 3423 w 3831"/>
              <a:gd name="T123" fmla="*/ 1934 h 2480"/>
              <a:gd name="T124" fmla="*/ 3247 w 3831"/>
              <a:gd name="T125" fmla="*/ 1383 h 24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831" h="2480">
                <a:moveTo>
                  <a:pt x="2822" y="1587"/>
                </a:moveTo>
                <a:lnTo>
                  <a:pt x="2822" y="1587"/>
                </a:lnTo>
                <a:lnTo>
                  <a:pt x="2828" y="1587"/>
                </a:lnTo>
                <a:lnTo>
                  <a:pt x="2822" y="1587"/>
                </a:lnTo>
                <a:lnTo>
                  <a:pt x="2822" y="1587"/>
                </a:lnTo>
                <a:close/>
                <a:moveTo>
                  <a:pt x="3809" y="788"/>
                </a:moveTo>
                <a:lnTo>
                  <a:pt x="3809" y="788"/>
                </a:lnTo>
                <a:lnTo>
                  <a:pt x="3792" y="783"/>
                </a:lnTo>
                <a:lnTo>
                  <a:pt x="3781" y="783"/>
                </a:lnTo>
                <a:lnTo>
                  <a:pt x="3781" y="783"/>
                </a:lnTo>
                <a:lnTo>
                  <a:pt x="3748" y="750"/>
                </a:lnTo>
                <a:lnTo>
                  <a:pt x="3748" y="750"/>
                </a:lnTo>
                <a:lnTo>
                  <a:pt x="3715" y="727"/>
                </a:lnTo>
                <a:lnTo>
                  <a:pt x="3715" y="727"/>
                </a:lnTo>
                <a:lnTo>
                  <a:pt x="3693" y="711"/>
                </a:lnTo>
                <a:lnTo>
                  <a:pt x="3693" y="711"/>
                </a:lnTo>
                <a:lnTo>
                  <a:pt x="3682" y="705"/>
                </a:lnTo>
                <a:lnTo>
                  <a:pt x="3666" y="705"/>
                </a:lnTo>
                <a:lnTo>
                  <a:pt x="3666" y="705"/>
                </a:lnTo>
                <a:lnTo>
                  <a:pt x="3633" y="705"/>
                </a:lnTo>
                <a:lnTo>
                  <a:pt x="3627" y="711"/>
                </a:lnTo>
                <a:lnTo>
                  <a:pt x="3627" y="711"/>
                </a:lnTo>
                <a:lnTo>
                  <a:pt x="3627" y="722"/>
                </a:lnTo>
                <a:lnTo>
                  <a:pt x="3633" y="727"/>
                </a:lnTo>
                <a:lnTo>
                  <a:pt x="3627" y="733"/>
                </a:lnTo>
                <a:lnTo>
                  <a:pt x="3627" y="733"/>
                </a:lnTo>
                <a:lnTo>
                  <a:pt x="3616" y="733"/>
                </a:lnTo>
                <a:lnTo>
                  <a:pt x="3611" y="733"/>
                </a:lnTo>
                <a:lnTo>
                  <a:pt x="3594" y="711"/>
                </a:lnTo>
                <a:lnTo>
                  <a:pt x="3594" y="711"/>
                </a:lnTo>
                <a:lnTo>
                  <a:pt x="3583" y="711"/>
                </a:lnTo>
                <a:lnTo>
                  <a:pt x="3583" y="711"/>
                </a:lnTo>
                <a:lnTo>
                  <a:pt x="3555" y="711"/>
                </a:lnTo>
                <a:lnTo>
                  <a:pt x="3539" y="711"/>
                </a:lnTo>
                <a:lnTo>
                  <a:pt x="3528" y="722"/>
                </a:lnTo>
                <a:lnTo>
                  <a:pt x="3528" y="722"/>
                </a:lnTo>
                <a:lnTo>
                  <a:pt x="3517" y="716"/>
                </a:lnTo>
                <a:lnTo>
                  <a:pt x="3511" y="711"/>
                </a:lnTo>
                <a:lnTo>
                  <a:pt x="3511" y="705"/>
                </a:lnTo>
                <a:lnTo>
                  <a:pt x="3511" y="705"/>
                </a:lnTo>
                <a:lnTo>
                  <a:pt x="3511" y="689"/>
                </a:lnTo>
                <a:lnTo>
                  <a:pt x="3511" y="678"/>
                </a:lnTo>
                <a:lnTo>
                  <a:pt x="3511" y="678"/>
                </a:lnTo>
                <a:lnTo>
                  <a:pt x="3495" y="667"/>
                </a:lnTo>
                <a:lnTo>
                  <a:pt x="3467" y="667"/>
                </a:lnTo>
                <a:lnTo>
                  <a:pt x="3467" y="667"/>
                </a:lnTo>
                <a:lnTo>
                  <a:pt x="3440" y="672"/>
                </a:lnTo>
                <a:lnTo>
                  <a:pt x="3440" y="672"/>
                </a:lnTo>
                <a:lnTo>
                  <a:pt x="3429" y="678"/>
                </a:lnTo>
                <a:lnTo>
                  <a:pt x="3429" y="678"/>
                </a:lnTo>
                <a:lnTo>
                  <a:pt x="3429" y="667"/>
                </a:lnTo>
                <a:lnTo>
                  <a:pt x="3429" y="661"/>
                </a:lnTo>
                <a:lnTo>
                  <a:pt x="3423" y="661"/>
                </a:lnTo>
                <a:lnTo>
                  <a:pt x="3423" y="661"/>
                </a:lnTo>
                <a:lnTo>
                  <a:pt x="3412" y="650"/>
                </a:lnTo>
                <a:lnTo>
                  <a:pt x="3401" y="634"/>
                </a:lnTo>
                <a:lnTo>
                  <a:pt x="3385" y="628"/>
                </a:lnTo>
                <a:lnTo>
                  <a:pt x="3368" y="634"/>
                </a:lnTo>
                <a:lnTo>
                  <a:pt x="3346" y="617"/>
                </a:lnTo>
                <a:lnTo>
                  <a:pt x="3346" y="617"/>
                </a:lnTo>
                <a:lnTo>
                  <a:pt x="3329" y="612"/>
                </a:lnTo>
                <a:lnTo>
                  <a:pt x="3329" y="612"/>
                </a:lnTo>
                <a:lnTo>
                  <a:pt x="3307" y="612"/>
                </a:lnTo>
                <a:lnTo>
                  <a:pt x="3285" y="628"/>
                </a:lnTo>
                <a:lnTo>
                  <a:pt x="3285" y="628"/>
                </a:lnTo>
                <a:lnTo>
                  <a:pt x="3291" y="628"/>
                </a:lnTo>
                <a:lnTo>
                  <a:pt x="3291" y="639"/>
                </a:lnTo>
                <a:lnTo>
                  <a:pt x="3291" y="639"/>
                </a:lnTo>
                <a:lnTo>
                  <a:pt x="3285" y="656"/>
                </a:lnTo>
                <a:lnTo>
                  <a:pt x="3274" y="656"/>
                </a:lnTo>
                <a:lnTo>
                  <a:pt x="3252" y="650"/>
                </a:lnTo>
                <a:lnTo>
                  <a:pt x="3230" y="656"/>
                </a:lnTo>
                <a:lnTo>
                  <a:pt x="3230" y="656"/>
                </a:lnTo>
                <a:lnTo>
                  <a:pt x="3230" y="650"/>
                </a:lnTo>
                <a:lnTo>
                  <a:pt x="3225" y="645"/>
                </a:lnTo>
                <a:lnTo>
                  <a:pt x="3225" y="645"/>
                </a:lnTo>
                <a:lnTo>
                  <a:pt x="3219" y="639"/>
                </a:lnTo>
                <a:lnTo>
                  <a:pt x="3219" y="639"/>
                </a:lnTo>
                <a:lnTo>
                  <a:pt x="3214" y="656"/>
                </a:lnTo>
                <a:lnTo>
                  <a:pt x="3208" y="672"/>
                </a:lnTo>
                <a:lnTo>
                  <a:pt x="3203" y="678"/>
                </a:lnTo>
                <a:lnTo>
                  <a:pt x="3203" y="678"/>
                </a:lnTo>
                <a:lnTo>
                  <a:pt x="3197" y="672"/>
                </a:lnTo>
                <a:lnTo>
                  <a:pt x="3186" y="661"/>
                </a:lnTo>
                <a:lnTo>
                  <a:pt x="3186" y="661"/>
                </a:lnTo>
                <a:lnTo>
                  <a:pt x="3186" y="628"/>
                </a:lnTo>
                <a:lnTo>
                  <a:pt x="3186" y="628"/>
                </a:lnTo>
                <a:lnTo>
                  <a:pt x="3181" y="612"/>
                </a:lnTo>
                <a:lnTo>
                  <a:pt x="3175" y="601"/>
                </a:lnTo>
                <a:lnTo>
                  <a:pt x="3170" y="590"/>
                </a:lnTo>
                <a:lnTo>
                  <a:pt x="3159" y="584"/>
                </a:lnTo>
                <a:lnTo>
                  <a:pt x="3159" y="584"/>
                </a:lnTo>
                <a:lnTo>
                  <a:pt x="3142" y="579"/>
                </a:lnTo>
                <a:lnTo>
                  <a:pt x="3136" y="579"/>
                </a:lnTo>
                <a:lnTo>
                  <a:pt x="3131" y="579"/>
                </a:lnTo>
                <a:lnTo>
                  <a:pt x="3131" y="579"/>
                </a:lnTo>
                <a:lnTo>
                  <a:pt x="3125" y="590"/>
                </a:lnTo>
                <a:lnTo>
                  <a:pt x="3120" y="601"/>
                </a:lnTo>
                <a:lnTo>
                  <a:pt x="3120" y="601"/>
                </a:lnTo>
                <a:lnTo>
                  <a:pt x="3103" y="612"/>
                </a:lnTo>
                <a:lnTo>
                  <a:pt x="3092" y="612"/>
                </a:lnTo>
                <a:lnTo>
                  <a:pt x="3081" y="606"/>
                </a:lnTo>
                <a:lnTo>
                  <a:pt x="3081" y="606"/>
                </a:lnTo>
                <a:lnTo>
                  <a:pt x="3059" y="590"/>
                </a:lnTo>
                <a:lnTo>
                  <a:pt x="3054" y="584"/>
                </a:lnTo>
                <a:lnTo>
                  <a:pt x="3037" y="579"/>
                </a:lnTo>
                <a:lnTo>
                  <a:pt x="3021" y="573"/>
                </a:lnTo>
                <a:lnTo>
                  <a:pt x="3004" y="568"/>
                </a:lnTo>
                <a:lnTo>
                  <a:pt x="2993" y="573"/>
                </a:lnTo>
                <a:lnTo>
                  <a:pt x="2988" y="573"/>
                </a:lnTo>
                <a:lnTo>
                  <a:pt x="2988" y="573"/>
                </a:lnTo>
                <a:lnTo>
                  <a:pt x="2977" y="579"/>
                </a:lnTo>
                <a:lnTo>
                  <a:pt x="2977" y="579"/>
                </a:lnTo>
                <a:lnTo>
                  <a:pt x="2966" y="590"/>
                </a:lnTo>
                <a:lnTo>
                  <a:pt x="2955" y="595"/>
                </a:lnTo>
                <a:lnTo>
                  <a:pt x="2955" y="595"/>
                </a:lnTo>
                <a:lnTo>
                  <a:pt x="2944" y="595"/>
                </a:lnTo>
                <a:lnTo>
                  <a:pt x="2944" y="595"/>
                </a:lnTo>
                <a:lnTo>
                  <a:pt x="3004" y="535"/>
                </a:lnTo>
                <a:lnTo>
                  <a:pt x="3004" y="535"/>
                </a:lnTo>
                <a:lnTo>
                  <a:pt x="3021" y="518"/>
                </a:lnTo>
                <a:lnTo>
                  <a:pt x="3026" y="502"/>
                </a:lnTo>
                <a:lnTo>
                  <a:pt x="3026" y="502"/>
                </a:lnTo>
                <a:lnTo>
                  <a:pt x="3026" y="485"/>
                </a:lnTo>
                <a:lnTo>
                  <a:pt x="3026" y="474"/>
                </a:lnTo>
                <a:lnTo>
                  <a:pt x="3021" y="468"/>
                </a:lnTo>
                <a:lnTo>
                  <a:pt x="3021" y="468"/>
                </a:lnTo>
                <a:lnTo>
                  <a:pt x="3010" y="457"/>
                </a:lnTo>
                <a:lnTo>
                  <a:pt x="2999" y="452"/>
                </a:lnTo>
                <a:lnTo>
                  <a:pt x="2999" y="452"/>
                </a:lnTo>
                <a:lnTo>
                  <a:pt x="2982" y="446"/>
                </a:lnTo>
                <a:lnTo>
                  <a:pt x="2971" y="452"/>
                </a:lnTo>
                <a:lnTo>
                  <a:pt x="2971" y="452"/>
                </a:lnTo>
                <a:lnTo>
                  <a:pt x="2949" y="457"/>
                </a:lnTo>
                <a:lnTo>
                  <a:pt x="2949" y="457"/>
                </a:lnTo>
                <a:lnTo>
                  <a:pt x="2949" y="452"/>
                </a:lnTo>
                <a:lnTo>
                  <a:pt x="2949" y="435"/>
                </a:lnTo>
                <a:lnTo>
                  <a:pt x="2949" y="435"/>
                </a:lnTo>
                <a:lnTo>
                  <a:pt x="2938" y="430"/>
                </a:lnTo>
                <a:lnTo>
                  <a:pt x="2938" y="419"/>
                </a:lnTo>
                <a:lnTo>
                  <a:pt x="2938" y="419"/>
                </a:lnTo>
                <a:lnTo>
                  <a:pt x="2933" y="413"/>
                </a:lnTo>
                <a:lnTo>
                  <a:pt x="2933" y="413"/>
                </a:lnTo>
                <a:lnTo>
                  <a:pt x="2921" y="402"/>
                </a:lnTo>
                <a:lnTo>
                  <a:pt x="2916" y="402"/>
                </a:lnTo>
                <a:lnTo>
                  <a:pt x="2916" y="402"/>
                </a:lnTo>
                <a:lnTo>
                  <a:pt x="2894" y="424"/>
                </a:lnTo>
                <a:lnTo>
                  <a:pt x="2894" y="424"/>
                </a:lnTo>
                <a:lnTo>
                  <a:pt x="2883" y="441"/>
                </a:lnTo>
                <a:lnTo>
                  <a:pt x="2883" y="452"/>
                </a:lnTo>
                <a:lnTo>
                  <a:pt x="2883" y="452"/>
                </a:lnTo>
                <a:lnTo>
                  <a:pt x="2883" y="463"/>
                </a:lnTo>
                <a:lnTo>
                  <a:pt x="2883" y="463"/>
                </a:lnTo>
                <a:lnTo>
                  <a:pt x="2872" y="463"/>
                </a:lnTo>
                <a:lnTo>
                  <a:pt x="2872" y="463"/>
                </a:lnTo>
                <a:lnTo>
                  <a:pt x="2861" y="468"/>
                </a:lnTo>
                <a:lnTo>
                  <a:pt x="2861" y="474"/>
                </a:lnTo>
                <a:lnTo>
                  <a:pt x="2850" y="474"/>
                </a:lnTo>
                <a:lnTo>
                  <a:pt x="2850" y="474"/>
                </a:lnTo>
                <a:lnTo>
                  <a:pt x="2839" y="463"/>
                </a:lnTo>
                <a:lnTo>
                  <a:pt x="2839" y="463"/>
                </a:lnTo>
                <a:lnTo>
                  <a:pt x="2833" y="452"/>
                </a:lnTo>
                <a:lnTo>
                  <a:pt x="2833" y="435"/>
                </a:lnTo>
                <a:lnTo>
                  <a:pt x="2833" y="435"/>
                </a:lnTo>
                <a:lnTo>
                  <a:pt x="2822" y="446"/>
                </a:lnTo>
                <a:lnTo>
                  <a:pt x="2822" y="446"/>
                </a:lnTo>
                <a:lnTo>
                  <a:pt x="2811" y="457"/>
                </a:lnTo>
                <a:lnTo>
                  <a:pt x="2811" y="457"/>
                </a:lnTo>
                <a:lnTo>
                  <a:pt x="2811" y="463"/>
                </a:lnTo>
                <a:lnTo>
                  <a:pt x="2811" y="463"/>
                </a:lnTo>
                <a:lnTo>
                  <a:pt x="2806" y="474"/>
                </a:lnTo>
                <a:lnTo>
                  <a:pt x="2795" y="485"/>
                </a:lnTo>
                <a:lnTo>
                  <a:pt x="2795" y="485"/>
                </a:lnTo>
                <a:lnTo>
                  <a:pt x="2762" y="502"/>
                </a:lnTo>
                <a:lnTo>
                  <a:pt x="2762" y="502"/>
                </a:lnTo>
                <a:lnTo>
                  <a:pt x="2745" y="513"/>
                </a:lnTo>
                <a:lnTo>
                  <a:pt x="2740" y="524"/>
                </a:lnTo>
                <a:lnTo>
                  <a:pt x="2734" y="529"/>
                </a:lnTo>
                <a:lnTo>
                  <a:pt x="2734" y="529"/>
                </a:lnTo>
                <a:lnTo>
                  <a:pt x="2729" y="557"/>
                </a:lnTo>
                <a:lnTo>
                  <a:pt x="2734" y="573"/>
                </a:lnTo>
                <a:lnTo>
                  <a:pt x="2734" y="573"/>
                </a:lnTo>
                <a:lnTo>
                  <a:pt x="2707" y="573"/>
                </a:lnTo>
                <a:lnTo>
                  <a:pt x="2690" y="579"/>
                </a:lnTo>
                <a:lnTo>
                  <a:pt x="2673" y="584"/>
                </a:lnTo>
                <a:lnTo>
                  <a:pt x="2673" y="584"/>
                </a:lnTo>
                <a:lnTo>
                  <a:pt x="2668" y="595"/>
                </a:lnTo>
                <a:lnTo>
                  <a:pt x="2668" y="595"/>
                </a:lnTo>
                <a:lnTo>
                  <a:pt x="2673" y="617"/>
                </a:lnTo>
                <a:lnTo>
                  <a:pt x="2673" y="617"/>
                </a:lnTo>
                <a:lnTo>
                  <a:pt x="2679" y="628"/>
                </a:lnTo>
                <a:lnTo>
                  <a:pt x="2690" y="639"/>
                </a:lnTo>
                <a:lnTo>
                  <a:pt x="2690" y="639"/>
                </a:lnTo>
                <a:lnTo>
                  <a:pt x="2695" y="656"/>
                </a:lnTo>
                <a:lnTo>
                  <a:pt x="2695" y="689"/>
                </a:lnTo>
                <a:lnTo>
                  <a:pt x="2690" y="689"/>
                </a:lnTo>
                <a:lnTo>
                  <a:pt x="2684" y="672"/>
                </a:lnTo>
                <a:lnTo>
                  <a:pt x="2684" y="672"/>
                </a:lnTo>
                <a:lnTo>
                  <a:pt x="2690" y="661"/>
                </a:lnTo>
                <a:lnTo>
                  <a:pt x="2684" y="650"/>
                </a:lnTo>
                <a:lnTo>
                  <a:pt x="2684" y="650"/>
                </a:lnTo>
                <a:lnTo>
                  <a:pt x="2673" y="634"/>
                </a:lnTo>
                <a:lnTo>
                  <a:pt x="2673" y="634"/>
                </a:lnTo>
                <a:lnTo>
                  <a:pt x="2662" y="628"/>
                </a:lnTo>
                <a:lnTo>
                  <a:pt x="2651" y="617"/>
                </a:lnTo>
                <a:lnTo>
                  <a:pt x="2651" y="617"/>
                </a:lnTo>
                <a:lnTo>
                  <a:pt x="2646" y="612"/>
                </a:lnTo>
                <a:lnTo>
                  <a:pt x="2629" y="623"/>
                </a:lnTo>
                <a:lnTo>
                  <a:pt x="2624" y="634"/>
                </a:lnTo>
                <a:lnTo>
                  <a:pt x="2613" y="606"/>
                </a:lnTo>
                <a:lnTo>
                  <a:pt x="2607" y="606"/>
                </a:lnTo>
                <a:lnTo>
                  <a:pt x="2607" y="606"/>
                </a:lnTo>
                <a:lnTo>
                  <a:pt x="2607" y="612"/>
                </a:lnTo>
                <a:lnTo>
                  <a:pt x="2607" y="628"/>
                </a:lnTo>
                <a:lnTo>
                  <a:pt x="2607" y="628"/>
                </a:lnTo>
                <a:lnTo>
                  <a:pt x="2596" y="634"/>
                </a:lnTo>
                <a:lnTo>
                  <a:pt x="2596" y="645"/>
                </a:lnTo>
                <a:lnTo>
                  <a:pt x="2596" y="645"/>
                </a:lnTo>
                <a:lnTo>
                  <a:pt x="2591" y="656"/>
                </a:lnTo>
                <a:lnTo>
                  <a:pt x="2596" y="672"/>
                </a:lnTo>
                <a:lnTo>
                  <a:pt x="2596" y="672"/>
                </a:lnTo>
                <a:lnTo>
                  <a:pt x="2596" y="700"/>
                </a:lnTo>
                <a:lnTo>
                  <a:pt x="2596" y="716"/>
                </a:lnTo>
                <a:lnTo>
                  <a:pt x="2596" y="716"/>
                </a:lnTo>
                <a:lnTo>
                  <a:pt x="2596" y="722"/>
                </a:lnTo>
                <a:lnTo>
                  <a:pt x="2607" y="722"/>
                </a:lnTo>
                <a:lnTo>
                  <a:pt x="2607" y="722"/>
                </a:lnTo>
                <a:lnTo>
                  <a:pt x="2613" y="722"/>
                </a:lnTo>
                <a:lnTo>
                  <a:pt x="2618" y="727"/>
                </a:lnTo>
                <a:lnTo>
                  <a:pt x="2618" y="727"/>
                </a:lnTo>
                <a:lnTo>
                  <a:pt x="2629" y="738"/>
                </a:lnTo>
                <a:lnTo>
                  <a:pt x="2629" y="738"/>
                </a:lnTo>
                <a:lnTo>
                  <a:pt x="2624" y="733"/>
                </a:lnTo>
                <a:lnTo>
                  <a:pt x="2613" y="733"/>
                </a:lnTo>
                <a:lnTo>
                  <a:pt x="2607" y="733"/>
                </a:lnTo>
                <a:lnTo>
                  <a:pt x="2607" y="733"/>
                </a:lnTo>
                <a:lnTo>
                  <a:pt x="2602" y="744"/>
                </a:lnTo>
                <a:lnTo>
                  <a:pt x="2602" y="750"/>
                </a:lnTo>
                <a:lnTo>
                  <a:pt x="2602" y="750"/>
                </a:lnTo>
                <a:lnTo>
                  <a:pt x="2602" y="761"/>
                </a:lnTo>
                <a:lnTo>
                  <a:pt x="2596" y="783"/>
                </a:lnTo>
                <a:lnTo>
                  <a:pt x="2596" y="783"/>
                </a:lnTo>
                <a:lnTo>
                  <a:pt x="2585" y="794"/>
                </a:lnTo>
                <a:lnTo>
                  <a:pt x="2580" y="805"/>
                </a:lnTo>
                <a:lnTo>
                  <a:pt x="2574" y="805"/>
                </a:lnTo>
                <a:lnTo>
                  <a:pt x="2574" y="805"/>
                </a:lnTo>
                <a:lnTo>
                  <a:pt x="2558" y="799"/>
                </a:lnTo>
                <a:lnTo>
                  <a:pt x="2547" y="794"/>
                </a:lnTo>
                <a:lnTo>
                  <a:pt x="2547" y="794"/>
                </a:lnTo>
                <a:lnTo>
                  <a:pt x="2569" y="788"/>
                </a:lnTo>
                <a:lnTo>
                  <a:pt x="2569" y="788"/>
                </a:lnTo>
                <a:lnTo>
                  <a:pt x="2580" y="783"/>
                </a:lnTo>
                <a:lnTo>
                  <a:pt x="2585" y="766"/>
                </a:lnTo>
                <a:lnTo>
                  <a:pt x="2585" y="766"/>
                </a:lnTo>
                <a:lnTo>
                  <a:pt x="2591" y="755"/>
                </a:lnTo>
                <a:lnTo>
                  <a:pt x="2585" y="738"/>
                </a:lnTo>
                <a:lnTo>
                  <a:pt x="2585" y="738"/>
                </a:lnTo>
                <a:lnTo>
                  <a:pt x="2585" y="711"/>
                </a:lnTo>
                <a:lnTo>
                  <a:pt x="2585" y="678"/>
                </a:lnTo>
                <a:lnTo>
                  <a:pt x="2585" y="678"/>
                </a:lnTo>
                <a:lnTo>
                  <a:pt x="2585" y="667"/>
                </a:lnTo>
                <a:lnTo>
                  <a:pt x="2580" y="656"/>
                </a:lnTo>
                <a:lnTo>
                  <a:pt x="2580" y="656"/>
                </a:lnTo>
                <a:lnTo>
                  <a:pt x="2580" y="650"/>
                </a:lnTo>
                <a:lnTo>
                  <a:pt x="2585" y="634"/>
                </a:lnTo>
                <a:lnTo>
                  <a:pt x="2591" y="623"/>
                </a:lnTo>
                <a:lnTo>
                  <a:pt x="2591" y="617"/>
                </a:lnTo>
                <a:lnTo>
                  <a:pt x="2591" y="617"/>
                </a:lnTo>
                <a:lnTo>
                  <a:pt x="2580" y="601"/>
                </a:lnTo>
                <a:lnTo>
                  <a:pt x="2574" y="595"/>
                </a:lnTo>
                <a:lnTo>
                  <a:pt x="2574" y="595"/>
                </a:lnTo>
                <a:lnTo>
                  <a:pt x="2574" y="590"/>
                </a:lnTo>
                <a:lnTo>
                  <a:pt x="2569" y="584"/>
                </a:lnTo>
                <a:lnTo>
                  <a:pt x="2569" y="584"/>
                </a:lnTo>
                <a:lnTo>
                  <a:pt x="2563" y="584"/>
                </a:lnTo>
                <a:lnTo>
                  <a:pt x="2558" y="590"/>
                </a:lnTo>
                <a:lnTo>
                  <a:pt x="2552" y="601"/>
                </a:lnTo>
                <a:lnTo>
                  <a:pt x="2552" y="601"/>
                </a:lnTo>
                <a:lnTo>
                  <a:pt x="2552" y="606"/>
                </a:lnTo>
                <a:lnTo>
                  <a:pt x="2547" y="612"/>
                </a:lnTo>
                <a:lnTo>
                  <a:pt x="2547" y="612"/>
                </a:lnTo>
                <a:lnTo>
                  <a:pt x="2541" y="623"/>
                </a:lnTo>
                <a:lnTo>
                  <a:pt x="2541" y="634"/>
                </a:lnTo>
                <a:lnTo>
                  <a:pt x="2541" y="634"/>
                </a:lnTo>
                <a:lnTo>
                  <a:pt x="2536" y="650"/>
                </a:lnTo>
                <a:lnTo>
                  <a:pt x="2525" y="661"/>
                </a:lnTo>
                <a:lnTo>
                  <a:pt x="2525" y="661"/>
                </a:lnTo>
                <a:lnTo>
                  <a:pt x="2525" y="667"/>
                </a:lnTo>
                <a:lnTo>
                  <a:pt x="2519" y="678"/>
                </a:lnTo>
                <a:lnTo>
                  <a:pt x="2519" y="678"/>
                </a:lnTo>
                <a:lnTo>
                  <a:pt x="2519" y="689"/>
                </a:lnTo>
                <a:lnTo>
                  <a:pt x="2525" y="705"/>
                </a:lnTo>
                <a:lnTo>
                  <a:pt x="2525" y="705"/>
                </a:lnTo>
                <a:lnTo>
                  <a:pt x="2530" y="722"/>
                </a:lnTo>
                <a:lnTo>
                  <a:pt x="2530" y="722"/>
                </a:lnTo>
                <a:lnTo>
                  <a:pt x="2536" y="738"/>
                </a:lnTo>
                <a:lnTo>
                  <a:pt x="2536" y="738"/>
                </a:lnTo>
                <a:lnTo>
                  <a:pt x="2536" y="744"/>
                </a:lnTo>
                <a:lnTo>
                  <a:pt x="2530" y="744"/>
                </a:lnTo>
                <a:lnTo>
                  <a:pt x="2519" y="744"/>
                </a:lnTo>
                <a:lnTo>
                  <a:pt x="2519" y="744"/>
                </a:lnTo>
                <a:lnTo>
                  <a:pt x="2497" y="727"/>
                </a:lnTo>
                <a:lnTo>
                  <a:pt x="2497" y="727"/>
                </a:lnTo>
                <a:lnTo>
                  <a:pt x="2486" y="716"/>
                </a:lnTo>
                <a:lnTo>
                  <a:pt x="2475" y="711"/>
                </a:lnTo>
                <a:lnTo>
                  <a:pt x="2475" y="711"/>
                </a:lnTo>
                <a:lnTo>
                  <a:pt x="2453" y="700"/>
                </a:lnTo>
                <a:lnTo>
                  <a:pt x="2436" y="689"/>
                </a:lnTo>
                <a:lnTo>
                  <a:pt x="2431" y="694"/>
                </a:lnTo>
                <a:lnTo>
                  <a:pt x="2431" y="694"/>
                </a:lnTo>
                <a:lnTo>
                  <a:pt x="2431" y="700"/>
                </a:lnTo>
                <a:lnTo>
                  <a:pt x="2436" y="705"/>
                </a:lnTo>
                <a:lnTo>
                  <a:pt x="2436" y="705"/>
                </a:lnTo>
                <a:lnTo>
                  <a:pt x="2442" y="711"/>
                </a:lnTo>
                <a:lnTo>
                  <a:pt x="2447" y="716"/>
                </a:lnTo>
                <a:lnTo>
                  <a:pt x="2447" y="716"/>
                </a:lnTo>
                <a:lnTo>
                  <a:pt x="2447" y="738"/>
                </a:lnTo>
                <a:lnTo>
                  <a:pt x="2447" y="738"/>
                </a:lnTo>
                <a:lnTo>
                  <a:pt x="2436" y="733"/>
                </a:lnTo>
                <a:lnTo>
                  <a:pt x="2431" y="727"/>
                </a:lnTo>
                <a:lnTo>
                  <a:pt x="2431" y="727"/>
                </a:lnTo>
                <a:lnTo>
                  <a:pt x="2431" y="727"/>
                </a:lnTo>
                <a:lnTo>
                  <a:pt x="2420" y="733"/>
                </a:lnTo>
                <a:lnTo>
                  <a:pt x="2414" y="733"/>
                </a:lnTo>
                <a:lnTo>
                  <a:pt x="2403" y="727"/>
                </a:lnTo>
                <a:lnTo>
                  <a:pt x="2398" y="738"/>
                </a:lnTo>
                <a:lnTo>
                  <a:pt x="2387" y="750"/>
                </a:lnTo>
                <a:lnTo>
                  <a:pt x="2376" y="733"/>
                </a:lnTo>
                <a:lnTo>
                  <a:pt x="2376" y="733"/>
                </a:lnTo>
                <a:lnTo>
                  <a:pt x="2359" y="738"/>
                </a:lnTo>
                <a:lnTo>
                  <a:pt x="2343" y="750"/>
                </a:lnTo>
                <a:lnTo>
                  <a:pt x="2343" y="750"/>
                </a:lnTo>
                <a:lnTo>
                  <a:pt x="2337" y="755"/>
                </a:lnTo>
                <a:lnTo>
                  <a:pt x="2326" y="761"/>
                </a:lnTo>
                <a:lnTo>
                  <a:pt x="2321" y="766"/>
                </a:lnTo>
                <a:lnTo>
                  <a:pt x="2315" y="772"/>
                </a:lnTo>
                <a:lnTo>
                  <a:pt x="2315" y="772"/>
                </a:lnTo>
                <a:lnTo>
                  <a:pt x="2310" y="783"/>
                </a:lnTo>
                <a:lnTo>
                  <a:pt x="2304" y="788"/>
                </a:lnTo>
                <a:lnTo>
                  <a:pt x="2293" y="772"/>
                </a:lnTo>
                <a:lnTo>
                  <a:pt x="2304" y="755"/>
                </a:lnTo>
                <a:lnTo>
                  <a:pt x="2304" y="755"/>
                </a:lnTo>
                <a:lnTo>
                  <a:pt x="2299" y="750"/>
                </a:lnTo>
                <a:lnTo>
                  <a:pt x="2293" y="744"/>
                </a:lnTo>
                <a:lnTo>
                  <a:pt x="2293" y="744"/>
                </a:lnTo>
                <a:lnTo>
                  <a:pt x="2282" y="744"/>
                </a:lnTo>
                <a:lnTo>
                  <a:pt x="2282" y="744"/>
                </a:lnTo>
                <a:lnTo>
                  <a:pt x="2277" y="755"/>
                </a:lnTo>
                <a:lnTo>
                  <a:pt x="2277" y="755"/>
                </a:lnTo>
                <a:lnTo>
                  <a:pt x="2277" y="777"/>
                </a:lnTo>
                <a:lnTo>
                  <a:pt x="2282" y="794"/>
                </a:lnTo>
                <a:lnTo>
                  <a:pt x="2282" y="794"/>
                </a:lnTo>
                <a:lnTo>
                  <a:pt x="2271" y="799"/>
                </a:lnTo>
                <a:lnTo>
                  <a:pt x="2266" y="799"/>
                </a:lnTo>
                <a:lnTo>
                  <a:pt x="2255" y="805"/>
                </a:lnTo>
                <a:lnTo>
                  <a:pt x="2255" y="805"/>
                </a:lnTo>
                <a:lnTo>
                  <a:pt x="2243" y="832"/>
                </a:lnTo>
                <a:lnTo>
                  <a:pt x="2243" y="832"/>
                </a:lnTo>
                <a:lnTo>
                  <a:pt x="2238" y="849"/>
                </a:lnTo>
                <a:lnTo>
                  <a:pt x="2216" y="843"/>
                </a:lnTo>
                <a:lnTo>
                  <a:pt x="2205" y="838"/>
                </a:lnTo>
                <a:lnTo>
                  <a:pt x="2205" y="838"/>
                </a:lnTo>
                <a:lnTo>
                  <a:pt x="2199" y="838"/>
                </a:lnTo>
                <a:lnTo>
                  <a:pt x="2199" y="838"/>
                </a:lnTo>
                <a:lnTo>
                  <a:pt x="2199" y="843"/>
                </a:lnTo>
                <a:lnTo>
                  <a:pt x="2199" y="843"/>
                </a:lnTo>
                <a:lnTo>
                  <a:pt x="2199" y="854"/>
                </a:lnTo>
                <a:lnTo>
                  <a:pt x="2194" y="860"/>
                </a:lnTo>
                <a:lnTo>
                  <a:pt x="2194" y="860"/>
                </a:lnTo>
                <a:lnTo>
                  <a:pt x="2188" y="860"/>
                </a:lnTo>
                <a:lnTo>
                  <a:pt x="2183" y="854"/>
                </a:lnTo>
                <a:lnTo>
                  <a:pt x="2183" y="849"/>
                </a:lnTo>
                <a:lnTo>
                  <a:pt x="2183" y="849"/>
                </a:lnTo>
                <a:lnTo>
                  <a:pt x="2183" y="832"/>
                </a:lnTo>
                <a:lnTo>
                  <a:pt x="2183" y="827"/>
                </a:lnTo>
                <a:lnTo>
                  <a:pt x="2183" y="816"/>
                </a:lnTo>
                <a:lnTo>
                  <a:pt x="2183" y="816"/>
                </a:lnTo>
                <a:lnTo>
                  <a:pt x="2161" y="788"/>
                </a:lnTo>
                <a:lnTo>
                  <a:pt x="2161" y="788"/>
                </a:lnTo>
                <a:lnTo>
                  <a:pt x="2188" y="799"/>
                </a:lnTo>
                <a:lnTo>
                  <a:pt x="2221" y="810"/>
                </a:lnTo>
                <a:lnTo>
                  <a:pt x="2221" y="810"/>
                </a:lnTo>
                <a:lnTo>
                  <a:pt x="2238" y="799"/>
                </a:lnTo>
                <a:lnTo>
                  <a:pt x="2255" y="788"/>
                </a:lnTo>
                <a:lnTo>
                  <a:pt x="2255" y="788"/>
                </a:lnTo>
                <a:lnTo>
                  <a:pt x="2243" y="772"/>
                </a:lnTo>
                <a:lnTo>
                  <a:pt x="2232" y="755"/>
                </a:lnTo>
                <a:lnTo>
                  <a:pt x="2232" y="755"/>
                </a:lnTo>
                <a:lnTo>
                  <a:pt x="2194" y="727"/>
                </a:lnTo>
                <a:lnTo>
                  <a:pt x="2194" y="727"/>
                </a:lnTo>
                <a:lnTo>
                  <a:pt x="2183" y="716"/>
                </a:lnTo>
                <a:lnTo>
                  <a:pt x="2172" y="711"/>
                </a:lnTo>
                <a:lnTo>
                  <a:pt x="2172" y="711"/>
                </a:lnTo>
                <a:lnTo>
                  <a:pt x="2144" y="711"/>
                </a:lnTo>
                <a:lnTo>
                  <a:pt x="2144" y="711"/>
                </a:lnTo>
                <a:lnTo>
                  <a:pt x="2139" y="689"/>
                </a:lnTo>
                <a:lnTo>
                  <a:pt x="2139" y="689"/>
                </a:lnTo>
                <a:lnTo>
                  <a:pt x="2128" y="678"/>
                </a:lnTo>
                <a:lnTo>
                  <a:pt x="2122" y="672"/>
                </a:lnTo>
                <a:lnTo>
                  <a:pt x="2122" y="672"/>
                </a:lnTo>
                <a:lnTo>
                  <a:pt x="2084" y="667"/>
                </a:lnTo>
                <a:lnTo>
                  <a:pt x="2084" y="667"/>
                </a:lnTo>
                <a:lnTo>
                  <a:pt x="2067" y="672"/>
                </a:lnTo>
                <a:lnTo>
                  <a:pt x="2056" y="678"/>
                </a:lnTo>
                <a:lnTo>
                  <a:pt x="2056" y="678"/>
                </a:lnTo>
                <a:lnTo>
                  <a:pt x="2045" y="689"/>
                </a:lnTo>
                <a:lnTo>
                  <a:pt x="2029" y="689"/>
                </a:lnTo>
                <a:lnTo>
                  <a:pt x="2029" y="689"/>
                </a:lnTo>
                <a:lnTo>
                  <a:pt x="2006" y="700"/>
                </a:lnTo>
                <a:lnTo>
                  <a:pt x="1995" y="711"/>
                </a:lnTo>
                <a:lnTo>
                  <a:pt x="1995" y="711"/>
                </a:lnTo>
                <a:lnTo>
                  <a:pt x="1979" y="716"/>
                </a:lnTo>
                <a:lnTo>
                  <a:pt x="1973" y="722"/>
                </a:lnTo>
                <a:lnTo>
                  <a:pt x="1968" y="733"/>
                </a:lnTo>
                <a:lnTo>
                  <a:pt x="1968" y="733"/>
                </a:lnTo>
                <a:lnTo>
                  <a:pt x="1957" y="750"/>
                </a:lnTo>
                <a:lnTo>
                  <a:pt x="1951" y="755"/>
                </a:lnTo>
                <a:lnTo>
                  <a:pt x="1962" y="766"/>
                </a:lnTo>
                <a:lnTo>
                  <a:pt x="1968" y="772"/>
                </a:lnTo>
                <a:lnTo>
                  <a:pt x="1968" y="772"/>
                </a:lnTo>
                <a:lnTo>
                  <a:pt x="1962" y="788"/>
                </a:lnTo>
                <a:lnTo>
                  <a:pt x="1957" y="805"/>
                </a:lnTo>
                <a:lnTo>
                  <a:pt x="1951" y="816"/>
                </a:lnTo>
                <a:lnTo>
                  <a:pt x="1951" y="816"/>
                </a:lnTo>
                <a:lnTo>
                  <a:pt x="1940" y="832"/>
                </a:lnTo>
                <a:lnTo>
                  <a:pt x="1929" y="843"/>
                </a:lnTo>
                <a:lnTo>
                  <a:pt x="1929" y="843"/>
                </a:lnTo>
                <a:lnTo>
                  <a:pt x="1929" y="854"/>
                </a:lnTo>
                <a:lnTo>
                  <a:pt x="1918" y="860"/>
                </a:lnTo>
                <a:lnTo>
                  <a:pt x="1918" y="860"/>
                </a:lnTo>
                <a:lnTo>
                  <a:pt x="1902" y="865"/>
                </a:lnTo>
                <a:lnTo>
                  <a:pt x="1885" y="887"/>
                </a:lnTo>
                <a:lnTo>
                  <a:pt x="1885" y="887"/>
                </a:lnTo>
                <a:lnTo>
                  <a:pt x="1880" y="893"/>
                </a:lnTo>
                <a:lnTo>
                  <a:pt x="1869" y="904"/>
                </a:lnTo>
                <a:lnTo>
                  <a:pt x="1869" y="904"/>
                </a:lnTo>
                <a:lnTo>
                  <a:pt x="1869" y="937"/>
                </a:lnTo>
                <a:lnTo>
                  <a:pt x="1869" y="975"/>
                </a:lnTo>
                <a:lnTo>
                  <a:pt x="1869" y="975"/>
                </a:lnTo>
                <a:lnTo>
                  <a:pt x="1874" y="992"/>
                </a:lnTo>
                <a:lnTo>
                  <a:pt x="1885" y="998"/>
                </a:lnTo>
                <a:lnTo>
                  <a:pt x="1885" y="998"/>
                </a:lnTo>
                <a:lnTo>
                  <a:pt x="1896" y="998"/>
                </a:lnTo>
                <a:lnTo>
                  <a:pt x="1907" y="986"/>
                </a:lnTo>
                <a:lnTo>
                  <a:pt x="1907" y="986"/>
                </a:lnTo>
                <a:lnTo>
                  <a:pt x="1924" y="975"/>
                </a:lnTo>
                <a:lnTo>
                  <a:pt x="1929" y="981"/>
                </a:lnTo>
                <a:lnTo>
                  <a:pt x="1940" y="998"/>
                </a:lnTo>
                <a:lnTo>
                  <a:pt x="1940" y="998"/>
                </a:lnTo>
                <a:lnTo>
                  <a:pt x="1946" y="1025"/>
                </a:lnTo>
                <a:lnTo>
                  <a:pt x="1946" y="1025"/>
                </a:lnTo>
                <a:lnTo>
                  <a:pt x="1951" y="1042"/>
                </a:lnTo>
                <a:lnTo>
                  <a:pt x="1962" y="1047"/>
                </a:lnTo>
                <a:lnTo>
                  <a:pt x="1968" y="1047"/>
                </a:lnTo>
                <a:lnTo>
                  <a:pt x="1968" y="1047"/>
                </a:lnTo>
                <a:lnTo>
                  <a:pt x="1973" y="1042"/>
                </a:lnTo>
                <a:lnTo>
                  <a:pt x="1973" y="1042"/>
                </a:lnTo>
                <a:lnTo>
                  <a:pt x="1990" y="1025"/>
                </a:lnTo>
                <a:lnTo>
                  <a:pt x="1990" y="1025"/>
                </a:lnTo>
                <a:lnTo>
                  <a:pt x="1990" y="1025"/>
                </a:lnTo>
                <a:lnTo>
                  <a:pt x="1995" y="1014"/>
                </a:lnTo>
                <a:lnTo>
                  <a:pt x="1995" y="1014"/>
                </a:lnTo>
                <a:lnTo>
                  <a:pt x="1995" y="998"/>
                </a:lnTo>
                <a:lnTo>
                  <a:pt x="1995" y="986"/>
                </a:lnTo>
                <a:lnTo>
                  <a:pt x="1995" y="986"/>
                </a:lnTo>
                <a:lnTo>
                  <a:pt x="2001" y="981"/>
                </a:lnTo>
                <a:lnTo>
                  <a:pt x="2001" y="981"/>
                </a:lnTo>
                <a:lnTo>
                  <a:pt x="2012" y="975"/>
                </a:lnTo>
                <a:lnTo>
                  <a:pt x="2012" y="964"/>
                </a:lnTo>
                <a:lnTo>
                  <a:pt x="2012" y="964"/>
                </a:lnTo>
                <a:lnTo>
                  <a:pt x="2012" y="953"/>
                </a:lnTo>
                <a:lnTo>
                  <a:pt x="2006" y="942"/>
                </a:lnTo>
                <a:lnTo>
                  <a:pt x="2006" y="942"/>
                </a:lnTo>
                <a:lnTo>
                  <a:pt x="2001" y="937"/>
                </a:lnTo>
                <a:lnTo>
                  <a:pt x="2001" y="931"/>
                </a:lnTo>
                <a:lnTo>
                  <a:pt x="2001" y="920"/>
                </a:lnTo>
                <a:lnTo>
                  <a:pt x="2001" y="920"/>
                </a:lnTo>
                <a:lnTo>
                  <a:pt x="2006" y="904"/>
                </a:lnTo>
                <a:lnTo>
                  <a:pt x="2023" y="876"/>
                </a:lnTo>
                <a:lnTo>
                  <a:pt x="2023" y="876"/>
                </a:lnTo>
                <a:lnTo>
                  <a:pt x="2045" y="849"/>
                </a:lnTo>
                <a:lnTo>
                  <a:pt x="2045" y="838"/>
                </a:lnTo>
                <a:lnTo>
                  <a:pt x="2056" y="821"/>
                </a:lnTo>
                <a:lnTo>
                  <a:pt x="2056" y="821"/>
                </a:lnTo>
                <a:lnTo>
                  <a:pt x="2062" y="821"/>
                </a:lnTo>
                <a:lnTo>
                  <a:pt x="2073" y="827"/>
                </a:lnTo>
                <a:lnTo>
                  <a:pt x="2073" y="827"/>
                </a:lnTo>
                <a:lnTo>
                  <a:pt x="2073" y="832"/>
                </a:lnTo>
                <a:lnTo>
                  <a:pt x="2073" y="843"/>
                </a:lnTo>
                <a:lnTo>
                  <a:pt x="2067" y="854"/>
                </a:lnTo>
                <a:lnTo>
                  <a:pt x="2067" y="854"/>
                </a:lnTo>
                <a:lnTo>
                  <a:pt x="2051" y="871"/>
                </a:lnTo>
                <a:lnTo>
                  <a:pt x="2051" y="871"/>
                </a:lnTo>
                <a:lnTo>
                  <a:pt x="2045" y="887"/>
                </a:lnTo>
                <a:lnTo>
                  <a:pt x="2040" y="909"/>
                </a:lnTo>
                <a:lnTo>
                  <a:pt x="2040" y="909"/>
                </a:lnTo>
                <a:lnTo>
                  <a:pt x="2040" y="920"/>
                </a:lnTo>
                <a:lnTo>
                  <a:pt x="2040" y="920"/>
                </a:lnTo>
                <a:lnTo>
                  <a:pt x="2040" y="937"/>
                </a:lnTo>
                <a:lnTo>
                  <a:pt x="2045" y="948"/>
                </a:lnTo>
                <a:lnTo>
                  <a:pt x="2045" y="948"/>
                </a:lnTo>
                <a:lnTo>
                  <a:pt x="2056" y="953"/>
                </a:lnTo>
                <a:lnTo>
                  <a:pt x="2073" y="959"/>
                </a:lnTo>
                <a:lnTo>
                  <a:pt x="2089" y="948"/>
                </a:lnTo>
                <a:lnTo>
                  <a:pt x="2111" y="948"/>
                </a:lnTo>
                <a:lnTo>
                  <a:pt x="2122" y="953"/>
                </a:lnTo>
                <a:lnTo>
                  <a:pt x="2106" y="964"/>
                </a:lnTo>
                <a:lnTo>
                  <a:pt x="2084" y="964"/>
                </a:lnTo>
                <a:lnTo>
                  <a:pt x="2084" y="964"/>
                </a:lnTo>
                <a:lnTo>
                  <a:pt x="2067" y="970"/>
                </a:lnTo>
                <a:lnTo>
                  <a:pt x="2067" y="970"/>
                </a:lnTo>
                <a:lnTo>
                  <a:pt x="2056" y="975"/>
                </a:lnTo>
                <a:lnTo>
                  <a:pt x="2056" y="975"/>
                </a:lnTo>
                <a:lnTo>
                  <a:pt x="2056" y="981"/>
                </a:lnTo>
                <a:lnTo>
                  <a:pt x="2056" y="986"/>
                </a:lnTo>
                <a:lnTo>
                  <a:pt x="2056" y="986"/>
                </a:lnTo>
                <a:lnTo>
                  <a:pt x="2067" y="1003"/>
                </a:lnTo>
                <a:lnTo>
                  <a:pt x="2051" y="1009"/>
                </a:lnTo>
                <a:lnTo>
                  <a:pt x="2045" y="1020"/>
                </a:lnTo>
                <a:lnTo>
                  <a:pt x="2040" y="1042"/>
                </a:lnTo>
                <a:lnTo>
                  <a:pt x="2029" y="1058"/>
                </a:lnTo>
                <a:lnTo>
                  <a:pt x="2023" y="1069"/>
                </a:lnTo>
                <a:lnTo>
                  <a:pt x="2023" y="1069"/>
                </a:lnTo>
                <a:lnTo>
                  <a:pt x="2023" y="1069"/>
                </a:lnTo>
                <a:lnTo>
                  <a:pt x="2012" y="1064"/>
                </a:lnTo>
                <a:lnTo>
                  <a:pt x="2012" y="1064"/>
                </a:lnTo>
                <a:lnTo>
                  <a:pt x="2001" y="1064"/>
                </a:lnTo>
                <a:lnTo>
                  <a:pt x="2001" y="1064"/>
                </a:lnTo>
                <a:lnTo>
                  <a:pt x="2001" y="1064"/>
                </a:lnTo>
                <a:lnTo>
                  <a:pt x="1990" y="1069"/>
                </a:lnTo>
                <a:lnTo>
                  <a:pt x="1973" y="1075"/>
                </a:lnTo>
                <a:lnTo>
                  <a:pt x="1973" y="1075"/>
                </a:lnTo>
                <a:lnTo>
                  <a:pt x="1962" y="1075"/>
                </a:lnTo>
                <a:lnTo>
                  <a:pt x="1957" y="1075"/>
                </a:lnTo>
                <a:lnTo>
                  <a:pt x="1957" y="1075"/>
                </a:lnTo>
                <a:lnTo>
                  <a:pt x="1946" y="1069"/>
                </a:lnTo>
                <a:lnTo>
                  <a:pt x="1940" y="1064"/>
                </a:lnTo>
                <a:lnTo>
                  <a:pt x="1935" y="1058"/>
                </a:lnTo>
                <a:lnTo>
                  <a:pt x="1935" y="1058"/>
                </a:lnTo>
                <a:lnTo>
                  <a:pt x="1935" y="1036"/>
                </a:lnTo>
                <a:lnTo>
                  <a:pt x="1935" y="1020"/>
                </a:lnTo>
                <a:lnTo>
                  <a:pt x="1935" y="1020"/>
                </a:lnTo>
                <a:lnTo>
                  <a:pt x="1929" y="1014"/>
                </a:lnTo>
                <a:lnTo>
                  <a:pt x="1924" y="1009"/>
                </a:lnTo>
                <a:lnTo>
                  <a:pt x="1924" y="1009"/>
                </a:lnTo>
                <a:lnTo>
                  <a:pt x="1918" y="1014"/>
                </a:lnTo>
                <a:lnTo>
                  <a:pt x="1913" y="1020"/>
                </a:lnTo>
                <a:lnTo>
                  <a:pt x="1896" y="1036"/>
                </a:lnTo>
                <a:lnTo>
                  <a:pt x="1907" y="1053"/>
                </a:lnTo>
                <a:lnTo>
                  <a:pt x="1907" y="1064"/>
                </a:lnTo>
                <a:lnTo>
                  <a:pt x="1902" y="1069"/>
                </a:lnTo>
                <a:lnTo>
                  <a:pt x="1902" y="1069"/>
                </a:lnTo>
                <a:lnTo>
                  <a:pt x="1902" y="1075"/>
                </a:lnTo>
                <a:lnTo>
                  <a:pt x="1891" y="1080"/>
                </a:lnTo>
                <a:lnTo>
                  <a:pt x="1891" y="1080"/>
                </a:lnTo>
                <a:lnTo>
                  <a:pt x="1869" y="1080"/>
                </a:lnTo>
                <a:lnTo>
                  <a:pt x="1863" y="1102"/>
                </a:lnTo>
                <a:lnTo>
                  <a:pt x="1852" y="1113"/>
                </a:lnTo>
                <a:lnTo>
                  <a:pt x="1836" y="1124"/>
                </a:lnTo>
                <a:lnTo>
                  <a:pt x="1836" y="1124"/>
                </a:lnTo>
                <a:lnTo>
                  <a:pt x="1830" y="1135"/>
                </a:lnTo>
                <a:lnTo>
                  <a:pt x="1830" y="1135"/>
                </a:lnTo>
                <a:lnTo>
                  <a:pt x="1825" y="1141"/>
                </a:lnTo>
                <a:lnTo>
                  <a:pt x="1819" y="1146"/>
                </a:lnTo>
                <a:lnTo>
                  <a:pt x="1819" y="1146"/>
                </a:lnTo>
                <a:lnTo>
                  <a:pt x="1802" y="1152"/>
                </a:lnTo>
                <a:lnTo>
                  <a:pt x="1797" y="1146"/>
                </a:lnTo>
                <a:lnTo>
                  <a:pt x="1786" y="1157"/>
                </a:lnTo>
                <a:lnTo>
                  <a:pt x="1764" y="1168"/>
                </a:lnTo>
                <a:lnTo>
                  <a:pt x="1764" y="1168"/>
                </a:lnTo>
                <a:lnTo>
                  <a:pt x="1769" y="1174"/>
                </a:lnTo>
                <a:lnTo>
                  <a:pt x="1780" y="1185"/>
                </a:lnTo>
                <a:lnTo>
                  <a:pt x="1780" y="1185"/>
                </a:lnTo>
                <a:lnTo>
                  <a:pt x="1791" y="1196"/>
                </a:lnTo>
                <a:lnTo>
                  <a:pt x="1791" y="1196"/>
                </a:lnTo>
                <a:lnTo>
                  <a:pt x="1797" y="1201"/>
                </a:lnTo>
                <a:lnTo>
                  <a:pt x="1802" y="1212"/>
                </a:lnTo>
                <a:lnTo>
                  <a:pt x="1802" y="1212"/>
                </a:lnTo>
                <a:lnTo>
                  <a:pt x="1802" y="1229"/>
                </a:lnTo>
                <a:lnTo>
                  <a:pt x="1802" y="1240"/>
                </a:lnTo>
                <a:lnTo>
                  <a:pt x="1797" y="1240"/>
                </a:lnTo>
                <a:lnTo>
                  <a:pt x="1797" y="1240"/>
                </a:lnTo>
                <a:lnTo>
                  <a:pt x="1780" y="1246"/>
                </a:lnTo>
                <a:lnTo>
                  <a:pt x="1769" y="1246"/>
                </a:lnTo>
                <a:lnTo>
                  <a:pt x="1769" y="1246"/>
                </a:lnTo>
                <a:lnTo>
                  <a:pt x="1753" y="1246"/>
                </a:lnTo>
                <a:lnTo>
                  <a:pt x="1731" y="1246"/>
                </a:lnTo>
                <a:lnTo>
                  <a:pt x="1731" y="1246"/>
                </a:lnTo>
                <a:lnTo>
                  <a:pt x="1725" y="1251"/>
                </a:lnTo>
                <a:lnTo>
                  <a:pt x="1720" y="1257"/>
                </a:lnTo>
                <a:lnTo>
                  <a:pt x="1720" y="1257"/>
                </a:lnTo>
                <a:lnTo>
                  <a:pt x="1725" y="1279"/>
                </a:lnTo>
                <a:lnTo>
                  <a:pt x="1725" y="1279"/>
                </a:lnTo>
                <a:lnTo>
                  <a:pt x="1725" y="1284"/>
                </a:lnTo>
                <a:lnTo>
                  <a:pt x="1725" y="1295"/>
                </a:lnTo>
                <a:lnTo>
                  <a:pt x="1725" y="1295"/>
                </a:lnTo>
                <a:lnTo>
                  <a:pt x="1720" y="1312"/>
                </a:lnTo>
                <a:lnTo>
                  <a:pt x="1714" y="1323"/>
                </a:lnTo>
                <a:lnTo>
                  <a:pt x="1714" y="1323"/>
                </a:lnTo>
                <a:lnTo>
                  <a:pt x="1742" y="1334"/>
                </a:lnTo>
                <a:lnTo>
                  <a:pt x="1742" y="1334"/>
                </a:lnTo>
                <a:lnTo>
                  <a:pt x="1747" y="1334"/>
                </a:lnTo>
                <a:lnTo>
                  <a:pt x="1753" y="1339"/>
                </a:lnTo>
                <a:lnTo>
                  <a:pt x="1758" y="1345"/>
                </a:lnTo>
                <a:lnTo>
                  <a:pt x="1769" y="1339"/>
                </a:lnTo>
                <a:lnTo>
                  <a:pt x="1769" y="1339"/>
                </a:lnTo>
                <a:lnTo>
                  <a:pt x="1791" y="1339"/>
                </a:lnTo>
                <a:lnTo>
                  <a:pt x="1791" y="1339"/>
                </a:lnTo>
                <a:lnTo>
                  <a:pt x="1802" y="1328"/>
                </a:lnTo>
                <a:lnTo>
                  <a:pt x="1814" y="1317"/>
                </a:lnTo>
                <a:lnTo>
                  <a:pt x="1814" y="1301"/>
                </a:lnTo>
                <a:lnTo>
                  <a:pt x="1814" y="1301"/>
                </a:lnTo>
                <a:lnTo>
                  <a:pt x="1841" y="1273"/>
                </a:lnTo>
                <a:lnTo>
                  <a:pt x="1841" y="1273"/>
                </a:lnTo>
                <a:lnTo>
                  <a:pt x="1852" y="1262"/>
                </a:lnTo>
                <a:lnTo>
                  <a:pt x="1858" y="1240"/>
                </a:lnTo>
                <a:lnTo>
                  <a:pt x="1874" y="1251"/>
                </a:lnTo>
                <a:lnTo>
                  <a:pt x="1902" y="1240"/>
                </a:lnTo>
                <a:lnTo>
                  <a:pt x="1918" y="1240"/>
                </a:lnTo>
                <a:lnTo>
                  <a:pt x="1918" y="1240"/>
                </a:lnTo>
                <a:lnTo>
                  <a:pt x="1951" y="1273"/>
                </a:lnTo>
                <a:lnTo>
                  <a:pt x="1951" y="1273"/>
                </a:lnTo>
                <a:lnTo>
                  <a:pt x="1968" y="1284"/>
                </a:lnTo>
                <a:lnTo>
                  <a:pt x="1968" y="1284"/>
                </a:lnTo>
                <a:lnTo>
                  <a:pt x="1973" y="1284"/>
                </a:lnTo>
                <a:lnTo>
                  <a:pt x="1979" y="1290"/>
                </a:lnTo>
                <a:lnTo>
                  <a:pt x="1984" y="1301"/>
                </a:lnTo>
                <a:lnTo>
                  <a:pt x="1984" y="1301"/>
                </a:lnTo>
                <a:lnTo>
                  <a:pt x="1984" y="1306"/>
                </a:lnTo>
                <a:lnTo>
                  <a:pt x="1979" y="1317"/>
                </a:lnTo>
                <a:lnTo>
                  <a:pt x="1968" y="1317"/>
                </a:lnTo>
                <a:lnTo>
                  <a:pt x="1951" y="1323"/>
                </a:lnTo>
                <a:lnTo>
                  <a:pt x="1962" y="1334"/>
                </a:lnTo>
                <a:lnTo>
                  <a:pt x="1973" y="1339"/>
                </a:lnTo>
                <a:lnTo>
                  <a:pt x="1979" y="1323"/>
                </a:lnTo>
                <a:lnTo>
                  <a:pt x="1995" y="1312"/>
                </a:lnTo>
                <a:lnTo>
                  <a:pt x="1995" y="1312"/>
                </a:lnTo>
                <a:lnTo>
                  <a:pt x="1995" y="1301"/>
                </a:lnTo>
                <a:lnTo>
                  <a:pt x="1995" y="1301"/>
                </a:lnTo>
                <a:lnTo>
                  <a:pt x="2001" y="1295"/>
                </a:lnTo>
                <a:lnTo>
                  <a:pt x="2006" y="1295"/>
                </a:lnTo>
                <a:lnTo>
                  <a:pt x="2012" y="1295"/>
                </a:lnTo>
                <a:lnTo>
                  <a:pt x="2012" y="1284"/>
                </a:lnTo>
                <a:lnTo>
                  <a:pt x="1995" y="1279"/>
                </a:lnTo>
                <a:lnTo>
                  <a:pt x="1995" y="1279"/>
                </a:lnTo>
                <a:lnTo>
                  <a:pt x="1979" y="1262"/>
                </a:lnTo>
                <a:lnTo>
                  <a:pt x="1979" y="1262"/>
                </a:lnTo>
                <a:lnTo>
                  <a:pt x="1968" y="1251"/>
                </a:lnTo>
                <a:lnTo>
                  <a:pt x="1968" y="1251"/>
                </a:lnTo>
                <a:lnTo>
                  <a:pt x="1957" y="1240"/>
                </a:lnTo>
                <a:lnTo>
                  <a:pt x="1951" y="1240"/>
                </a:lnTo>
                <a:lnTo>
                  <a:pt x="1951" y="1229"/>
                </a:lnTo>
                <a:lnTo>
                  <a:pt x="1957" y="1223"/>
                </a:lnTo>
                <a:lnTo>
                  <a:pt x="1957" y="1223"/>
                </a:lnTo>
                <a:lnTo>
                  <a:pt x="1990" y="1251"/>
                </a:lnTo>
                <a:lnTo>
                  <a:pt x="1990" y="1251"/>
                </a:lnTo>
                <a:lnTo>
                  <a:pt x="2006" y="1262"/>
                </a:lnTo>
                <a:lnTo>
                  <a:pt x="2017" y="1262"/>
                </a:lnTo>
                <a:lnTo>
                  <a:pt x="2023" y="1284"/>
                </a:lnTo>
                <a:lnTo>
                  <a:pt x="2029" y="1312"/>
                </a:lnTo>
                <a:lnTo>
                  <a:pt x="2040" y="1334"/>
                </a:lnTo>
                <a:lnTo>
                  <a:pt x="2056" y="1345"/>
                </a:lnTo>
                <a:lnTo>
                  <a:pt x="2067" y="1356"/>
                </a:lnTo>
                <a:lnTo>
                  <a:pt x="2067" y="1356"/>
                </a:lnTo>
                <a:lnTo>
                  <a:pt x="2078" y="1361"/>
                </a:lnTo>
                <a:lnTo>
                  <a:pt x="2078" y="1361"/>
                </a:lnTo>
                <a:lnTo>
                  <a:pt x="2095" y="1361"/>
                </a:lnTo>
                <a:lnTo>
                  <a:pt x="2100" y="1350"/>
                </a:lnTo>
                <a:lnTo>
                  <a:pt x="2106" y="1345"/>
                </a:lnTo>
                <a:lnTo>
                  <a:pt x="2128" y="1345"/>
                </a:lnTo>
                <a:lnTo>
                  <a:pt x="2133" y="1350"/>
                </a:lnTo>
                <a:lnTo>
                  <a:pt x="2144" y="1339"/>
                </a:lnTo>
                <a:lnTo>
                  <a:pt x="2166" y="1345"/>
                </a:lnTo>
                <a:lnTo>
                  <a:pt x="2161" y="1356"/>
                </a:lnTo>
                <a:lnTo>
                  <a:pt x="2177" y="1361"/>
                </a:lnTo>
                <a:lnTo>
                  <a:pt x="2183" y="1356"/>
                </a:lnTo>
                <a:lnTo>
                  <a:pt x="2199" y="1350"/>
                </a:lnTo>
                <a:lnTo>
                  <a:pt x="2199" y="1350"/>
                </a:lnTo>
                <a:lnTo>
                  <a:pt x="2199" y="1361"/>
                </a:lnTo>
                <a:lnTo>
                  <a:pt x="2205" y="1372"/>
                </a:lnTo>
                <a:lnTo>
                  <a:pt x="2205" y="1372"/>
                </a:lnTo>
                <a:lnTo>
                  <a:pt x="2177" y="1405"/>
                </a:lnTo>
                <a:lnTo>
                  <a:pt x="2177" y="1405"/>
                </a:lnTo>
                <a:lnTo>
                  <a:pt x="2155" y="1405"/>
                </a:lnTo>
                <a:lnTo>
                  <a:pt x="2128" y="1405"/>
                </a:lnTo>
                <a:lnTo>
                  <a:pt x="2128" y="1405"/>
                </a:lnTo>
                <a:lnTo>
                  <a:pt x="2117" y="1405"/>
                </a:lnTo>
                <a:lnTo>
                  <a:pt x="2111" y="1405"/>
                </a:lnTo>
                <a:lnTo>
                  <a:pt x="2089" y="1400"/>
                </a:lnTo>
                <a:lnTo>
                  <a:pt x="2089" y="1400"/>
                </a:lnTo>
                <a:lnTo>
                  <a:pt x="2073" y="1389"/>
                </a:lnTo>
                <a:lnTo>
                  <a:pt x="2062" y="1383"/>
                </a:lnTo>
                <a:lnTo>
                  <a:pt x="2062" y="1383"/>
                </a:lnTo>
                <a:lnTo>
                  <a:pt x="2045" y="1389"/>
                </a:lnTo>
                <a:lnTo>
                  <a:pt x="2034" y="1400"/>
                </a:lnTo>
                <a:lnTo>
                  <a:pt x="2034" y="1400"/>
                </a:lnTo>
                <a:lnTo>
                  <a:pt x="2012" y="1405"/>
                </a:lnTo>
                <a:lnTo>
                  <a:pt x="1995" y="1405"/>
                </a:lnTo>
                <a:lnTo>
                  <a:pt x="1990" y="1400"/>
                </a:lnTo>
                <a:lnTo>
                  <a:pt x="1990" y="1400"/>
                </a:lnTo>
                <a:lnTo>
                  <a:pt x="1968" y="1383"/>
                </a:lnTo>
                <a:lnTo>
                  <a:pt x="1968" y="1383"/>
                </a:lnTo>
                <a:lnTo>
                  <a:pt x="1951" y="1367"/>
                </a:lnTo>
                <a:lnTo>
                  <a:pt x="1940" y="1367"/>
                </a:lnTo>
                <a:lnTo>
                  <a:pt x="1940" y="1367"/>
                </a:lnTo>
                <a:lnTo>
                  <a:pt x="1929" y="1345"/>
                </a:lnTo>
                <a:lnTo>
                  <a:pt x="1929" y="1345"/>
                </a:lnTo>
                <a:lnTo>
                  <a:pt x="1924" y="1328"/>
                </a:lnTo>
                <a:lnTo>
                  <a:pt x="1913" y="1328"/>
                </a:lnTo>
                <a:lnTo>
                  <a:pt x="1913" y="1328"/>
                </a:lnTo>
                <a:lnTo>
                  <a:pt x="1858" y="1334"/>
                </a:lnTo>
                <a:lnTo>
                  <a:pt x="1858" y="1334"/>
                </a:lnTo>
                <a:lnTo>
                  <a:pt x="1825" y="1339"/>
                </a:lnTo>
                <a:lnTo>
                  <a:pt x="1825" y="1339"/>
                </a:lnTo>
                <a:lnTo>
                  <a:pt x="1814" y="1350"/>
                </a:lnTo>
                <a:lnTo>
                  <a:pt x="1797" y="1356"/>
                </a:lnTo>
                <a:lnTo>
                  <a:pt x="1797" y="1356"/>
                </a:lnTo>
                <a:lnTo>
                  <a:pt x="1780" y="1361"/>
                </a:lnTo>
                <a:lnTo>
                  <a:pt x="1769" y="1356"/>
                </a:lnTo>
                <a:lnTo>
                  <a:pt x="1769" y="1356"/>
                </a:lnTo>
                <a:lnTo>
                  <a:pt x="1758" y="1350"/>
                </a:lnTo>
                <a:lnTo>
                  <a:pt x="1753" y="1350"/>
                </a:lnTo>
                <a:lnTo>
                  <a:pt x="1753" y="1350"/>
                </a:lnTo>
                <a:lnTo>
                  <a:pt x="1747" y="1361"/>
                </a:lnTo>
                <a:lnTo>
                  <a:pt x="1731" y="1383"/>
                </a:lnTo>
                <a:lnTo>
                  <a:pt x="1731" y="1383"/>
                </a:lnTo>
                <a:lnTo>
                  <a:pt x="1725" y="1389"/>
                </a:lnTo>
                <a:lnTo>
                  <a:pt x="1720" y="1394"/>
                </a:lnTo>
                <a:lnTo>
                  <a:pt x="1714" y="1411"/>
                </a:lnTo>
                <a:lnTo>
                  <a:pt x="1714" y="1411"/>
                </a:lnTo>
                <a:lnTo>
                  <a:pt x="1709" y="1427"/>
                </a:lnTo>
                <a:lnTo>
                  <a:pt x="1703" y="1438"/>
                </a:lnTo>
                <a:lnTo>
                  <a:pt x="1698" y="1444"/>
                </a:lnTo>
                <a:lnTo>
                  <a:pt x="1698" y="1444"/>
                </a:lnTo>
                <a:lnTo>
                  <a:pt x="1681" y="1455"/>
                </a:lnTo>
                <a:lnTo>
                  <a:pt x="1670" y="1471"/>
                </a:lnTo>
                <a:lnTo>
                  <a:pt x="1670" y="1471"/>
                </a:lnTo>
                <a:lnTo>
                  <a:pt x="1654" y="1499"/>
                </a:lnTo>
                <a:lnTo>
                  <a:pt x="1643" y="1532"/>
                </a:lnTo>
                <a:lnTo>
                  <a:pt x="1643" y="1532"/>
                </a:lnTo>
                <a:lnTo>
                  <a:pt x="1637" y="1571"/>
                </a:lnTo>
                <a:lnTo>
                  <a:pt x="1637" y="1598"/>
                </a:lnTo>
                <a:lnTo>
                  <a:pt x="1637" y="1598"/>
                </a:lnTo>
                <a:lnTo>
                  <a:pt x="1654" y="1631"/>
                </a:lnTo>
                <a:lnTo>
                  <a:pt x="1676" y="1664"/>
                </a:lnTo>
                <a:lnTo>
                  <a:pt x="1676" y="1664"/>
                </a:lnTo>
                <a:lnTo>
                  <a:pt x="1698" y="1686"/>
                </a:lnTo>
                <a:lnTo>
                  <a:pt x="1720" y="1703"/>
                </a:lnTo>
                <a:lnTo>
                  <a:pt x="1720" y="1703"/>
                </a:lnTo>
                <a:lnTo>
                  <a:pt x="1736" y="1708"/>
                </a:lnTo>
                <a:lnTo>
                  <a:pt x="1758" y="1708"/>
                </a:lnTo>
                <a:lnTo>
                  <a:pt x="1758" y="1708"/>
                </a:lnTo>
                <a:lnTo>
                  <a:pt x="1786" y="1708"/>
                </a:lnTo>
                <a:lnTo>
                  <a:pt x="1797" y="1708"/>
                </a:lnTo>
                <a:lnTo>
                  <a:pt x="1797" y="1708"/>
                </a:lnTo>
                <a:lnTo>
                  <a:pt x="1847" y="1692"/>
                </a:lnTo>
                <a:lnTo>
                  <a:pt x="1847" y="1692"/>
                </a:lnTo>
                <a:lnTo>
                  <a:pt x="1863" y="1697"/>
                </a:lnTo>
                <a:lnTo>
                  <a:pt x="1869" y="1697"/>
                </a:lnTo>
                <a:lnTo>
                  <a:pt x="1880" y="1714"/>
                </a:lnTo>
                <a:lnTo>
                  <a:pt x="1880" y="1714"/>
                </a:lnTo>
                <a:lnTo>
                  <a:pt x="1902" y="1719"/>
                </a:lnTo>
                <a:lnTo>
                  <a:pt x="1902" y="1719"/>
                </a:lnTo>
                <a:lnTo>
                  <a:pt x="1913" y="1725"/>
                </a:lnTo>
                <a:lnTo>
                  <a:pt x="1913" y="1736"/>
                </a:lnTo>
                <a:lnTo>
                  <a:pt x="1913" y="1736"/>
                </a:lnTo>
                <a:lnTo>
                  <a:pt x="1913" y="1764"/>
                </a:lnTo>
                <a:lnTo>
                  <a:pt x="1913" y="1764"/>
                </a:lnTo>
                <a:lnTo>
                  <a:pt x="1913" y="1769"/>
                </a:lnTo>
                <a:lnTo>
                  <a:pt x="1924" y="1786"/>
                </a:lnTo>
                <a:lnTo>
                  <a:pt x="1924" y="1786"/>
                </a:lnTo>
                <a:lnTo>
                  <a:pt x="1940" y="1802"/>
                </a:lnTo>
                <a:lnTo>
                  <a:pt x="1946" y="1819"/>
                </a:lnTo>
                <a:lnTo>
                  <a:pt x="1946" y="1819"/>
                </a:lnTo>
                <a:lnTo>
                  <a:pt x="1951" y="1841"/>
                </a:lnTo>
                <a:lnTo>
                  <a:pt x="1951" y="1852"/>
                </a:lnTo>
                <a:lnTo>
                  <a:pt x="1957" y="1868"/>
                </a:lnTo>
                <a:lnTo>
                  <a:pt x="1957" y="1868"/>
                </a:lnTo>
                <a:lnTo>
                  <a:pt x="1951" y="1901"/>
                </a:lnTo>
                <a:lnTo>
                  <a:pt x="1951" y="1901"/>
                </a:lnTo>
                <a:lnTo>
                  <a:pt x="1946" y="1918"/>
                </a:lnTo>
                <a:lnTo>
                  <a:pt x="1946" y="1940"/>
                </a:lnTo>
                <a:lnTo>
                  <a:pt x="1946" y="1940"/>
                </a:lnTo>
                <a:lnTo>
                  <a:pt x="1951" y="1962"/>
                </a:lnTo>
                <a:lnTo>
                  <a:pt x="1957" y="1978"/>
                </a:lnTo>
                <a:lnTo>
                  <a:pt x="1957" y="1978"/>
                </a:lnTo>
                <a:lnTo>
                  <a:pt x="1968" y="2012"/>
                </a:lnTo>
                <a:lnTo>
                  <a:pt x="1968" y="2012"/>
                </a:lnTo>
                <a:lnTo>
                  <a:pt x="1968" y="2039"/>
                </a:lnTo>
                <a:lnTo>
                  <a:pt x="1973" y="2061"/>
                </a:lnTo>
                <a:lnTo>
                  <a:pt x="1979" y="2072"/>
                </a:lnTo>
                <a:lnTo>
                  <a:pt x="1979" y="2072"/>
                </a:lnTo>
                <a:lnTo>
                  <a:pt x="1990" y="2089"/>
                </a:lnTo>
                <a:lnTo>
                  <a:pt x="2001" y="2105"/>
                </a:lnTo>
                <a:lnTo>
                  <a:pt x="2001" y="2105"/>
                </a:lnTo>
                <a:lnTo>
                  <a:pt x="2001" y="2122"/>
                </a:lnTo>
                <a:lnTo>
                  <a:pt x="2006" y="2133"/>
                </a:lnTo>
                <a:lnTo>
                  <a:pt x="2012" y="2144"/>
                </a:lnTo>
                <a:lnTo>
                  <a:pt x="2012" y="2144"/>
                </a:lnTo>
                <a:lnTo>
                  <a:pt x="2029" y="2155"/>
                </a:lnTo>
                <a:lnTo>
                  <a:pt x="2040" y="2155"/>
                </a:lnTo>
                <a:lnTo>
                  <a:pt x="2040" y="2155"/>
                </a:lnTo>
                <a:lnTo>
                  <a:pt x="2056" y="2149"/>
                </a:lnTo>
                <a:lnTo>
                  <a:pt x="2073" y="2149"/>
                </a:lnTo>
                <a:lnTo>
                  <a:pt x="2073" y="2149"/>
                </a:lnTo>
                <a:lnTo>
                  <a:pt x="2100" y="2138"/>
                </a:lnTo>
                <a:lnTo>
                  <a:pt x="2128" y="2116"/>
                </a:lnTo>
                <a:lnTo>
                  <a:pt x="2128" y="2116"/>
                </a:lnTo>
                <a:lnTo>
                  <a:pt x="2144" y="2100"/>
                </a:lnTo>
                <a:lnTo>
                  <a:pt x="2150" y="2089"/>
                </a:lnTo>
                <a:lnTo>
                  <a:pt x="2150" y="2089"/>
                </a:lnTo>
                <a:lnTo>
                  <a:pt x="2161" y="2078"/>
                </a:lnTo>
                <a:lnTo>
                  <a:pt x="2166" y="2056"/>
                </a:lnTo>
                <a:lnTo>
                  <a:pt x="2166" y="2056"/>
                </a:lnTo>
                <a:lnTo>
                  <a:pt x="2172" y="2045"/>
                </a:lnTo>
                <a:lnTo>
                  <a:pt x="2177" y="2039"/>
                </a:lnTo>
                <a:lnTo>
                  <a:pt x="2188" y="2034"/>
                </a:lnTo>
                <a:lnTo>
                  <a:pt x="2188" y="2034"/>
                </a:lnTo>
                <a:lnTo>
                  <a:pt x="2194" y="2012"/>
                </a:lnTo>
                <a:lnTo>
                  <a:pt x="2194" y="2012"/>
                </a:lnTo>
                <a:lnTo>
                  <a:pt x="2194" y="1967"/>
                </a:lnTo>
                <a:lnTo>
                  <a:pt x="2194" y="1967"/>
                </a:lnTo>
                <a:lnTo>
                  <a:pt x="2216" y="1956"/>
                </a:lnTo>
                <a:lnTo>
                  <a:pt x="2238" y="1934"/>
                </a:lnTo>
                <a:lnTo>
                  <a:pt x="2238" y="1934"/>
                </a:lnTo>
                <a:lnTo>
                  <a:pt x="2249" y="1912"/>
                </a:lnTo>
                <a:lnTo>
                  <a:pt x="2249" y="1890"/>
                </a:lnTo>
                <a:lnTo>
                  <a:pt x="2249" y="1890"/>
                </a:lnTo>
                <a:lnTo>
                  <a:pt x="2243" y="1857"/>
                </a:lnTo>
                <a:lnTo>
                  <a:pt x="2238" y="1830"/>
                </a:lnTo>
                <a:lnTo>
                  <a:pt x="2243" y="1808"/>
                </a:lnTo>
                <a:lnTo>
                  <a:pt x="2243" y="1808"/>
                </a:lnTo>
                <a:lnTo>
                  <a:pt x="2249" y="1791"/>
                </a:lnTo>
                <a:lnTo>
                  <a:pt x="2260" y="1780"/>
                </a:lnTo>
                <a:lnTo>
                  <a:pt x="2271" y="1764"/>
                </a:lnTo>
                <a:lnTo>
                  <a:pt x="2271" y="1764"/>
                </a:lnTo>
                <a:lnTo>
                  <a:pt x="2321" y="1714"/>
                </a:lnTo>
                <a:lnTo>
                  <a:pt x="2321" y="1714"/>
                </a:lnTo>
                <a:lnTo>
                  <a:pt x="2337" y="1697"/>
                </a:lnTo>
                <a:lnTo>
                  <a:pt x="2348" y="1681"/>
                </a:lnTo>
                <a:lnTo>
                  <a:pt x="2348" y="1681"/>
                </a:lnTo>
                <a:lnTo>
                  <a:pt x="2359" y="1648"/>
                </a:lnTo>
                <a:lnTo>
                  <a:pt x="2359" y="1648"/>
                </a:lnTo>
                <a:lnTo>
                  <a:pt x="2359" y="1637"/>
                </a:lnTo>
                <a:lnTo>
                  <a:pt x="2354" y="1637"/>
                </a:lnTo>
                <a:lnTo>
                  <a:pt x="2354" y="1637"/>
                </a:lnTo>
                <a:lnTo>
                  <a:pt x="2343" y="1637"/>
                </a:lnTo>
                <a:lnTo>
                  <a:pt x="2332" y="1631"/>
                </a:lnTo>
                <a:lnTo>
                  <a:pt x="2332" y="1631"/>
                </a:lnTo>
                <a:lnTo>
                  <a:pt x="2310" y="1631"/>
                </a:lnTo>
                <a:lnTo>
                  <a:pt x="2288" y="1626"/>
                </a:lnTo>
                <a:lnTo>
                  <a:pt x="2288" y="1626"/>
                </a:lnTo>
                <a:lnTo>
                  <a:pt x="2343" y="1604"/>
                </a:lnTo>
                <a:lnTo>
                  <a:pt x="2343" y="1604"/>
                </a:lnTo>
                <a:lnTo>
                  <a:pt x="2381" y="1587"/>
                </a:lnTo>
                <a:lnTo>
                  <a:pt x="2409" y="1571"/>
                </a:lnTo>
                <a:lnTo>
                  <a:pt x="2409" y="1571"/>
                </a:lnTo>
                <a:lnTo>
                  <a:pt x="2420" y="1560"/>
                </a:lnTo>
                <a:lnTo>
                  <a:pt x="2431" y="1549"/>
                </a:lnTo>
                <a:lnTo>
                  <a:pt x="2431" y="1549"/>
                </a:lnTo>
                <a:lnTo>
                  <a:pt x="2442" y="1527"/>
                </a:lnTo>
                <a:lnTo>
                  <a:pt x="2453" y="1510"/>
                </a:lnTo>
                <a:lnTo>
                  <a:pt x="2453" y="1510"/>
                </a:lnTo>
                <a:lnTo>
                  <a:pt x="2447" y="1499"/>
                </a:lnTo>
                <a:lnTo>
                  <a:pt x="2431" y="1488"/>
                </a:lnTo>
                <a:lnTo>
                  <a:pt x="2431" y="1488"/>
                </a:lnTo>
                <a:lnTo>
                  <a:pt x="2414" y="1477"/>
                </a:lnTo>
                <a:lnTo>
                  <a:pt x="2420" y="1471"/>
                </a:lnTo>
                <a:lnTo>
                  <a:pt x="2420" y="1471"/>
                </a:lnTo>
                <a:lnTo>
                  <a:pt x="2436" y="1477"/>
                </a:lnTo>
                <a:lnTo>
                  <a:pt x="2464" y="1488"/>
                </a:lnTo>
                <a:lnTo>
                  <a:pt x="2464" y="1488"/>
                </a:lnTo>
                <a:lnTo>
                  <a:pt x="2492" y="1482"/>
                </a:lnTo>
                <a:lnTo>
                  <a:pt x="2492" y="1482"/>
                </a:lnTo>
                <a:lnTo>
                  <a:pt x="2514" y="1482"/>
                </a:lnTo>
                <a:lnTo>
                  <a:pt x="2541" y="1499"/>
                </a:lnTo>
                <a:lnTo>
                  <a:pt x="2541" y="1499"/>
                </a:lnTo>
                <a:lnTo>
                  <a:pt x="2547" y="1510"/>
                </a:lnTo>
                <a:lnTo>
                  <a:pt x="2558" y="1527"/>
                </a:lnTo>
                <a:lnTo>
                  <a:pt x="2558" y="1527"/>
                </a:lnTo>
                <a:lnTo>
                  <a:pt x="2563" y="1532"/>
                </a:lnTo>
                <a:lnTo>
                  <a:pt x="2569" y="1532"/>
                </a:lnTo>
                <a:lnTo>
                  <a:pt x="2569" y="1532"/>
                </a:lnTo>
                <a:lnTo>
                  <a:pt x="2580" y="1527"/>
                </a:lnTo>
                <a:lnTo>
                  <a:pt x="2580" y="1527"/>
                </a:lnTo>
                <a:lnTo>
                  <a:pt x="2591" y="1571"/>
                </a:lnTo>
                <a:lnTo>
                  <a:pt x="2591" y="1571"/>
                </a:lnTo>
                <a:lnTo>
                  <a:pt x="2607" y="1609"/>
                </a:lnTo>
                <a:lnTo>
                  <a:pt x="2607" y="1609"/>
                </a:lnTo>
                <a:lnTo>
                  <a:pt x="2624" y="1648"/>
                </a:lnTo>
                <a:lnTo>
                  <a:pt x="2624" y="1648"/>
                </a:lnTo>
                <a:lnTo>
                  <a:pt x="2624" y="1659"/>
                </a:lnTo>
                <a:lnTo>
                  <a:pt x="2635" y="1670"/>
                </a:lnTo>
                <a:lnTo>
                  <a:pt x="2635" y="1670"/>
                </a:lnTo>
                <a:lnTo>
                  <a:pt x="2640" y="1670"/>
                </a:lnTo>
                <a:lnTo>
                  <a:pt x="2646" y="1670"/>
                </a:lnTo>
                <a:lnTo>
                  <a:pt x="2646" y="1670"/>
                </a:lnTo>
                <a:lnTo>
                  <a:pt x="2662" y="1653"/>
                </a:lnTo>
                <a:lnTo>
                  <a:pt x="2668" y="1642"/>
                </a:lnTo>
                <a:lnTo>
                  <a:pt x="2673" y="1615"/>
                </a:lnTo>
                <a:lnTo>
                  <a:pt x="2673" y="1593"/>
                </a:lnTo>
                <a:lnTo>
                  <a:pt x="2673" y="1593"/>
                </a:lnTo>
                <a:lnTo>
                  <a:pt x="2707" y="1565"/>
                </a:lnTo>
                <a:lnTo>
                  <a:pt x="2707" y="1565"/>
                </a:lnTo>
                <a:lnTo>
                  <a:pt x="2740" y="1543"/>
                </a:lnTo>
                <a:lnTo>
                  <a:pt x="2740" y="1543"/>
                </a:lnTo>
                <a:lnTo>
                  <a:pt x="2756" y="1538"/>
                </a:lnTo>
                <a:lnTo>
                  <a:pt x="2767" y="1538"/>
                </a:lnTo>
                <a:lnTo>
                  <a:pt x="2767" y="1538"/>
                </a:lnTo>
                <a:lnTo>
                  <a:pt x="2789" y="1538"/>
                </a:lnTo>
                <a:lnTo>
                  <a:pt x="2789" y="1538"/>
                </a:lnTo>
                <a:lnTo>
                  <a:pt x="2795" y="1543"/>
                </a:lnTo>
                <a:lnTo>
                  <a:pt x="2800" y="1543"/>
                </a:lnTo>
                <a:lnTo>
                  <a:pt x="2800" y="1543"/>
                </a:lnTo>
                <a:lnTo>
                  <a:pt x="2811" y="1549"/>
                </a:lnTo>
                <a:lnTo>
                  <a:pt x="2811" y="1554"/>
                </a:lnTo>
                <a:lnTo>
                  <a:pt x="2811" y="1560"/>
                </a:lnTo>
                <a:lnTo>
                  <a:pt x="2811" y="1560"/>
                </a:lnTo>
                <a:lnTo>
                  <a:pt x="2811" y="1576"/>
                </a:lnTo>
                <a:lnTo>
                  <a:pt x="2811" y="1576"/>
                </a:lnTo>
                <a:lnTo>
                  <a:pt x="2822" y="1587"/>
                </a:lnTo>
                <a:lnTo>
                  <a:pt x="2833" y="1576"/>
                </a:lnTo>
                <a:lnTo>
                  <a:pt x="2844" y="1582"/>
                </a:lnTo>
                <a:lnTo>
                  <a:pt x="2844" y="1582"/>
                </a:lnTo>
                <a:lnTo>
                  <a:pt x="2850" y="1598"/>
                </a:lnTo>
                <a:lnTo>
                  <a:pt x="2855" y="1620"/>
                </a:lnTo>
                <a:lnTo>
                  <a:pt x="2855" y="1620"/>
                </a:lnTo>
                <a:lnTo>
                  <a:pt x="2850" y="1648"/>
                </a:lnTo>
                <a:lnTo>
                  <a:pt x="2850" y="1659"/>
                </a:lnTo>
                <a:lnTo>
                  <a:pt x="2850" y="1659"/>
                </a:lnTo>
                <a:lnTo>
                  <a:pt x="2861" y="1675"/>
                </a:lnTo>
                <a:lnTo>
                  <a:pt x="2861" y="1675"/>
                </a:lnTo>
                <a:lnTo>
                  <a:pt x="2877" y="1703"/>
                </a:lnTo>
                <a:lnTo>
                  <a:pt x="2883" y="1725"/>
                </a:lnTo>
                <a:lnTo>
                  <a:pt x="2883" y="1725"/>
                </a:lnTo>
                <a:lnTo>
                  <a:pt x="2888" y="1730"/>
                </a:lnTo>
                <a:lnTo>
                  <a:pt x="2888" y="1730"/>
                </a:lnTo>
                <a:lnTo>
                  <a:pt x="2877" y="1719"/>
                </a:lnTo>
                <a:lnTo>
                  <a:pt x="2866" y="1714"/>
                </a:lnTo>
                <a:lnTo>
                  <a:pt x="2850" y="1697"/>
                </a:lnTo>
                <a:lnTo>
                  <a:pt x="2822" y="1692"/>
                </a:lnTo>
                <a:lnTo>
                  <a:pt x="2833" y="1714"/>
                </a:lnTo>
                <a:lnTo>
                  <a:pt x="2833" y="1730"/>
                </a:lnTo>
                <a:lnTo>
                  <a:pt x="2844" y="1736"/>
                </a:lnTo>
                <a:lnTo>
                  <a:pt x="2850" y="1753"/>
                </a:lnTo>
                <a:lnTo>
                  <a:pt x="2861" y="1764"/>
                </a:lnTo>
                <a:lnTo>
                  <a:pt x="2872" y="1780"/>
                </a:lnTo>
                <a:lnTo>
                  <a:pt x="2883" y="1786"/>
                </a:lnTo>
                <a:lnTo>
                  <a:pt x="2883" y="1786"/>
                </a:lnTo>
                <a:lnTo>
                  <a:pt x="2921" y="1819"/>
                </a:lnTo>
                <a:lnTo>
                  <a:pt x="2921" y="1819"/>
                </a:lnTo>
                <a:lnTo>
                  <a:pt x="2933" y="1830"/>
                </a:lnTo>
                <a:lnTo>
                  <a:pt x="2955" y="1841"/>
                </a:lnTo>
                <a:lnTo>
                  <a:pt x="2955" y="1841"/>
                </a:lnTo>
                <a:lnTo>
                  <a:pt x="2988" y="1846"/>
                </a:lnTo>
                <a:lnTo>
                  <a:pt x="3026" y="1857"/>
                </a:lnTo>
                <a:lnTo>
                  <a:pt x="3026" y="1857"/>
                </a:lnTo>
                <a:lnTo>
                  <a:pt x="3065" y="1857"/>
                </a:lnTo>
                <a:lnTo>
                  <a:pt x="3065" y="1857"/>
                </a:lnTo>
                <a:lnTo>
                  <a:pt x="3092" y="1863"/>
                </a:lnTo>
                <a:lnTo>
                  <a:pt x="3109" y="1868"/>
                </a:lnTo>
                <a:lnTo>
                  <a:pt x="3103" y="1857"/>
                </a:lnTo>
                <a:lnTo>
                  <a:pt x="3125" y="1852"/>
                </a:lnTo>
                <a:lnTo>
                  <a:pt x="3125" y="1868"/>
                </a:lnTo>
                <a:lnTo>
                  <a:pt x="3125" y="1868"/>
                </a:lnTo>
                <a:lnTo>
                  <a:pt x="3153" y="1863"/>
                </a:lnTo>
                <a:lnTo>
                  <a:pt x="3153" y="1863"/>
                </a:lnTo>
                <a:lnTo>
                  <a:pt x="3170" y="1863"/>
                </a:lnTo>
                <a:lnTo>
                  <a:pt x="3175" y="1857"/>
                </a:lnTo>
                <a:lnTo>
                  <a:pt x="3186" y="1846"/>
                </a:lnTo>
                <a:lnTo>
                  <a:pt x="3192" y="1863"/>
                </a:lnTo>
                <a:lnTo>
                  <a:pt x="3203" y="1852"/>
                </a:lnTo>
                <a:lnTo>
                  <a:pt x="3208" y="1846"/>
                </a:lnTo>
                <a:lnTo>
                  <a:pt x="3208" y="1835"/>
                </a:lnTo>
                <a:lnTo>
                  <a:pt x="3208" y="1835"/>
                </a:lnTo>
                <a:lnTo>
                  <a:pt x="3186" y="1835"/>
                </a:lnTo>
                <a:lnTo>
                  <a:pt x="3186" y="1835"/>
                </a:lnTo>
                <a:lnTo>
                  <a:pt x="3159" y="1835"/>
                </a:lnTo>
                <a:lnTo>
                  <a:pt x="3159" y="1835"/>
                </a:lnTo>
                <a:lnTo>
                  <a:pt x="3147" y="1841"/>
                </a:lnTo>
                <a:lnTo>
                  <a:pt x="3147" y="1841"/>
                </a:lnTo>
                <a:lnTo>
                  <a:pt x="3136" y="1841"/>
                </a:lnTo>
                <a:lnTo>
                  <a:pt x="3125" y="1841"/>
                </a:lnTo>
                <a:lnTo>
                  <a:pt x="3125" y="1841"/>
                </a:lnTo>
                <a:lnTo>
                  <a:pt x="3092" y="1841"/>
                </a:lnTo>
                <a:lnTo>
                  <a:pt x="3092" y="1841"/>
                </a:lnTo>
                <a:lnTo>
                  <a:pt x="3065" y="1841"/>
                </a:lnTo>
                <a:lnTo>
                  <a:pt x="3065" y="1841"/>
                </a:lnTo>
                <a:lnTo>
                  <a:pt x="3037" y="1835"/>
                </a:lnTo>
                <a:lnTo>
                  <a:pt x="3037" y="1835"/>
                </a:lnTo>
                <a:lnTo>
                  <a:pt x="3021" y="1830"/>
                </a:lnTo>
                <a:lnTo>
                  <a:pt x="3021" y="1830"/>
                </a:lnTo>
                <a:lnTo>
                  <a:pt x="2999" y="1830"/>
                </a:lnTo>
                <a:lnTo>
                  <a:pt x="2977" y="1830"/>
                </a:lnTo>
                <a:lnTo>
                  <a:pt x="2977" y="1830"/>
                </a:lnTo>
                <a:lnTo>
                  <a:pt x="2966" y="1824"/>
                </a:lnTo>
                <a:lnTo>
                  <a:pt x="2960" y="1824"/>
                </a:lnTo>
                <a:lnTo>
                  <a:pt x="2955" y="1819"/>
                </a:lnTo>
                <a:lnTo>
                  <a:pt x="2955" y="1819"/>
                </a:lnTo>
                <a:lnTo>
                  <a:pt x="2944" y="1808"/>
                </a:lnTo>
                <a:lnTo>
                  <a:pt x="2944" y="1802"/>
                </a:lnTo>
                <a:lnTo>
                  <a:pt x="2944" y="1797"/>
                </a:lnTo>
                <a:lnTo>
                  <a:pt x="2944" y="1797"/>
                </a:lnTo>
                <a:lnTo>
                  <a:pt x="2955" y="1791"/>
                </a:lnTo>
                <a:lnTo>
                  <a:pt x="2955" y="1791"/>
                </a:lnTo>
                <a:lnTo>
                  <a:pt x="2938" y="1775"/>
                </a:lnTo>
                <a:lnTo>
                  <a:pt x="2938" y="1775"/>
                </a:lnTo>
                <a:lnTo>
                  <a:pt x="2927" y="1758"/>
                </a:lnTo>
                <a:lnTo>
                  <a:pt x="2916" y="1736"/>
                </a:lnTo>
                <a:lnTo>
                  <a:pt x="2916" y="1736"/>
                </a:lnTo>
                <a:lnTo>
                  <a:pt x="2916" y="1719"/>
                </a:lnTo>
                <a:lnTo>
                  <a:pt x="2910" y="1703"/>
                </a:lnTo>
                <a:lnTo>
                  <a:pt x="2910" y="1703"/>
                </a:lnTo>
                <a:lnTo>
                  <a:pt x="2899" y="1686"/>
                </a:lnTo>
                <a:lnTo>
                  <a:pt x="2883" y="1670"/>
                </a:lnTo>
                <a:lnTo>
                  <a:pt x="2883" y="1670"/>
                </a:lnTo>
                <a:lnTo>
                  <a:pt x="2872" y="1648"/>
                </a:lnTo>
                <a:lnTo>
                  <a:pt x="2872" y="1637"/>
                </a:lnTo>
                <a:lnTo>
                  <a:pt x="2872" y="1637"/>
                </a:lnTo>
                <a:lnTo>
                  <a:pt x="2877" y="1631"/>
                </a:lnTo>
                <a:lnTo>
                  <a:pt x="2883" y="1626"/>
                </a:lnTo>
                <a:lnTo>
                  <a:pt x="2883" y="1626"/>
                </a:lnTo>
                <a:lnTo>
                  <a:pt x="2894" y="1626"/>
                </a:lnTo>
                <a:lnTo>
                  <a:pt x="2899" y="1626"/>
                </a:lnTo>
                <a:lnTo>
                  <a:pt x="2905" y="1631"/>
                </a:lnTo>
                <a:lnTo>
                  <a:pt x="2905" y="1631"/>
                </a:lnTo>
                <a:lnTo>
                  <a:pt x="2916" y="1648"/>
                </a:lnTo>
                <a:lnTo>
                  <a:pt x="2927" y="1659"/>
                </a:lnTo>
                <a:lnTo>
                  <a:pt x="2927" y="1659"/>
                </a:lnTo>
                <a:lnTo>
                  <a:pt x="2927" y="1664"/>
                </a:lnTo>
                <a:lnTo>
                  <a:pt x="2933" y="1659"/>
                </a:lnTo>
                <a:lnTo>
                  <a:pt x="2949" y="1653"/>
                </a:lnTo>
                <a:lnTo>
                  <a:pt x="2949" y="1653"/>
                </a:lnTo>
                <a:lnTo>
                  <a:pt x="2966" y="1642"/>
                </a:lnTo>
                <a:lnTo>
                  <a:pt x="2977" y="1626"/>
                </a:lnTo>
                <a:lnTo>
                  <a:pt x="2977" y="1626"/>
                </a:lnTo>
                <a:lnTo>
                  <a:pt x="2982" y="1609"/>
                </a:lnTo>
                <a:lnTo>
                  <a:pt x="2977" y="1593"/>
                </a:lnTo>
                <a:lnTo>
                  <a:pt x="2977" y="1593"/>
                </a:lnTo>
                <a:lnTo>
                  <a:pt x="2960" y="1571"/>
                </a:lnTo>
                <a:lnTo>
                  <a:pt x="2949" y="1560"/>
                </a:lnTo>
                <a:lnTo>
                  <a:pt x="2944" y="1554"/>
                </a:lnTo>
                <a:lnTo>
                  <a:pt x="2944" y="1554"/>
                </a:lnTo>
                <a:lnTo>
                  <a:pt x="2944" y="1543"/>
                </a:lnTo>
                <a:lnTo>
                  <a:pt x="2949" y="1538"/>
                </a:lnTo>
                <a:lnTo>
                  <a:pt x="2960" y="1527"/>
                </a:lnTo>
                <a:lnTo>
                  <a:pt x="2960" y="1527"/>
                </a:lnTo>
                <a:lnTo>
                  <a:pt x="2971" y="1527"/>
                </a:lnTo>
                <a:lnTo>
                  <a:pt x="2971" y="1527"/>
                </a:lnTo>
                <a:lnTo>
                  <a:pt x="2971" y="1527"/>
                </a:lnTo>
                <a:lnTo>
                  <a:pt x="2971" y="1532"/>
                </a:lnTo>
                <a:lnTo>
                  <a:pt x="2977" y="1538"/>
                </a:lnTo>
                <a:lnTo>
                  <a:pt x="2971" y="1538"/>
                </a:lnTo>
                <a:lnTo>
                  <a:pt x="2971" y="1538"/>
                </a:lnTo>
                <a:lnTo>
                  <a:pt x="2966" y="1543"/>
                </a:lnTo>
                <a:lnTo>
                  <a:pt x="2966" y="1549"/>
                </a:lnTo>
                <a:lnTo>
                  <a:pt x="2966" y="1554"/>
                </a:lnTo>
                <a:lnTo>
                  <a:pt x="2966" y="1554"/>
                </a:lnTo>
                <a:lnTo>
                  <a:pt x="2977" y="1560"/>
                </a:lnTo>
                <a:lnTo>
                  <a:pt x="2982" y="1560"/>
                </a:lnTo>
                <a:lnTo>
                  <a:pt x="2982" y="1560"/>
                </a:lnTo>
                <a:lnTo>
                  <a:pt x="2988" y="1554"/>
                </a:lnTo>
                <a:lnTo>
                  <a:pt x="2993" y="1554"/>
                </a:lnTo>
                <a:lnTo>
                  <a:pt x="2993" y="1549"/>
                </a:lnTo>
                <a:lnTo>
                  <a:pt x="2993" y="1549"/>
                </a:lnTo>
                <a:lnTo>
                  <a:pt x="2988" y="1532"/>
                </a:lnTo>
                <a:lnTo>
                  <a:pt x="2988" y="1532"/>
                </a:lnTo>
                <a:lnTo>
                  <a:pt x="3043" y="1510"/>
                </a:lnTo>
                <a:lnTo>
                  <a:pt x="3043" y="1510"/>
                </a:lnTo>
                <a:lnTo>
                  <a:pt x="3065" y="1499"/>
                </a:lnTo>
                <a:lnTo>
                  <a:pt x="3076" y="1494"/>
                </a:lnTo>
                <a:lnTo>
                  <a:pt x="3081" y="1477"/>
                </a:lnTo>
                <a:lnTo>
                  <a:pt x="3081" y="1477"/>
                </a:lnTo>
                <a:lnTo>
                  <a:pt x="3109" y="1438"/>
                </a:lnTo>
                <a:lnTo>
                  <a:pt x="3109" y="1438"/>
                </a:lnTo>
                <a:lnTo>
                  <a:pt x="3103" y="1438"/>
                </a:lnTo>
                <a:lnTo>
                  <a:pt x="3103" y="1438"/>
                </a:lnTo>
                <a:lnTo>
                  <a:pt x="3103" y="1427"/>
                </a:lnTo>
                <a:lnTo>
                  <a:pt x="3109" y="1400"/>
                </a:lnTo>
                <a:lnTo>
                  <a:pt x="3109" y="1400"/>
                </a:lnTo>
                <a:lnTo>
                  <a:pt x="3092" y="1367"/>
                </a:lnTo>
                <a:lnTo>
                  <a:pt x="3092" y="1367"/>
                </a:lnTo>
                <a:lnTo>
                  <a:pt x="3087" y="1361"/>
                </a:lnTo>
                <a:lnTo>
                  <a:pt x="3087" y="1356"/>
                </a:lnTo>
                <a:lnTo>
                  <a:pt x="3087" y="1350"/>
                </a:lnTo>
                <a:lnTo>
                  <a:pt x="3087" y="1350"/>
                </a:lnTo>
                <a:lnTo>
                  <a:pt x="3103" y="1339"/>
                </a:lnTo>
                <a:lnTo>
                  <a:pt x="3109" y="1334"/>
                </a:lnTo>
                <a:lnTo>
                  <a:pt x="3109" y="1334"/>
                </a:lnTo>
                <a:lnTo>
                  <a:pt x="3109" y="1328"/>
                </a:lnTo>
                <a:lnTo>
                  <a:pt x="3098" y="1323"/>
                </a:lnTo>
                <a:lnTo>
                  <a:pt x="3098" y="1323"/>
                </a:lnTo>
                <a:lnTo>
                  <a:pt x="3092" y="1328"/>
                </a:lnTo>
                <a:lnTo>
                  <a:pt x="3087" y="1328"/>
                </a:lnTo>
                <a:lnTo>
                  <a:pt x="3081" y="1323"/>
                </a:lnTo>
                <a:lnTo>
                  <a:pt x="3081" y="1323"/>
                </a:lnTo>
                <a:lnTo>
                  <a:pt x="3081" y="1317"/>
                </a:lnTo>
                <a:lnTo>
                  <a:pt x="3087" y="1312"/>
                </a:lnTo>
                <a:lnTo>
                  <a:pt x="3092" y="1301"/>
                </a:lnTo>
                <a:lnTo>
                  <a:pt x="3092" y="1301"/>
                </a:lnTo>
                <a:lnTo>
                  <a:pt x="3098" y="1301"/>
                </a:lnTo>
                <a:lnTo>
                  <a:pt x="3109" y="1301"/>
                </a:lnTo>
                <a:lnTo>
                  <a:pt x="3109" y="1301"/>
                </a:lnTo>
                <a:lnTo>
                  <a:pt x="3109" y="1301"/>
                </a:lnTo>
                <a:lnTo>
                  <a:pt x="3109" y="1301"/>
                </a:lnTo>
                <a:lnTo>
                  <a:pt x="3114" y="1295"/>
                </a:lnTo>
                <a:lnTo>
                  <a:pt x="3125" y="1301"/>
                </a:lnTo>
                <a:lnTo>
                  <a:pt x="3131" y="1301"/>
                </a:lnTo>
                <a:lnTo>
                  <a:pt x="3131" y="1301"/>
                </a:lnTo>
                <a:lnTo>
                  <a:pt x="3147" y="1317"/>
                </a:lnTo>
                <a:lnTo>
                  <a:pt x="3147" y="1317"/>
                </a:lnTo>
                <a:lnTo>
                  <a:pt x="3153" y="1323"/>
                </a:lnTo>
                <a:lnTo>
                  <a:pt x="3153" y="1334"/>
                </a:lnTo>
                <a:lnTo>
                  <a:pt x="3153" y="1334"/>
                </a:lnTo>
                <a:lnTo>
                  <a:pt x="3159" y="1350"/>
                </a:lnTo>
                <a:lnTo>
                  <a:pt x="3159" y="1350"/>
                </a:lnTo>
                <a:lnTo>
                  <a:pt x="3159" y="1356"/>
                </a:lnTo>
                <a:lnTo>
                  <a:pt x="3164" y="1361"/>
                </a:lnTo>
                <a:lnTo>
                  <a:pt x="3164" y="1361"/>
                </a:lnTo>
                <a:lnTo>
                  <a:pt x="3181" y="1361"/>
                </a:lnTo>
                <a:lnTo>
                  <a:pt x="3181" y="1361"/>
                </a:lnTo>
                <a:lnTo>
                  <a:pt x="3186" y="1356"/>
                </a:lnTo>
                <a:lnTo>
                  <a:pt x="3186" y="1350"/>
                </a:lnTo>
                <a:lnTo>
                  <a:pt x="3192" y="1334"/>
                </a:lnTo>
                <a:lnTo>
                  <a:pt x="3192" y="1334"/>
                </a:lnTo>
                <a:lnTo>
                  <a:pt x="3175" y="1312"/>
                </a:lnTo>
                <a:lnTo>
                  <a:pt x="3175" y="1312"/>
                </a:lnTo>
                <a:lnTo>
                  <a:pt x="3170" y="1301"/>
                </a:lnTo>
                <a:lnTo>
                  <a:pt x="3170" y="1301"/>
                </a:lnTo>
                <a:lnTo>
                  <a:pt x="3170" y="1301"/>
                </a:lnTo>
                <a:lnTo>
                  <a:pt x="3186" y="1290"/>
                </a:lnTo>
                <a:lnTo>
                  <a:pt x="3192" y="1279"/>
                </a:lnTo>
                <a:lnTo>
                  <a:pt x="3197" y="1273"/>
                </a:lnTo>
                <a:lnTo>
                  <a:pt x="3197" y="1273"/>
                </a:lnTo>
                <a:lnTo>
                  <a:pt x="3203" y="1262"/>
                </a:lnTo>
                <a:lnTo>
                  <a:pt x="3208" y="1257"/>
                </a:lnTo>
                <a:lnTo>
                  <a:pt x="3214" y="1251"/>
                </a:lnTo>
                <a:lnTo>
                  <a:pt x="3214" y="1251"/>
                </a:lnTo>
                <a:lnTo>
                  <a:pt x="3219" y="1257"/>
                </a:lnTo>
                <a:lnTo>
                  <a:pt x="3230" y="1257"/>
                </a:lnTo>
                <a:lnTo>
                  <a:pt x="3230" y="1257"/>
                </a:lnTo>
                <a:lnTo>
                  <a:pt x="3252" y="1234"/>
                </a:lnTo>
                <a:lnTo>
                  <a:pt x="3280" y="1201"/>
                </a:lnTo>
                <a:lnTo>
                  <a:pt x="3280" y="1201"/>
                </a:lnTo>
                <a:lnTo>
                  <a:pt x="3296" y="1174"/>
                </a:lnTo>
                <a:lnTo>
                  <a:pt x="3307" y="1157"/>
                </a:lnTo>
                <a:lnTo>
                  <a:pt x="3307" y="1157"/>
                </a:lnTo>
                <a:lnTo>
                  <a:pt x="3313" y="1124"/>
                </a:lnTo>
                <a:lnTo>
                  <a:pt x="3313" y="1119"/>
                </a:lnTo>
                <a:lnTo>
                  <a:pt x="3313" y="1119"/>
                </a:lnTo>
                <a:lnTo>
                  <a:pt x="3313" y="1113"/>
                </a:lnTo>
                <a:lnTo>
                  <a:pt x="3307" y="1086"/>
                </a:lnTo>
                <a:lnTo>
                  <a:pt x="3307" y="1086"/>
                </a:lnTo>
                <a:lnTo>
                  <a:pt x="3302" y="1069"/>
                </a:lnTo>
                <a:lnTo>
                  <a:pt x="3291" y="1064"/>
                </a:lnTo>
                <a:lnTo>
                  <a:pt x="3274" y="1064"/>
                </a:lnTo>
                <a:lnTo>
                  <a:pt x="3274" y="1064"/>
                </a:lnTo>
                <a:lnTo>
                  <a:pt x="3269" y="1053"/>
                </a:lnTo>
                <a:lnTo>
                  <a:pt x="3269" y="1047"/>
                </a:lnTo>
                <a:lnTo>
                  <a:pt x="3269" y="1036"/>
                </a:lnTo>
                <a:lnTo>
                  <a:pt x="3269" y="1036"/>
                </a:lnTo>
                <a:lnTo>
                  <a:pt x="3296" y="1009"/>
                </a:lnTo>
                <a:lnTo>
                  <a:pt x="3318" y="986"/>
                </a:lnTo>
                <a:lnTo>
                  <a:pt x="3318" y="986"/>
                </a:lnTo>
                <a:lnTo>
                  <a:pt x="3324" y="981"/>
                </a:lnTo>
                <a:lnTo>
                  <a:pt x="3335" y="975"/>
                </a:lnTo>
                <a:lnTo>
                  <a:pt x="3351" y="970"/>
                </a:lnTo>
                <a:lnTo>
                  <a:pt x="3351" y="970"/>
                </a:lnTo>
                <a:lnTo>
                  <a:pt x="3357" y="970"/>
                </a:lnTo>
                <a:lnTo>
                  <a:pt x="3373" y="975"/>
                </a:lnTo>
                <a:lnTo>
                  <a:pt x="3373" y="975"/>
                </a:lnTo>
                <a:lnTo>
                  <a:pt x="3379" y="975"/>
                </a:lnTo>
                <a:lnTo>
                  <a:pt x="3385" y="970"/>
                </a:lnTo>
                <a:lnTo>
                  <a:pt x="3396" y="964"/>
                </a:lnTo>
                <a:lnTo>
                  <a:pt x="3396" y="964"/>
                </a:lnTo>
                <a:lnTo>
                  <a:pt x="3418" y="964"/>
                </a:lnTo>
                <a:lnTo>
                  <a:pt x="3434" y="975"/>
                </a:lnTo>
                <a:lnTo>
                  <a:pt x="3456" y="975"/>
                </a:lnTo>
                <a:lnTo>
                  <a:pt x="3456" y="975"/>
                </a:lnTo>
                <a:lnTo>
                  <a:pt x="3462" y="959"/>
                </a:lnTo>
                <a:lnTo>
                  <a:pt x="3462" y="959"/>
                </a:lnTo>
                <a:lnTo>
                  <a:pt x="3467" y="942"/>
                </a:lnTo>
                <a:lnTo>
                  <a:pt x="3478" y="926"/>
                </a:lnTo>
                <a:lnTo>
                  <a:pt x="3478" y="926"/>
                </a:lnTo>
                <a:lnTo>
                  <a:pt x="3495" y="920"/>
                </a:lnTo>
                <a:lnTo>
                  <a:pt x="3506" y="915"/>
                </a:lnTo>
                <a:lnTo>
                  <a:pt x="3517" y="937"/>
                </a:lnTo>
                <a:lnTo>
                  <a:pt x="3517" y="937"/>
                </a:lnTo>
                <a:lnTo>
                  <a:pt x="3517" y="937"/>
                </a:lnTo>
                <a:lnTo>
                  <a:pt x="3528" y="937"/>
                </a:lnTo>
                <a:lnTo>
                  <a:pt x="3528" y="937"/>
                </a:lnTo>
                <a:lnTo>
                  <a:pt x="3550" y="909"/>
                </a:lnTo>
                <a:lnTo>
                  <a:pt x="3550" y="909"/>
                </a:lnTo>
                <a:lnTo>
                  <a:pt x="3561" y="898"/>
                </a:lnTo>
                <a:lnTo>
                  <a:pt x="3550" y="926"/>
                </a:lnTo>
                <a:lnTo>
                  <a:pt x="3550" y="926"/>
                </a:lnTo>
                <a:lnTo>
                  <a:pt x="3533" y="942"/>
                </a:lnTo>
                <a:lnTo>
                  <a:pt x="3511" y="970"/>
                </a:lnTo>
                <a:lnTo>
                  <a:pt x="3511" y="970"/>
                </a:lnTo>
                <a:lnTo>
                  <a:pt x="3506" y="981"/>
                </a:lnTo>
                <a:lnTo>
                  <a:pt x="3495" y="992"/>
                </a:lnTo>
                <a:lnTo>
                  <a:pt x="3495" y="992"/>
                </a:lnTo>
                <a:lnTo>
                  <a:pt x="3478" y="1009"/>
                </a:lnTo>
                <a:lnTo>
                  <a:pt x="3473" y="1014"/>
                </a:lnTo>
                <a:lnTo>
                  <a:pt x="3473" y="1014"/>
                </a:lnTo>
                <a:lnTo>
                  <a:pt x="3467" y="1058"/>
                </a:lnTo>
                <a:lnTo>
                  <a:pt x="3467" y="1058"/>
                </a:lnTo>
                <a:lnTo>
                  <a:pt x="3467" y="1102"/>
                </a:lnTo>
                <a:lnTo>
                  <a:pt x="3467" y="1102"/>
                </a:lnTo>
                <a:lnTo>
                  <a:pt x="3473" y="1124"/>
                </a:lnTo>
                <a:lnTo>
                  <a:pt x="3473" y="1124"/>
                </a:lnTo>
                <a:lnTo>
                  <a:pt x="3478" y="1119"/>
                </a:lnTo>
                <a:lnTo>
                  <a:pt x="3489" y="1113"/>
                </a:lnTo>
                <a:lnTo>
                  <a:pt x="3489" y="1113"/>
                </a:lnTo>
                <a:lnTo>
                  <a:pt x="3500" y="1097"/>
                </a:lnTo>
                <a:lnTo>
                  <a:pt x="3511" y="1086"/>
                </a:lnTo>
                <a:lnTo>
                  <a:pt x="3511" y="1086"/>
                </a:lnTo>
                <a:lnTo>
                  <a:pt x="3511" y="1075"/>
                </a:lnTo>
                <a:lnTo>
                  <a:pt x="3511" y="1069"/>
                </a:lnTo>
                <a:lnTo>
                  <a:pt x="3511" y="1069"/>
                </a:lnTo>
                <a:lnTo>
                  <a:pt x="3517" y="1069"/>
                </a:lnTo>
                <a:lnTo>
                  <a:pt x="3528" y="1064"/>
                </a:lnTo>
                <a:lnTo>
                  <a:pt x="3528" y="1064"/>
                </a:lnTo>
                <a:lnTo>
                  <a:pt x="3533" y="1058"/>
                </a:lnTo>
                <a:lnTo>
                  <a:pt x="3533" y="1047"/>
                </a:lnTo>
                <a:lnTo>
                  <a:pt x="3533" y="1047"/>
                </a:lnTo>
                <a:lnTo>
                  <a:pt x="3539" y="1036"/>
                </a:lnTo>
                <a:lnTo>
                  <a:pt x="3544" y="1031"/>
                </a:lnTo>
                <a:lnTo>
                  <a:pt x="3544" y="1031"/>
                </a:lnTo>
                <a:lnTo>
                  <a:pt x="3544" y="1014"/>
                </a:lnTo>
                <a:lnTo>
                  <a:pt x="3544" y="1014"/>
                </a:lnTo>
                <a:lnTo>
                  <a:pt x="3550" y="998"/>
                </a:lnTo>
                <a:lnTo>
                  <a:pt x="3539" y="992"/>
                </a:lnTo>
                <a:lnTo>
                  <a:pt x="3539" y="992"/>
                </a:lnTo>
                <a:lnTo>
                  <a:pt x="3539" y="992"/>
                </a:lnTo>
                <a:lnTo>
                  <a:pt x="3544" y="975"/>
                </a:lnTo>
                <a:lnTo>
                  <a:pt x="3544" y="975"/>
                </a:lnTo>
                <a:lnTo>
                  <a:pt x="3550" y="964"/>
                </a:lnTo>
                <a:lnTo>
                  <a:pt x="3577" y="959"/>
                </a:lnTo>
                <a:lnTo>
                  <a:pt x="3577" y="959"/>
                </a:lnTo>
                <a:lnTo>
                  <a:pt x="3588" y="948"/>
                </a:lnTo>
                <a:lnTo>
                  <a:pt x="3599" y="942"/>
                </a:lnTo>
                <a:lnTo>
                  <a:pt x="3605" y="948"/>
                </a:lnTo>
                <a:lnTo>
                  <a:pt x="3605" y="948"/>
                </a:lnTo>
                <a:lnTo>
                  <a:pt x="3616" y="953"/>
                </a:lnTo>
                <a:lnTo>
                  <a:pt x="3622" y="959"/>
                </a:lnTo>
                <a:lnTo>
                  <a:pt x="3627" y="953"/>
                </a:lnTo>
                <a:lnTo>
                  <a:pt x="3627" y="953"/>
                </a:lnTo>
                <a:lnTo>
                  <a:pt x="3655" y="920"/>
                </a:lnTo>
                <a:lnTo>
                  <a:pt x="3655" y="920"/>
                </a:lnTo>
                <a:lnTo>
                  <a:pt x="3671" y="909"/>
                </a:lnTo>
                <a:lnTo>
                  <a:pt x="3693" y="898"/>
                </a:lnTo>
                <a:lnTo>
                  <a:pt x="3693" y="898"/>
                </a:lnTo>
                <a:lnTo>
                  <a:pt x="3715" y="904"/>
                </a:lnTo>
                <a:lnTo>
                  <a:pt x="3715" y="904"/>
                </a:lnTo>
                <a:lnTo>
                  <a:pt x="3715" y="893"/>
                </a:lnTo>
                <a:lnTo>
                  <a:pt x="3721" y="876"/>
                </a:lnTo>
                <a:lnTo>
                  <a:pt x="3721" y="876"/>
                </a:lnTo>
                <a:lnTo>
                  <a:pt x="3715" y="854"/>
                </a:lnTo>
                <a:lnTo>
                  <a:pt x="3715" y="854"/>
                </a:lnTo>
                <a:lnTo>
                  <a:pt x="3721" y="843"/>
                </a:lnTo>
                <a:lnTo>
                  <a:pt x="3726" y="838"/>
                </a:lnTo>
                <a:lnTo>
                  <a:pt x="3732" y="832"/>
                </a:lnTo>
                <a:lnTo>
                  <a:pt x="3732" y="832"/>
                </a:lnTo>
                <a:lnTo>
                  <a:pt x="3754" y="838"/>
                </a:lnTo>
                <a:lnTo>
                  <a:pt x="3770" y="843"/>
                </a:lnTo>
                <a:lnTo>
                  <a:pt x="3770" y="843"/>
                </a:lnTo>
                <a:lnTo>
                  <a:pt x="3776" y="849"/>
                </a:lnTo>
                <a:lnTo>
                  <a:pt x="3781" y="860"/>
                </a:lnTo>
                <a:lnTo>
                  <a:pt x="3787" y="860"/>
                </a:lnTo>
                <a:lnTo>
                  <a:pt x="3787" y="860"/>
                </a:lnTo>
                <a:lnTo>
                  <a:pt x="3803" y="854"/>
                </a:lnTo>
                <a:lnTo>
                  <a:pt x="3814" y="849"/>
                </a:lnTo>
                <a:lnTo>
                  <a:pt x="3814" y="849"/>
                </a:lnTo>
                <a:lnTo>
                  <a:pt x="3814" y="838"/>
                </a:lnTo>
                <a:lnTo>
                  <a:pt x="3820" y="827"/>
                </a:lnTo>
                <a:lnTo>
                  <a:pt x="3820" y="827"/>
                </a:lnTo>
                <a:lnTo>
                  <a:pt x="3831" y="821"/>
                </a:lnTo>
                <a:lnTo>
                  <a:pt x="3831" y="810"/>
                </a:lnTo>
                <a:lnTo>
                  <a:pt x="3831" y="810"/>
                </a:lnTo>
                <a:lnTo>
                  <a:pt x="3825" y="799"/>
                </a:lnTo>
                <a:lnTo>
                  <a:pt x="3809" y="788"/>
                </a:lnTo>
                <a:lnTo>
                  <a:pt x="3809" y="788"/>
                </a:lnTo>
                <a:close/>
                <a:moveTo>
                  <a:pt x="2199" y="1268"/>
                </a:moveTo>
                <a:lnTo>
                  <a:pt x="2199" y="1268"/>
                </a:lnTo>
                <a:lnTo>
                  <a:pt x="2183" y="1262"/>
                </a:lnTo>
                <a:lnTo>
                  <a:pt x="2177" y="1262"/>
                </a:lnTo>
                <a:lnTo>
                  <a:pt x="2161" y="1251"/>
                </a:lnTo>
                <a:lnTo>
                  <a:pt x="2155" y="1262"/>
                </a:lnTo>
                <a:lnTo>
                  <a:pt x="2128" y="1262"/>
                </a:lnTo>
                <a:lnTo>
                  <a:pt x="2111" y="1246"/>
                </a:lnTo>
                <a:lnTo>
                  <a:pt x="2111" y="1246"/>
                </a:lnTo>
                <a:lnTo>
                  <a:pt x="2122" y="1229"/>
                </a:lnTo>
                <a:lnTo>
                  <a:pt x="2122" y="1229"/>
                </a:lnTo>
                <a:lnTo>
                  <a:pt x="2128" y="1212"/>
                </a:lnTo>
                <a:lnTo>
                  <a:pt x="2139" y="1201"/>
                </a:lnTo>
                <a:lnTo>
                  <a:pt x="2139" y="1201"/>
                </a:lnTo>
                <a:lnTo>
                  <a:pt x="2150" y="1201"/>
                </a:lnTo>
                <a:lnTo>
                  <a:pt x="2155" y="1201"/>
                </a:lnTo>
                <a:lnTo>
                  <a:pt x="2155" y="1201"/>
                </a:lnTo>
                <a:lnTo>
                  <a:pt x="2161" y="1223"/>
                </a:lnTo>
                <a:lnTo>
                  <a:pt x="2161" y="1223"/>
                </a:lnTo>
                <a:lnTo>
                  <a:pt x="2161" y="1223"/>
                </a:lnTo>
                <a:lnTo>
                  <a:pt x="2166" y="1229"/>
                </a:lnTo>
                <a:lnTo>
                  <a:pt x="2166" y="1229"/>
                </a:lnTo>
                <a:lnTo>
                  <a:pt x="2183" y="1229"/>
                </a:lnTo>
                <a:lnTo>
                  <a:pt x="2183" y="1229"/>
                </a:lnTo>
                <a:lnTo>
                  <a:pt x="2199" y="1223"/>
                </a:lnTo>
                <a:lnTo>
                  <a:pt x="2199" y="1223"/>
                </a:lnTo>
                <a:lnTo>
                  <a:pt x="2205" y="1223"/>
                </a:lnTo>
                <a:lnTo>
                  <a:pt x="2210" y="1229"/>
                </a:lnTo>
                <a:lnTo>
                  <a:pt x="2210" y="1229"/>
                </a:lnTo>
                <a:lnTo>
                  <a:pt x="2238" y="1246"/>
                </a:lnTo>
                <a:lnTo>
                  <a:pt x="2255" y="1251"/>
                </a:lnTo>
                <a:lnTo>
                  <a:pt x="2260" y="1262"/>
                </a:lnTo>
                <a:lnTo>
                  <a:pt x="2260" y="1262"/>
                </a:lnTo>
                <a:lnTo>
                  <a:pt x="2255" y="1268"/>
                </a:lnTo>
                <a:lnTo>
                  <a:pt x="2249" y="1279"/>
                </a:lnTo>
                <a:lnTo>
                  <a:pt x="2249" y="1279"/>
                </a:lnTo>
                <a:lnTo>
                  <a:pt x="2238" y="1279"/>
                </a:lnTo>
                <a:lnTo>
                  <a:pt x="2232" y="1284"/>
                </a:lnTo>
                <a:lnTo>
                  <a:pt x="2227" y="1279"/>
                </a:lnTo>
                <a:lnTo>
                  <a:pt x="2227" y="1279"/>
                </a:lnTo>
                <a:lnTo>
                  <a:pt x="2210" y="1273"/>
                </a:lnTo>
                <a:lnTo>
                  <a:pt x="2199" y="1268"/>
                </a:lnTo>
                <a:lnTo>
                  <a:pt x="2199" y="1268"/>
                </a:lnTo>
                <a:close/>
                <a:moveTo>
                  <a:pt x="2277" y="1615"/>
                </a:moveTo>
                <a:lnTo>
                  <a:pt x="2277" y="1615"/>
                </a:lnTo>
                <a:lnTo>
                  <a:pt x="2260" y="1604"/>
                </a:lnTo>
                <a:lnTo>
                  <a:pt x="2260" y="1604"/>
                </a:lnTo>
                <a:lnTo>
                  <a:pt x="2249" y="1593"/>
                </a:lnTo>
                <a:lnTo>
                  <a:pt x="2238" y="1576"/>
                </a:lnTo>
                <a:lnTo>
                  <a:pt x="2238" y="1576"/>
                </a:lnTo>
                <a:lnTo>
                  <a:pt x="2216" y="1549"/>
                </a:lnTo>
                <a:lnTo>
                  <a:pt x="2216" y="1549"/>
                </a:lnTo>
                <a:lnTo>
                  <a:pt x="2210" y="1538"/>
                </a:lnTo>
                <a:lnTo>
                  <a:pt x="2210" y="1532"/>
                </a:lnTo>
                <a:lnTo>
                  <a:pt x="2210" y="1532"/>
                </a:lnTo>
                <a:lnTo>
                  <a:pt x="2199" y="1510"/>
                </a:lnTo>
                <a:lnTo>
                  <a:pt x="2199" y="1510"/>
                </a:lnTo>
                <a:lnTo>
                  <a:pt x="2194" y="1499"/>
                </a:lnTo>
                <a:lnTo>
                  <a:pt x="2194" y="1482"/>
                </a:lnTo>
                <a:lnTo>
                  <a:pt x="2194" y="1482"/>
                </a:lnTo>
                <a:lnTo>
                  <a:pt x="2183" y="1460"/>
                </a:lnTo>
                <a:lnTo>
                  <a:pt x="2188" y="1455"/>
                </a:lnTo>
                <a:lnTo>
                  <a:pt x="2188" y="1455"/>
                </a:lnTo>
                <a:lnTo>
                  <a:pt x="2194" y="1455"/>
                </a:lnTo>
                <a:lnTo>
                  <a:pt x="2194" y="1455"/>
                </a:lnTo>
                <a:lnTo>
                  <a:pt x="2205" y="1471"/>
                </a:lnTo>
                <a:lnTo>
                  <a:pt x="2205" y="1482"/>
                </a:lnTo>
                <a:lnTo>
                  <a:pt x="2205" y="1482"/>
                </a:lnTo>
                <a:lnTo>
                  <a:pt x="2216" y="1488"/>
                </a:lnTo>
                <a:lnTo>
                  <a:pt x="2227" y="1510"/>
                </a:lnTo>
                <a:lnTo>
                  <a:pt x="2227" y="1510"/>
                </a:lnTo>
                <a:lnTo>
                  <a:pt x="2238" y="1532"/>
                </a:lnTo>
                <a:lnTo>
                  <a:pt x="2238" y="1532"/>
                </a:lnTo>
                <a:lnTo>
                  <a:pt x="2238" y="1532"/>
                </a:lnTo>
                <a:lnTo>
                  <a:pt x="2255" y="1554"/>
                </a:lnTo>
                <a:lnTo>
                  <a:pt x="2255" y="1554"/>
                </a:lnTo>
                <a:lnTo>
                  <a:pt x="2266" y="1576"/>
                </a:lnTo>
                <a:lnTo>
                  <a:pt x="2266" y="1593"/>
                </a:lnTo>
                <a:lnTo>
                  <a:pt x="2266" y="1593"/>
                </a:lnTo>
                <a:lnTo>
                  <a:pt x="2271" y="1604"/>
                </a:lnTo>
                <a:lnTo>
                  <a:pt x="2277" y="1609"/>
                </a:lnTo>
                <a:lnTo>
                  <a:pt x="2282" y="1620"/>
                </a:lnTo>
                <a:lnTo>
                  <a:pt x="2277" y="1615"/>
                </a:lnTo>
                <a:close/>
                <a:moveTo>
                  <a:pt x="2315" y="1223"/>
                </a:moveTo>
                <a:lnTo>
                  <a:pt x="2315" y="1223"/>
                </a:lnTo>
                <a:lnTo>
                  <a:pt x="2315" y="1223"/>
                </a:lnTo>
                <a:lnTo>
                  <a:pt x="2321" y="1218"/>
                </a:lnTo>
                <a:lnTo>
                  <a:pt x="2326" y="1207"/>
                </a:lnTo>
                <a:lnTo>
                  <a:pt x="2326" y="1207"/>
                </a:lnTo>
                <a:lnTo>
                  <a:pt x="2332" y="1201"/>
                </a:lnTo>
                <a:lnTo>
                  <a:pt x="2343" y="1201"/>
                </a:lnTo>
                <a:lnTo>
                  <a:pt x="2343" y="1201"/>
                </a:lnTo>
                <a:lnTo>
                  <a:pt x="2365" y="1196"/>
                </a:lnTo>
                <a:lnTo>
                  <a:pt x="2376" y="1201"/>
                </a:lnTo>
                <a:lnTo>
                  <a:pt x="2376" y="1201"/>
                </a:lnTo>
                <a:lnTo>
                  <a:pt x="2376" y="1207"/>
                </a:lnTo>
                <a:lnTo>
                  <a:pt x="2365" y="1212"/>
                </a:lnTo>
                <a:lnTo>
                  <a:pt x="2365" y="1212"/>
                </a:lnTo>
                <a:lnTo>
                  <a:pt x="2354" y="1223"/>
                </a:lnTo>
                <a:lnTo>
                  <a:pt x="2354" y="1223"/>
                </a:lnTo>
                <a:lnTo>
                  <a:pt x="2348" y="1240"/>
                </a:lnTo>
                <a:lnTo>
                  <a:pt x="2348" y="1240"/>
                </a:lnTo>
                <a:lnTo>
                  <a:pt x="2354" y="1251"/>
                </a:lnTo>
                <a:lnTo>
                  <a:pt x="2370" y="1268"/>
                </a:lnTo>
                <a:lnTo>
                  <a:pt x="2370" y="1268"/>
                </a:lnTo>
                <a:lnTo>
                  <a:pt x="2381" y="1279"/>
                </a:lnTo>
                <a:lnTo>
                  <a:pt x="2381" y="1279"/>
                </a:lnTo>
                <a:lnTo>
                  <a:pt x="2376" y="1290"/>
                </a:lnTo>
                <a:lnTo>
                  <a:pt x="2376" y="1295"/>
                </a:lnTo>
                <a:lnTo>
                  <a:pt x="2370" y="1301"/>
                </a:lnTo>
                <a:lnTo>
                  <a:pt x="2370" y="1301"/>
                </a:lnTo>
                <a:lnTo>
                  <a:pt x="2354" y="1301"/>
                </a:lnTo>
                <a:lnTo>
                  <a:pt x="2354" y="1301"/>
                </a:lnTo>
                <a:lnTo>
                  <a:pt x="2348" y="1301"/>
                </a:lnTo>
                <a:lnTo>
                  <a:pt x="2348" y="1295"/>
                </a:lnTo>
                <a:lnTo>
                  <a:pt x="2348" y="1295"/>
                </a:lnTo>
                <a:lnTo>
                  <a:pt x="2343" y="1290"/>
                </a:lnTo>
                <a:lnTo>
                  <a:pt x="2343" y="1290"/>
                </a:lnTo>
                <a:lnTo>
                  <a:pt x="2337" y="1273"/>
                </a:lnTo>
                <a:lnTo>
                  <a:pt x="2337" y="1273"/>
                </a:lnTo>
                <a:lnTo>
                  <a:pt x="2337" y="1268"/>
                </a:lnTo>
                <a:lnTo>
                  <a:pt x="2332" y="1257"/>
                </a:lnTo>
                <a:lnTo>
                  <a:pt x="2326" y="1240"/>
                </a:lnTo>
                <a:lnTo>
                  <a:pt x="2326" y="1240"/>
                </a:lnTo>
                <a:lnTo>
                  <a:pt x="2315" y="1223"/>
                </a:lnTo>
                <a:lnTo>
                  <a:pt x="2315" y="1223"/>
                </a:lnTo>
                <a:close/>
                <a:moveTo>
                  <a:pt x="2387" y="1482"/>
                </a:moveTo>
                <a:lnTo>
                  <a:pt x="2387" y="1482"/>
                </a:lnTo>
                <a:lnTo>
                  <a:pt x="2376" y="1482"/>
                </a:lnTo>
                <a:lnTo>
                  <a:pt x="2365" y="1482"/>
                </a:lnTo>
                <a:lnTo>
                  <a:pt x="2365" y="1482"/>
                </a:lnTo>
                <a:lnTo>
                  <a:pt x="2359" y="1477"/>
                </a:lnTo>
                <a:lnTo>
                  <a:pt x="2359" y="1477"/>
                </a:lnTo>
                <a:lnTo>
                  <a:pt x="2354" y="1460"/>
                </a:lnTo>
                <a:lnTo>
                  <a:pt x="2354" y="1460"/>
                </a:lnTo>
                <a:lnTo>
                  <a:pt x="2343" y="1449"/>
                </a:lnTo>
                <a:lnTo>
                  <a:pt x="2337" y="1444"/>
                </a:lnTo>
                <a:lnTo>
                  <a:pt x="2337" y="1444"/>
                </a:lnTo>
                <a:lnTo>
                  <a:pt x="2332" y="1433"/>
                </a:lnTo>
                <a:lnTo>
                  <a:pt x="2343" y="1427"/>
                </a:lnTo>
                <a:lnTo>
                  <a:pt x="2343" y="1427"/>
                </a:lnTo>
                <a:lnTo>
                  <a:pt x="2354" y="1433"/>
                </a:lnTo>
                <a:lnTo>
                  <a:pt x="2354" y="1433"/>
                </a:lnTo>
                <a:lnTo>
                  <a:pt x="2381" y="1455"/>
                </a:lnTo>
                <a:lnTo>
                  <a:pt x="2381" y="1455"/>
                </a:lnTo>
                <a:lnTo>
                  <a:pt x="2392" y="1466"/>
                </a:lnTo>
                <a:lnTo>
                  <a:pt x="2398" y="1466"/>
                </a:lnTo>
                <a:lnTo>
                  <a:pt x="2398" y="1466"/>
                </a:lnTo>
                <a:lnTo>
                  <a:pt x="2403" y="1471"/>
                </a:lnTo>
                <a:lnTo>
                  <a:pt x="2403" y="1471"/>
                </a:lnTo>
                <a:lnTo>
                  <a:pt x="2387" y="1482"/>
                </a:lnTo>
                <a:lnTo>
                  <a:pt x="2387" y="1482"/>
                </a:lnTo>
                <a:close/>
                <a:moveTo>
                  <a:pt x="2458" y="1229"/>
                </a:moveTo>
                <a:lnTo>
                  <a:pt x="2453" y="1240"/>
                </a:lnTo>
                <a:lnTo>
                  <a:pt x="2453" y="1240"/>
                </a:lnTo>
                <a:lnTo>
                  <a:pt x="2447" y="1234"/>
                </a:lnTo>
                <a:lnTo>
                  <a:pt x="2436" y="1223"/>
                </a:lnTo>
                <a:lnTo>
                  <a:pt x="2436" y="1223"/>
                </a:lnTo>
                <a:lnTo>
                  <a:pt x="2436" y="1218"/>
                </a:lnTo>
                <a:lnTo>
                  <a:pt x="2442" y="1212"/>
                </a:lnTo>
                <a:lnTo>
                  <a:pt x="2447" y="1207"/>
                </a:lnTo>
                <a:lnTo>
                  <a:pt x="2469" y="1223"/>
                </a:lnTo>
                <a:lnTo>
                  <a:pt x="2458" y="1229"/>
                </a:lnTo>
                <a:close/>
                <a:moveTo>
                  <a:pt x="3109" y="1438"/>
                </a:moveTo>
                <a:lnTo>
                  <a:pt x="3109" y="1438"/>
                </a:lnTo>
                <a:lnTo>
                  <a:pt x="3109" y="1433"/>
                </a:lnTo>
                <a:lnTo>
                  <a:pt x="3109" y="1433"/>
                </a:lnTo>
                <a:lnTo>
                  <a:pt x="3109" y="1438"/>
                </a:lnTo>
                <a:lnTo>
                  <a:pt x="3109" y="1438"/>
                </a:lnTo>
                <a:close/>
                <a:moveTo>
                  <a:pt x="2569" y="1538"/>
                </a:moveTo>
                <a:lnTo>
                  <a:pt x="2569" y="1538"/>
                </a:lnTo>
                <a:lnTo>
                  <a:pt x="2569" y="1532"/>
                </a:lnTo>
                <a:lnTo>
                  <a:pt x="2569" y="1532"/>
                </a:lnTo>
                <a:lnTo>
                  <a:pt x="2569" y="1538"/>
                </a:lnTo>
                <a:lnTo>
                  <a:pt x="2569" y="1538"/>
                </a:lnTo>
                <a:close/>
                <a:moveTo>
                  <a:pt x="2354" y="1890"/>
                </a:moveTo>
                <a:lnTo>
                  <a:pt x="2343" y="1879"/>
                </a:lnTo>
                <a:lnTo>
                  <a:pt x="2343" y="1879"/>
                </a:lnTo>
                <a:lnTo>
                  <a:pt x="2321" y="1907"/>
                </a:lnTo>
                <a:lnTo>
                  <a:pt x="2321" y="1907"/>
                </a:lnTo>
                <a:lnTo>
                  <a:pt x="2315" y="1918"/>
                </a:lnTo>
                <a:lnTo>
                  <a:pt x="2304" y="1929"/>
                </a:lnTo>
                <a:lnTo>
                  <a:pt x="2304" y="1929"/>
                </a:lnTo>
                <a:lnTo>
                  <a:pt x="2293" y="1934"/>
                </a:lnTo>
                <a:lnTo>
                  <a:pt x="2288" y="1940"/>
                </a:lnTo>
                <a:lnTo>
                  <a:pt x="2288" y="1940"/>
                </a:lnTo>
                <a:lnTo>
                  <a:pt x="2288" y="1956"/>
                </a:lnTo>
                <a:lnTo>
                  <a:pt x="2288" y="1978"/>
                </a:lnTo>
                <a:lnTo>
                  <a:pt x="2288" y="1978"/>
                </a:lnTo>
                <a:lnTo>
                  <a:pt x="2277" y="1995"/>
                </a:lnTo>
                <a:lnTo>
                  <a:pt x="2277" y="2001"/>
                </a:lnTo>
                <a:lnTo>
                  <a:pt x="2277" y="2006"/>
                </a:lnTo>
                <a:lnTo>
                  <a:pt x="2277" y="2006"/>
                </a:lnTo>
                <a:lnTo>
                  <a:pt x="2282" y="2034"/>
                </a:lnTo>
                <a:lnTo>
                  <a:pt x="2282" y="2034"/>
                </a:lnTo>
                <a:lnTo>
                  <a:pt x="2288" y="2039"/>
                </a:lnTo>
                <a:lnTo>
                  <a:pt x="2299" y="2045"/>
                </a:lnTo>
                <a:lnTo>
                  <a:pt x="2299" y="2045"/>
                </a:lnTo>
                <a:lnTo>
                  <a:pt x="2310" y="2034"/>
                </a:lnTo>
                <a:lnTo>
                  <a:pt x="2321" y="2028"/>
                </a:lnTo>
                <a:lnTo>
                  <a:pt x="2321" y="2028"/>
                </a:lnTo>
                <a:lnTo>
                  <a:pt x="2332" y="2012"/>
                </a:lnTo>
                <a:lnTo>
                  <a:pt x="2337" y="1990"/>
                </a:lnTo>
                <a:lnTo>
                  <a:pt x="2337" y="1990"/>
                </a:lnTo>
                <a:lnTo>
                  <a:pt x="2337" y="1973"/>
                </a:lnTo>
                <a:lnTo>
                  <a:pt x="2343" y="1951"/>
                </a:lnTo>
                <a:lnTo>
                  <a:pt x="2343" y="1951"/>
                </a:lnTo>
                <a:lnTo>
                  <a:pt x="2354" y="1934"/>
                </a:lnTo>
                <a:lnTo>
                  <a:pt x="2354" y="1918"/>
                </a:lnTo>
                <a:lnTo>
                  <a:pt x="2354" y="1918"/>
                </a:lnTo>
                <a:lnTo>
                  <a:pt x="2354" y="1890"/>
                </a:lnTo>
                <a:lnTo>
                  <a:pt x="2354" y="1890"/>
                </a:lnTo>
                <a:close/>
                <a:moveTo>
                  <a:pt x="2321" y="1857"/>
                </a:moveTo>
                <a:lnTo>
                  <a:pt x="2310" y="1846"/>
                </a:lnTo>
                <a:lnTo>
                  <a:pt x="2310" y="1846"/>
                </a:lnTo>
                <a:lnTo>
                  <a:pt x="2304" y="1852"/>
                </a:lnTo>
                <a:lnTo>
                  <a:pt x="2304" y="1857"/>
                </a:lnTo>
                <a:lnTo>
                  <a:pt x="2304" y="1863"/>
                </a:lnTo>
                <a:lnTo>
                  <a:pt x="2304" y="1863"/>
                </a:lnTo>
                <a:lnTo>
                  <a:pt x="2310" y="1863"/>
                </a:lnTo>
                <a:lnTo>
                  <a:pt x="2315" y="1863"/>
                </a:lnTo>
                <a:lnTo>
                  <a:pt x="2321" y="1857"/>
                </a:lnTo>
                <a:lnTo>
                  <a:pt x="2321" y="1857"/>
                </a:lnTo>
                <a:close/>
                <a:moveTo>
                  <a:pt x="2398" y="1802"/>
                </a:moveTo>
                <a:lnTo>
                  <a:pt x="2403" y="1808"/>
                </a:lnTo>
                <a:lnTo>
                  <a:pt x="2409" y="1802"/>
                </a:lnTo>
                <a:lnTo>
                  <a:pt x="2403" y="1797"/>
                </a:lnTo>
                <a:lnTo>
                  <a:pt x="2398" y="1802"/>
                </a:lnTo>
                <a:close/>
                <a:moveTo>
                  <a:pt x="2414" y="1868"/>
                </a:moveTo>
                <a:lnTo>
                  <a:pt x="2425" y="1879"/>
                </a:lnTo>
                <a:lnTo>
                  <a:pt x="2431" y="1868"/>
                </a:lnTo>
                <a:lnTo>
                  <a:pt x="2420" y="1863"/>
                </a:lnTo>
                <a:lnTo>
                  <a:pt x="2414" y="1868"/>
                </a:lnTo>
                <a:close/>
                <a:moveTo>
                  <a:pt x="2668" y="1653"/>
                </a:moveTo>
                <a:lnTo>
                  <a:pt x="2657" y="1659"/>
                </a:lnTo>
                <a:lnTo>
                  <a:pt x="2657" y="1659"/>
                </a:lnTo>
                <a:lnTo>
                  <a:pt x="2662" y="1686"/>
                </a:lnTo>
                <a:lnTo>
                  <a:pt x="2662" y="1686"/>
                </a:lnTo>
                <a:lnTo>
                  <a:pt x="2668" y="1697"/>
                </a:lnTo>
                <a:lnTo>
                  <a:pt x="2673" y="1697"/>
                </a:lnTo>
                <a:lnTo>
                  <a:pt x="2673" y="1697"/>
                </a:lnTo>
                <a:lnTo>
                  <a:pt x="2684" y="1692"/>
                </a:lnTo>
                <a:lnTo>
                  <a:pt x="2690" y="1686"/>
                </a:lnTo>
                <a:lnTo>
                  <a:pt x="2690" y="1681"/>
                </a:lnTo>
                <a:lnTo>
                  <a:pt x="2690" y="1681"/>
                </a:lnTo>
                <a:lnTo>
                  <a:pt x="2684" y="1670"/>
                </a:lnTo>
                <a:lnTo>
                  <a:pt x="2679" y="1664"/>
                </a:lnTo>
                <a:lnTo>
                  <a:pt x="2668" y="1653"/>
                </a:lnTo>
                <a:close/>
                <a:moveTo>
                  <a:pt x="2596" y="1648"/>
                </a:moveTo>
                <a:lnTo>
                  <a:pt x="2602" y="1642"/>
                </a:lnTo>
                <a:lnTo>
                  <a:pt x="2596" y="1631"/>
                </a:lnTo>
                <a:lnTo>
                  <a:pt x="2580" y="1620"/>
                </a:lnTo>
                <a:lnTo>
                  <a:pt x="2580" y="1620"/>
                </a:lnTo>
                <a:lnTo>
                  <a:pt x="2574" y="1626"/>
                </a:lnTo>
                <a:lnTo>
                  <a:pt x="2580" y="1631"/>
                </a:lnTo>
                <a:lnTo>
                  <a:pt x="2580" y="1631"/>
                </a:lnTo>
                <a:lnTo>
                  <a:pt x="2585" y="1648"/>
                </a:lnTo>
                <a:lnTo>
                  <a:pt x="2596" y="1648"/>
                </a:lnTo>
                <a:close/>
                <a:moveTo>
                  <a:pt x="2596" y="1686"/>
                </a:moveTo>
                <a:lnTo>
                  <a:pt x="2585" y="1681"/>
                </a:lnTo>
                <a:lnTo>
                  <a:pt x="2585" y="1692"/>
                </a:lnTo>
                <a:lnTo>
                  <a:pt x="2596" y="1697"/>
                </a:lnTo>
                <a:lnTo>
                  <a:pt x="2596" y="1686"/>
                </a:lnTo>
                <a:close/>
                <a:moveTo>
                  <a:pt x="2591" y="1730"/>
                </a:moveTo>
                <a:lnTo>
                  <a:pt x="2596" y="1736"/>
                </a:lnTo>
                <a:lnTo>
                  <a:pt x="2602" y="1725"/>
                </a:lnTo>
                <a:lnTo>
                  <a:pt x="2602" y="1714"/>
                </a:lnTo>
                <a:lnTo>
                  <a:pt x="2591" y="1714"/>
                </a:lnTo>
                <a:lnTo>
                  <a:pt x="2591" y="1730"/>
                </a:lnTo>
                <a:close/>
                <a:moveTo>
                  <a:pt x="2591" y="1764"/>
                </a:moveTo>
                <a:lnTo>
                  <a:pt x="2596" y="1764"/>
                </a:lnTo>
                <a:lnTo>
                  <a:pt x="2596" y="1747"/>
                </a:lnTo>
                <a:lnTo>
                  <a:pt x="2585" y="1747"/>
                </a:lnTo>
                <a:lnTo>
                  <a:pt x="2591" y="1764"/>
                </a:lnTo>
                <a:close/>
                <a:moveTo>
                  <a:pt x="3103" y="1477"/>
                </a:moveTo>
                <a:lnTo>
                  <a:pt x="3103" y="1477"/>
                </a:lnTo>
                <a:lnTo>
                  <a:pt x="3092" y="1494"/>
                </a:lnTo>
                <a:lnTo>
                  <a:pt x="3092" y="1494"/>
                </a:lnTo>
                <a:lnTo>
                  <a:pt x="3087" y="1499"/>
                </a:lnTo>
                <a:lnTo>
                  <a:pt x="3087" y="1510"/>
                </a:lnTo>
                <a:lnTo>
                  <a:pt x="3087" y="1510"/>
                </a:lnTo>
                <a:lnTo>
                  <a:pt x="3098" y="1516"/>
                </a:lnTo>
                <a:lnTo>
                  <a:pt x="3103" y="1516"/>
                </a:lnTo>
                <a:lnTo>
                  <a:pt x="3103" y="1516"/>
                </a:lnTo>
                <a:lnTo>
                  <a:pt x="3103" y="1516"/>
                </a:lnTo>
                <a:lnTo>
                  <a:pt x="3109" y="1505"/>
                </a:lnTo>
                <a:lnTo>
                  <a:pt x="3114" y="1499"/>
                </a:lnTo>
                <a:lnTo>
                  <a:pt x="3114" y="1494"/>
                </a:lnTo>
                <a:lnTo>
                  <a:pt x="3114" y="1494"/>
                </a:lnTo>
                <a:lnTo>
                  <a:pt x="3114" y="1482"/>
                </a:lnTo>
                <a:lnTo>
                  <a:pt x="3120" y="1482"/>
                </a:lnTo>
                <a:lnTo>
                  <a:pt x="3103" y="1477"/>
                </a:lnTo>
                <a:close/>
                <a:moveTo>
                  <a:pt x="3186" y="1438"/>
                </a:moveTo>
                <a:lnTo>
                  <a:pt x="3164" y="1460"/>
                </a:lnTo>
                <a:lnTo>
                  <a:pt x="3164" y="1471"/>
                </a:lnTo>
                <a:lnTo>
                  <a:pt x="3175" y="1466"/>
                </a:lnTo>
                <a:lnTo>
                  <a:pt x="3175" y="1466"/>
                </a:lnTo>
                <a:lnTo>
                  <a:pt x="3186" y="1455"/>
                </a:lnTo>
                <a:lnTo>
                  <a:pt x="3186" y="1455"/>
                </a:lnTo>
                <a:lnTo>
                  <a:pt x="3186" y="1449"/>
                </a:lnTo>
                <a:lnTo>
                  <a:pt x="3186" y="1444"/>
                </a:lnTo>
                <a:lnTo>
                  <a:pt x="3186" y="1438"/>
                </a:lnTo>
                <a:lnTo>
                  <a:pt x="3186" y="1438"/>
                </a:lnTo>
                <a:close/>
                <a:moveTo>
                  <a:pt x="3114" y="1753"/>
                </a:moveTo>
                <a:lnTo>
                  <a:pt x="3114" y="1753"/>
                </a:lnTo>
                <a:lnTo>
                  <a:pt x="3125" y="1753"/>
                </a:lnTo>
                <a:lnTo>
                  <a:pt x="3136" y="1753"/>
                </a:lnTo>
                <a:lnTo>
                  <a:pt x="3142" y="1753"/>
                </a:lnTo>
                <a:lnTo>
                  <a:pt x="3142" y="1753"/>
                </a:lnTo>
                <a:lnTo>
                  <a:pt x="3147" y="1736"/>
                </a:lnTo>
                <a:lnTo>
                  <a:pt x="3147" y="1736"/>
                </a:lnTo>
                <a:lnTo>
                  <a:pt x="3153" y="1725"/>
                </a:lnTo>
                <a:lnTo>
                  <a:pt x="3153" y="1708"/>
                </a:lnTo>
                <a:lnTo>
                  <a:pt x="3153" y="1697"/>
                </a:lnTo>
                <a:lnTo>
                  <a:pt x="3153" y="1697"/>
                </a:lnTo>
                <a:lnTo>
                  <a:pt x="3153" y="1686"/>
                </a:lnTo>
                <a:lnTo>
                  <a:pt x="3153" y="1686"/>
                </a:lnTo>
                <a:lnTo>
                  <a:pt x="3164" y="1681"/>
                </a:lnTo>
                <a:lnTo>
                  <a:pt x="3164" y="1675"/>
                </a:lnTo>
                <a:lnTo>
                  <a:pt x="3164" y="1664"/>
                </a:lnTo>
                <a:lnTo>
                  <a:pt x="3164" y="1659"/>
                </a:lnTo>
                <a:lnTo>
                  <a:pt x="3159" y="1653"/>
                </a:lnTo>
                <a:lnTo>
                  <a:pt x="3153" y="1637"/>
                </a:lnTo>
                <a:lnTo>
                  <a:pt x="3147" y="1626"/>
                </a:lnTo>
                <a:lnTo>
                  <a:pt x="3147" y="1620"/>
                </a:lnTo>
                <a:lnTo>
                  <a:pt x="3142" y="1609"/>
                </a:lnTo>
                <a:lnTo>
                  <a:pt x="3131" y="1604"/>
                </a:lnTo>
                <a:lnTo>
                  <a:pt x="3109" y="1593"/>
                </a:lnTo>
                <a:lnTo>
                  <a:pt x="3120" y="1582"/>
                </a:lnTo>
                <a:lnTo>
                  <a:pt x="3120" y="1560"/>
                </a:lnTo>
                <a:lnTo>
                  <a:pt x="3120" y="1560"/>
                </a:lnTo>
                <a:lnTo>
                  <a:pt x="3109" y="1560"/>
                </a:lnTo>
                <a:lnTo>
                  <a:pt x="3103" y="1560"/>
                </a:lnTo>
                <a:lnTo>
                  <a:pt x="3098" y="1560"/>
                </a:lnTo>
                <a:lnTo>
                  <a:pt x="3098" y="1560"/>
                </a:lnTo>
                <a:lnTo>
                  <a:pt x="3087" y="1582"/>
                </a:lnTo>
                <a:lnTo>
                  <a:pt x="3087" y="1582"/>
                </a:lnTo>
                <a:lnTo>
                  <a:pt x="3087" y="1593"/>
                </a:lnTo>
                <a:lnTo>
                  <a:pt x="3087" y="1593"/>
                </a:lnTo>
                <a:lnTo>
                  <a:pt x="3092" y="1615"/>
                </a:lnTo>
                <a:lnTo>
                  <a:pt x="3087" y="1631"/>
                </a:lnTo>
                <a:lnTo>
                  <a:pt x="3087" y="1631"/>
                </a:lnTo>
                <a:lnTo>
                  <a:pt x="3065" y="1659"/>
                </a:lnTo>
                <a:lnTo>
                  <a:pt x="3065" y="1659"/>
                </a:lnTo>
                <a:lnTo>
                  <a:pt x="3054" y="1675"/>
                </a:lnTo>
                <a:lnTo>
                  <a:pt x="3048" y="1681"/>
                </a:lnTo>
                <a:lnTo>
                  <a:pt x="3048" y="1681"/>
                </a:lnTo>
                <a:lnTo>
                  <a:pt x="3048" y="1686"/>
                </a:lnTo>
                <a:lnTo>
                  <a:pt x="3037" y="1697"/>
                </a:lnTo>
                <a:lnTo>
                  <a:pt x="3037" y="1697"/>
                </a:lnTo>
                <a:lnTo>
                  <a:pt x="3026" y="1714"/>
                </a:lnTo>
                <a:lnTo>
                  <a:pt x="3015" y="1719"/>
                </a:lnTo>
                <a:lnTo>
                  <a:pt x="3010" y="1725"/>
                </a:lnTo>
                <a:lnTo>
                  <a:pt x="3010" y="1725"/>
                </a:lnTo>
                <a:lnTo>
                  <a:pt x="2988" y="1730"/>
                </a:lnTo>
                <a:lnTo>
                  <a:pt x="2988" y="1730"/>
                </a:lnTo>
                <a:lnTo>
                  <a:pt x="2982" y="1725"/>
                </a:lnTo>
                <a:lnTo>
                  <a:pt x="2971" y="1719"/>
                </a:lnTo>
                <a:lnTo>
                  <a:pt x="2971" y="1719"/>
                </a:lnTo>
                <a:lnTo>
                  <a:pt x="2966" y="1719"/>
                </a:lnTo>
                <a:lnTo>
                  <a:pt x="2960" y="1719"/>
                </a:lnTo>
                <a:lnTo>
                  <a:pt x="2960" y="1719"/>
                </a:lnTo>
                <a:lnTo>
                  <a:pt x="2966" y="1736"/>
                </a:lnTo>
                <a:lnTo>
                  <a:pt x="2966" y="1736"/>
                </a:lnTo>
                <a:lnTo>
                  <a:pt x="2977" y="1764"/>
                </a:lnTo>
                <a:lnTo>
                  <a:pt x="2977" y="1764"/>
                </a:lnTo>
                <a:lnTo>
                  <a:pt x="2988" y="1775"/>
                </a:lnTo>
                <a:lnTo>
                  <a:pt x="2988" y="1786"/>
                </a:lnTo>
                <a:lnTo>
                  <a:pt x="2988" y="1786"/>
                </a:lnTo>
                <a:lnTo>
                  <a:pt x="2993" y="1791"/>
                </a:lnTo>
                <a:lnTo>
                  <a:pt x="2999" y="1791"/>
                </a:lnTo>
                <a:lnTo>
                  <a:pt x="2999" y="1791"/>
                </a:lnTo>
                <a:lnTo>
                  <a:pt x="3004" y="1786"/>
                </a:lnTo>
                <a:lnTo>
                  <a:pt x="3015" y="1791"/>
                </a:lnTo>
                <a:lnTo>
                  <a:pt x="3015" y="1791"/>
                </a:lnTo>
                <a:lnTo>
                  <a:pt x="3037" y="1797"/>
                </a:lnTo>
                <a:lnTo>
                  <a:pt x="3037" y="1797"/>
                </a:lnTo>
                <a:lnTo>
                  <a:pt x="3054" y="1797"/>
                </a:lnTo>
                <a:lnTo>
                  <a:pt x="3065" y="1808"/>
                </a:lnTo>
                <a:lnTo>
                  <a:pt x="3070" y="1797"/>
                </a:lnTo>
                <a:lnTo>
                  <a:pt x="3070" y="1797"/>
                </a:lnTo>
                <a:lnTo>
                  <a:pt x="3065" y="1797"/>
                </a:lnTo>
                <a:lnTo>
                  <a:pt x="3059" y="1791"/>
                </a:lnTo>
                <a:lnTo>
                  <a:pt x="3054" y="1786"/>
                </a:lnTo>
                <a:lnTo>
                  <a:pt x="3054" y="1786"/>
                </a:lnTo>
                <a:lnTo>
                  <a:pt x="3059" y="1769"/>
                </a:lnTo>
                <a:lnTo>
                  <a:pt x="3059" y="1758"/>
                </a:lnTo>
                <a:lnTo>
                  <a:pt x="3065" y="1753"/>
                </a:lnTo>
                <a:lnTo>
                  <a:pt x="3065" y="1753"/>
                </a:lnTo>
                <a:lnTo>
                  <a:pt x="3076" y="1742"/>
                </a:lnTo>
                <a:lnTo>
                  <a:pt x="3076" y="1736"/>
                </a:lnTo>
                <a:lnTo>
                  <a:pt x="3076" y="1736"/>
                </a:lnTo>
                <a:lnTo>
                  <a:pt x="3076" y="1730"/>
                </a:lnTo>
                <a:lnTo>
                  <a:pt x="3070" y="1714"/>
                </a:lnTo>
                <a:lnTo>
                  <a:pt x="3070" y="1714"/>
                </a:lnTo>
                <a:lnTo>
                  <a:pt x="3076" y="1708"/>
                </a:lnTo>
                <a:lnTo>
                  <a:pt x="3081" y="1708"/>
                </a:lnTo>
                <a:lnTo>
                  <a:pt x="3087" y="1708"/>
                </a:lnTo>
                <a:lnTo>
                  <a:pt x="3087" y="1708"/>
                </a:lnTo>
                <a:lnTo>
                  <a:pt x="3103" y="1697"/>
                </a:lnTo>
                <a:lnTo>
                  <a:pt x="3103" y="1697"/>
                </a:lnTo>
                <a:lnTo>
                  <a:pt x="3120" y="1686"/>
                </a:lnTo>
                <a:lnTo>
                  <a:pt x="3120" y="1686"/>
                </a:lnTo>
                <a:lnTo>
                  <a:pt x="3120" y="1681"/>
                </a:lnTo>
                <a:lnTo>
                  <a:pt x="3125" y="1686"/>
                </a:lnTo>
                <a:lnTo>
                  <a:pt x="3125" y="1686"/>
                </a:lnTo>
                <a:lnTo>
                  <a:pt x="3136" y="1692"/>
                </a:lnTo>
                <a:lnTo>
                  <a:pt x="3142" y="1703"/>
                </a:lnTo>
                <a:lnTo>
                  <a:pt x="3142" y="1703"/>
                </a:lnTo>
                <a:lnTo>
                  <a:pt x="3147" y="1708"/>
                </a:lnTo>
                <a:lnTo>
                  <a:pt x="3147" y="1714"/>
                </a:lnTo>
                <a:lnTo>
                  <a:pt x="3142" y="1725"/>
                </a:lnTo>
                <a:lnTo>
                  <a:pt x="3142" y="1725"/>
                </a:lnTo>
                <a:lnTo>
                  <a:pt x="3136" y="1736"/>
                </a:lnTo>
                <a:lnTo>
                  <a:pt x="3125" y="1742"/>
                </a:lnTo>
                <a:lnTo>
                  <a:pt x="3109" y="1742"/>
                </a:lnTo>
                <a:lnTo>
                  <a:pt x="3109" y="1742"/>
                </a:lnTo>
                <a:lnTo>
                  <a:pt x="3098" y="1742"/>
                </a:lnTo>
                <a:lnTo>
                  <a:pt x="3092" y="1747"/>
                </a:lnTo>
                <a:lnTo>
                  <a:pt x="3076" y="1769"/>
                </a:lnTo>
                <a:lnTo>
                  <a:pt x="3076" y="1775"/>
                </a:lnTo>
                <a:lnTo>
                  <a:pt x="3081" y="1791"/>
                </a:lnTo>
                <a:lnTo>
                  <a:pt x="3087" y="1802"/>
                </a:lnTo>
                <a:lnTo>
                  <a:pt x="3087" y="1808"/>
                </a:lnTo>
                <a:lnTo>
                  <a:pt x="3092" y="1819"/>
                </a:lnTo>
                <a:lnTo>
                  <a:pt x="3098" y="1819"/>
                </a:lnTo>
                <a:lnTo>
                  <a:pt x="3098" y="1808"/>
                </a:lnTo>
                <a:lnTo>
                  <a:pt x="3098" y="1797"/>
                </a:lnTo>
                <a:lnTo>
                  <a:pt x="3109" y="1802"/>
                </a:lnTo>
                <a:lnTo>
                  <a:pt x="3109" y="1808"/>
                </a:lnTo>
                <a:lnTo>
                  <a:pt x="3120" y="1819"/>
                </a:lnTo>
                <a:lnTo>
                  <a:pt x="3131" y="1819"/>
                </a:lnTo>
                <a:lnTo>
                  <a:pt x="3136" y="1813"/>
                </a:lnTo>
                <a:lnTo>
                  <a:pt x="3131" y="1808"/>
                </a:lnTo>
                <a:lnTo>
                  <a:pt x="3125" y="1802"/>
                </a:lnTo>
                <a:lnTo>
                  <a:pt x="3125" y="1802"/>
                </a:lnTo>
                <a:lnTo>
                  <a:pt x="3125" y="1797"/>
                </a:lnTo>
                <a:lnTo>
                  <a:pt x="3125" y="1791"/>
                </a:lnTo>
                <a:lnTo>
                  <a:pt x="3125" y="1791"/>
                </a:lnTo>
                <a:lnTo>
                  <a:pt x="3125" y="1791"/>
                </a:lnTo>
                <a:lnTo>
                  <a:pt x="3114" y="1780"/>
                </a:lnTo>
                <a:lnTo>
                  <a:pt x="3114" y="1780"/>
                </a:lnTo>
                <a:lnTo>
                  <a:pt x="3109" y="1775"/>
                </a:lnTo>
                <a:lnTo>
                  <a:pt x="3109" y="1769"/>
                </a:lnTo>
                <a:lnTo>
                  <a:pt x="3109" y="1769"/>
                </a:lnTo>
                <a:lnTo>
                  <a:pt x="3103" y="1764"/>
                </a:lnTo>
                <a:lnTo>
                  <a:pt x="3103" y="1758"/>
                </a:lnTo>
                <a:lnTo>
                  <a:pt x="3103" y="1758"/>
                </a:lnTo>
                <a:lnTo>
                  <a:pt x="3103" y="1753"/>
                </a:lnTo>
                <a:lnTo>
                  <a:pt x="3114" y="1753"/>
                </a:lnTo>
                <a:lnTo>
                  <a:pt x="3114" y="1753"/>
                </a:lnTo>
                <a:close/>
                <a:moveTo>
                  <a:pt x="3407" y="1990"/>
                </a:moveTo>
                <a:lnTo>
                  <a:pt x="3407" y="1990"/>
                </a:lnTo>
                <a:lnTo>
                  <a:pt x="3396" y="1978"/>
                </a:lnTo>
                <a:lnTo>
                  <a:pt x="3390" y="1967"/>
                </a:lnTo>
                <a:lnTo>
                  <a:pt x="3385" y="1962"/>
                </a:lnTo>
                <a:lnTo>
                  <a:pt x="3385" y="1962"/>
                </a:lnTo>
                <a:lnTo>
                  <a:pt x="3373" y="1956"/>
                </a:lnTo>
                <a:lnTo>
                  <a:pt x="3368" y="1951"/>
                </a:lnTo>
                <a:lnTo>
                  <a:pt x="3373" y="1945"/>
                </a:lnTo>
                <a:lnTo>
                  <a:pt x="3351" y="1923"/>
                </a:lnTo>
                <a:lnTo>
                  <a:pt x="3351" y="1907"/>
                </a:lnTo>
                <a:lnTo>
                  <a:pt x="3340" y="1896"/>
                </a:lnTo>
                <a:lnTo>
                  <a:pt x="3335" y="1885"/>
                </a:lnTo>
                <a:lnTo>
                  <a:pt x="3324" y="1868"/>
                </a:lnTo>
                <a:lnTo>
                  <a:pt x="3324" y="1857"/>
                </a:lnTo>
                <a:lnTo>
                  <a:pt x="3324" y="1857"/>
                </a:lnTo>
                <a:lnTo>
                  <a:pt x="3335" y="1852"/>
                </a:lnTo>
                <a:lnTo>
                  <a:pt x="3335" y="1852"/>
                </a:lnTo>
                <a:lnTo>
                  <a:pt x="3351" y="1841"/>
                </a:lnTo>
                <a:lnTo>
                  <a:pt x="3351" y="1841"/>
                </a:lnTo>
                <a:lnTo>
                  <a:pt x="3351" y="1841"/>
                </a:lnTo>
                <a:lnTo>
                  <a:pt x="3362" y="1846"/>
                </a:lnTo>
                <a:lnTo>
                  <a:pt x="3362" y="1846"/>
                </a:lnTo>
                <a:lnTo>
                  <a:pt x="3379" y="1857"/>
                </a:lnTo>
                <a:lnTo>
                  <a:pt x="3379" y="1857"/>
                </a:lnTo>
                <a:lnTo>
                  <a:pt x="3390" y="1868"/>
                </a:lnTo>
                <a:lnTo>
                  <a:pt x="3407" y="1874"/>
                </a:lnTo>
                <a:lnTo>
                  <a:pt x="3407" y="1874"/>
                </a:lnTo>
                <a:lnTo>
                  <a:pt x="3418" y="1868"/>
                </a:lnTo>
                <a:lnTo>
                  <a:pt x="3418" y="1868"/>
                </a:lnTo>
                <a:lnTo>
                  <a:pt x="3379" y="1824"/>
                </a:lnTo>
                <a:lnTo>
                  <a:pt x="3379" y="1824"/>
                </a:lnTo>
                <a:lnTo>
                  <a:pt x="3368" y="1808"/>
                </a:lnTo>
                <a:lnTo>
                  <a:pt x="3357" y="1797"/>
                </a:lnTo>
                <a:lnTo>
                  <a:pt x="3357" y="1797"/>
                </a:lnTo>
                <a:lnTo>
                  <a:pt x="3340" y="1791"/>
                </a:lnTo>
                <a:lnTo>
                  <a:pt x="3340" y="1791"/>
                </a:lnTo>
                <a:lnTo>
                  <a:pt x="3307" y="1780"/>
                </a:lnTo>
                <a:lnTo>
                  <a:pt x="3307" y="1780"/>
                </a:lnTo>
                <a:lnTo>
                  <a:pt x="3296" y="1775"/>
                </a:lnTo>
                <a:lnTo>
                  <a:pt x="3285" y="1769"/>
                </a:lnTo>
                <a:lnTo>
                  <a:pt x="3285" y="1769"/>
                </a:lnTo>
                <a:lnTo>
                  <a:pt x="3280" y="1769"/>
                </a:lnTo>
                <a:lnTo>
                  <a:pt x="3274" y="1769"/>
                </a:lnTo>
                <a:lnTo>
                  <a:pt x="3274" y="1769"/>
                </a:lnTo>
                <a:lnTo>
                  <a:pt x="3258" y="1780"/>
                </a:lnTo>
                <a:lnTo>
                  <a:pt x="3252" y="1780"/>
                </a:lnTo>
                <a:lnTo>
                  <a:pt x="3247" y="1775"/>
                </a:lnTo>
                <a:lnTo>
                  <a:pt x="3247" y="1775"/>
                </a:lnTo>
                <a:lnTo>
                  <a:pt x="3241" y="1769"/>
                </a:lnTo>
                <a:lnTo>
                  <a:pt x="3236" y="1764"/>
                </a:lnTo>
                <a:lnTo>
                  <a:pt x="3208" y="1764"/>
                </a:lnTo>
                <a:lnTo>
                  <a:pt x="3208" y="1764"/>
                </a:lnTo>
                <a:lnTo>
                  <a:pt x="3219" y="1791"/>
                </a:lnTo>
                <a:lnTo>
                  <a:pt x="3219" y="1791"/>
                </a:lnTo>
                <a:lnTo>
                  <a:pt x="3225" y="1808"/>
                </a:lnTo>
                <a:lnTo>
                  <a:pt x="3236" y="1808"/>
                </a:lnTo>
                <a:lnTo>
                  <a:pt x="3236" y="1808"/>
                </a:lnTo>
                <a:lnTo>
                  <a:pt x="3263" y="1813"/>
                </a:lnTo>
                <a:lnTo>
                  <a:pt x="3263" y="1813"/>
                </a:lnTo>
                <a:lnTo>
                  <a:pt x="3274" y="1813"/>
                </a:lnTo>
                <a:lnTo>
                  <a:pt x="3280" y="1819"/>
                </a:lnTo>
                <a:lnTo>
                  <a:pt x="3285" y="1824"/>
                </a:lnTo>
                <a:lnTo>
                  <a:pt x="3285" y="1824"/>
                </a:lnTo>
                <a:lnTo>
                  <a:pt x="3280" y="1835"/>
                </a:lnTo>
                <a:lnTo>
                  <a:pt x="3274" y="1846"/>
                </a:lnTo>
                <a:lnTo>
                  <a:pt x="3274" y="1846"/>
                </a:lnTo>
                <a:lnTo>
                  <a:pt x="3274" y="1852"/>
                </a:lnTo>
                <a:lnTo>
                  <a:pt x="3269" y="1857"/>
                </a:lnTo>
                <a:lnTo>
                  <a:pt x="3274" y="1863"/>
                </a:lnTo>
                <a:lnTo>
                  <a:pt x="3274" y="1863"/>
                </a:lnTo>
                <a:lnTo>
                  <a:pt x="3280" y="1863"/>
                </a:lnTo>
                <a:lnTo>
                  <a:pt x="3285" y="1857"/>
                </a:lnTo>
                <a:lnTo>
                  <a:pt x="3296" y="1846"/>
                </a:lnTo>
                <a:lnTo>
                  <a:pt x="3296" y="1846"/>
                </a:lnTo>
                <a:lnTo>
                  <a:pt x="3307" y="1846"/>
                </a:lnTo>
                <a:lnTo>
                  <a:pt x="3318" y="1857"/>
                </a:lnTo>
                <a:lnTo>
                  <a:pt x="3318" y="1857"/>
                </a:lnTo>
                <a:lnTo>
                  <a:pt x="3324" y="1874"/>
                </a:lnTo>
                <a:lnTo>
                  <a:pt x="3318" y="1885"/>
                </a:lnTo>
                <a:lnTo>
                  <a:pt x="3318" y="1885"/>
                </a:lnTo>
                <a:lnTo>
                  <a:pt x="3313" y="1896"/>
                </a:lnTo>
                <a:lnTo>
                  <a:pt x="3313" y="1907"/>
                </a:lnTo>
                <a:lnTo>
                  <a:pt x="3313" y="1907"/>
                </a:lnTo>
                <a:lnTo>
                  <a:pt x="3318" y="1929"/>
                </a:lnTo>
                <a:lnTo>
                  <a:pt x="3318" y="1934"/>
                </a:lnTo>
                <a:lnTo>
                  <a:pt x="3313" y="1934"/>
                </a:lnTo>
                <a:lnTo>
                  <a:pt x="3313" y="1934"/>
                </a:lnTo>
                <a:lnTo>
                  <a:pt x="3296" y="1934"/>
                </a:lnTo>
                <a:lnTo>
                  <a:pt x="3280" y="1923"/>
                </a:lnTo>
                <a:lnTo>
                  <a:pt x="3280" y="1923"/>
                </a:lnTo>
                <a:lnTo>
                  <a:pt x="3263" y="1918"/>
                </a:lnTo>
                <a:lnTo>
                  <a:pt x="3263" y="1907"/>
                </a:lnTo>
                <a:lnTo>
                  <a:pt x="3263" y="1907"/>
                </a:lnTo>
                <a:lnTo>
                  <a:pt x="3269" y="1890"/>
                </a:lnTo>
                <a:lnTo>
                  <a:pt x="3263" y="1879"/>
                </a:lnTo>
                <a:lnTo>
                  <a:pt x="3263" y="1879"/>
                </a:lnTo>
                <a:lnTo>
                  <a:pt x="3247" y="1879"/>
                </a:lnTo>
                <a:lnTo>
                  <a:pt x="3247" y="1879"/>
                </a:lnTo>
                <a:lnTo>
                  <a:pt x="3236" y="1879"/>
                </a:lnTo>
                <a:lnTo>
                  <a:pt x="3219" y="1874"/>
                </a:lnTo>
                <a:lnTo>
                  <a:pt x="3219" y="1874"/>
                </a:lnTo>
                <a:lnTo>
                  <a:pt x="3203" y="1879"/>
                </a:lnTo>
                <a:lnTo>
                  <a:pt x="3197" y="1885"/>
                </a:lnTo>
                <a:lnTo>
                  <a:pt x="3197" y="1885"/>
                </a:lnTo>
                <a:lnTo>
                  <a:pt x="3186" y="1907"/>
                </a:lnTo>
                <a:lnTo>
                  <a:pt x="3186" y="1907"/>
                </a:lnTo>
                <a:lnTo>
                  <a:pt x="3181" y="1918"/>
                </a:lnTo>
                <a:lnTo>
                  <a:pt x="3175" y="1918"/>
                </a:lnTo>
                <a:lnTo>
                  <a:pt x="3175" y="1918"/>
                </a:lnTo>
                <a:lnTo>
                  <a:pt x="3170" y="1907"/>
                </a:lnTo>
                <a:lnTo>
                  <a:pt x="3164" y="1907"/>
                </a:lnTo>
                <a:lnTo>
                  <a:pt x="3164" y="1907"/>
                </a:lnTo>
                <a:lnTo>
                  <a:pt x="3153" y="1907"/>
                </a:lnTo>
                <a:lnTo>
                  <a:pt x="3147" y="1912"/>
                </a:lnTo>
                <a:lnTo>
                  <a:pt x="3147" y="1912"/>
                </a:lnTo>
                <a:lnTo>
                  <a:pt x="3142" y="1918"/>
                </a:lnTo>
                <a:lnTo>
                  <a:pt x="3131" y="1929"/>
                </a:lnTo>
                <a:lnTo>
                  <a:pt x="3131" y="1929"/>
                </a:lnTo>
                <a:lnTo>
                  <a:pt x="3114" y="1934"/>
                </a:lnTo>
                <a:lnTo>
                  <a:pt x="3109" y="1940"/>
                </a:lnTo>
                <a:lnTo>
                  <a:pt x="3109" y="1940"/>
                </a:lnTo>
                <a:lnTo>
                  <a:pt x="3109" y="1951"/>
                </a:lnTo>
                <a:lnTo>
                  <a:pt x="3103" y="1956"/>
                </a:lnTo>
                <a:lnTo>
                  <a:pt x="3103" y="1956"/>
                </a:lnTo>
                <a:lnTo>
                  <a:pt x="3092" y="1967"/>
                </a:lnTo>
                <a:lnTo>
                  <a:pt x="3081" y="1973"/>
                </a:lnTo>
                <a:lnTo>
                  <a:pt x="3070" y="1978"/>
                </a:lnTo>
                <a:lnTo>
                  <a:pt x="3070" y="1978"/>
                </a:lnTo>
                <a:lnTo>
                  <a:pt x="3043" y="1984"/>
                </a:lnTo>
                <a:lnTo>
                  <a:pt x="3032" y="1990"/>
                </a:lnTo>
                <a:lnTo>
                  <a:pt x="3026" y="2001"/>
                </a:lnTo>
                <a:lnTo>
                  <a:pt x="3026" y="2001"/>
                </a:lnTo>
                <a:lnTo>
                  <a:pt x="3021" y="2023"/>
                </a:lnTo>
                <a:lnTo>
                  <a:pt x="3021" y="2039"/>
                </a:lnTo>
                <a:lnTo>
                  <a:pt x="3021" y="2050"/>
                </a:lnTo>
                <a:lnTo>
                  <a:pt x="3021" y="2050"/>
                </a:lnTo>
                <a:lnTo>
                  <a:pt x="3032" y="2078"/>
                </a:lnTo>
                <a:lnTo>
                  <a:pt x="3037" y="2100"/>
                </a:lnTo>
                <a:lnTo>
                  <a:pt x="3037" y="2100"/>
                </a:lnTo>
                <a:lnTo>
                  <a:pt x="3037" y="2122"/>
                </a:lnTo>
                <a:lnTo>
                  <a:pt x="3037" y="2138"/>
                </a:lnTo>
                <a:lnTo>
                  <a:pt x="3037" y="2138"/>
                </a:lnTo>
                <a:lnTo>
                  <a:pt x="3048" y="2149"/>
                </a:lnTo>
                <a:lnTo>
                  <a:pt x="3054" y="2155"/>
                </a:lnTo>
                <a:lnTo>
                  <a:pt x="3054" y="2155"/>
                </a:lnTo>
                <a:lnTo>
                  <a:pt x="3065" y="2149"/>
                </a:lnTo>
                <a:lnTo>
                  <a:pt x="3081" y="2144"/>
                </a:lnTo>
                <a:lnTo>
                  <a:pt x="3081" y="2144"/>
                </a:lnTo>
                <a:lnTo>
                  <a:pt x="3092" y="2144"/>
                </a:lnTo>
                <a:lnTo>
                  <a:pt x="3114" y="2144"/>
                </a:lnTo>
                <a:lnTo>
                  <a:pt x="3114" y="2144"/>
                </a:lnTo>
                <a:lnTo>
                  <a:pt x="3131" y="2133"/>
                </a:lnTo>
                <a:lnTo>
                  <a:pt x="3142" y="2122"/>
                </a:lnTo>
                <a:lnTo>
                  <a:pt x="3142" y="2122"/>
                </a:lnTo>
                <a:lnTo>
                  <a:pt x="3153" y="2122"/>
                </a:lnTo>
                <a:lnTo>
                  <a:pt x="3170" y="2116"/>
                </a:lnTo>
                <a:lnTo>
                  <a:pt x="3170" y="2116"/>
                </a:lnTo>
                <a:lnTo>
                  <a:pt x="3186" y="2111"/>
                </a:lnTo>
                <a:lnTo>
                  <a:pt x="3186" y="2111"/>
                </a:lnTo>
                <a:lnTo>
                  <a:pt x="3192" y="2111"/>
                </a:lnTo>
                <a:lnTo>
                  <a:pt x="3197" y="2111"/>
                </a:lnTo>
                <a:lnTo>
                  <a:pt x="3208" y="2116"/>
                </a:lnTo>
                <a:lnTo>
                  <a:pt x="3208" y="2116"/>
                </a:lnTo>
                <a:lnTo>
                  <a:pt x="3230" y="2122"/>
                </a:lnTo>
                <a:lnTo>
                  <a:pt x="3241" y="2127"/>
                </a:lnTo>
                <a:lnTo>
                  <a:pt x="3247" y="2133"/>
                </a:lnTo>
                <a:lnTo>
                  <a:pt x="3247" y="2133"/>
                </a:lnTo>
                <a:lnTo>
                  <a:pt x="3258" y="2155"/>
                </a:lnTo>
                <a:lnTo>
                  <a:pt x="3258" y="2155"/>
                </a:lnTo>
                <a:lnTo>
                  <a:pt x="3258" y="2149"/>
                </a:lnTo>
                <a:lnTo>
                  <a:pt x="3263" y="2149"/>
                </a:lnTo>
                <a:lnTo>
                  <a:pt x="3263" y="2149"/>
                </a:lnTo>
                <a:lnTo>
                  <a:pt x="3280" y="2155"/>
                </a:lnTo>
                <a:lnTo>
                  <a:pt x="3296" y="2166"/>
                </a:lnTo>
                <a:lnTo>
                  <a:pt x="3302" y="2182"/>
                </a:lnTo>
                <a:lnTo>
                  <a:pt x="3302" y="2182"/>
                </a:lnTo>
                <a:lnTo>
                  <a:pt x="3313" y="2193"/>
                </a:lnTo>
                <a:lnTo>
                  <a:pt x="3324" y="2204"/>
                </a:lnTo>
                <a:lnTo>
                  <a:pt x="3324" y="2204"/>
                </a:lnTo>
                <a:lnTo>
                  <a:pt x="3340" y="2204"/>
                </a:lnTo>
                <a:lnTo>
                  <a:pt x="3340" y="2204"/>
                </a:lnTo>
                <a:lnTo>
                  <a:pt x="3340" y="2210"/>
                </a:lnTo>
                <a:lnTo>
                  <a:pt x="3340" y="2215"/>
                </a:lnTo>
                <a:lnTo>
                  <a:pt x="3340" y="2215"/>
                </a:lnTo>
                <a:lnTo>
                  <a:pt x="3346" y="2210"/>
                </a:lnTo>
                <a:lnTo>
                  <a:pt x="3351" y="2204"/>
                </a:lnTo>
                <a:lnTo>
                  <a:pt x="3362" y="2204"/>
                </a:lnTo>
                <a:lnTo>
                  <a:pt x="3362" y="2204"/>
                </a:lnTo>
                <a:lnTo>
                  <a:pt x="3385" y="2193"/>
                </a:lnTo>
                <a:lnTo>
                  <a:pt x="3385" y="2193"/>
                </a:lnTo>
                <a:lnTo>
                  <a:pt x="3396" y="2193"/>
                </a:lnTo>
                <a:lnTo>
                  <a:pt x="3401" y="2193"/>
                </a:lnTo>
                <a:lnTo>
                  <a:pt x="3407" y="2188"/>
                </a:lnTo>
                <a:lnTo>
                  <a:pt x="3407" y="2188"/>
                </a:lnTo>
                <a:lnTo>
                  <a:pt x="3412" y="2155"/>
                </a:lnTo>
                <a:lnTo>
                  <a:pt x="3418" y="2138"/>
                </a:lnTo>
                <a:lnTo>
                  <a:pt x="3429" y="2122"/>
                </a:lnTo>
                <a:lnTo>
                  <a:pt x="3429" y="2122"/>
                </a:lnTo>
                <a:lnTo>
                  <a:pt x="3440" y="2105"/>
                </a:lnTo>
                <a:lnTo>
                  <a:pt x="3445" y="2083"/>
                </a:lnTo>
                <a:lnTo>
                  <a:pt x="3445" y="2083"/>
                </a:lnTo>
                <a:lnTo>
                  <a:pt x="3440" y="2050"/>
                </a:lnTo>
                <a:lnTo>
                  <a:pt x="3434" y="2017"/>
                </a:lnTo>
                <a:lnTo>
                  <a:pt x="3434" y="2017"/>
                </a:lnTo>
                <a:lnTo>
                  <a:pt x="3407" y="1990"/>
                </a:lnTo>
                <a:lnTo>
                  <a:pt x="3407" y="1990"/>
                </a:lnTo>
                <a:close/>
                <a:moveTo>
                  <a:pt x="3153" y="1808"/>
                </a:moveTo>
                <a:lnTo>
                  <a:pt x="3153" y="1808"/>
                </a:lnTo>
                <a:lnTo>
                  <a:pt x="3159" y="1808"/>
                </a:lnTo>
                <a:lnTo>
                  <a:pt x="3159" y="1813"/>
                </a:lnTo>
                <a:lnTo>
                  <a:pt x="3164" y="1808"/>
                </a:lnTo>
                <a:lnTo>
                  <a:pt x="3164" y="1808"/>
                </a:lnTo>
                <a:lnTo>
                  <a:pt x="3164" y="1791"/>
                </a:lnTo>
                <a:lnTo>
                  <a:pt x="3175" y="1791"/>
                </a:lnTo>
                <a:lnTo>
                  <a:pt x="3186" y="1791"/>
                </a:lnTo>
                <a:lnTo>
                  <a:pt x="3181" y="1780"/>
                </a:lnTo>
                <a:lnTo>
                  <a:pt x="3181" y="1764"/>
                </a:lnTo>
                <a:lnTo>
                  <a:pt x="3181" y="1758"/>
                </a:lnTo>
                <a:lnTo>
                  <a:pt x="3186" y="1753"/>
                </a:lnTo>
                <a:lnTo>
                  <a:pt x="3186" y="1747"/>
                </a:lnTo>
                <a:lnTo>
                  <a:pt x="3181" y="1736"/>
                </a:lnTo>
                <a:lnTo>
                  <a:pt x="3175" y="1725"/>
                </a:lnTo>
                <a:lnTo>
                  <a:pt x="3175" y="1725"/>
                </a:lnTo>
                <a:lnTo>
                  <a:pt x="3164" y="1747"/>
                </a:lnTo>
                <a:lnTo>
                  <a:pt x="3164" y="1747"/>
                </a:lnTo>
                <a:lnTo>
                  <a:pt x="3164" y="1764"/>
                </a:lnTo>
                <a:lnTo>
                  <a:pt x="3159" y="1775"/>
                </a:lnTo>
                <a:lnTo>
                  <a:pt x="3147" y="1791"/>
                </a:lnTo>
                <a:lnTo>
                  <a:pt x="3147" y="1797"/>
                </a:lnTo>
                <a:lnTo>
                  <a:pt x="3147" y="1797"/>
                </a:lnTo>
                <a:lnTo>
                  <a:pt x="3147" y="1802"/>
                </a:lnTo>
                <a:lnTo>
                  <a:pt x="3153" y="1808"/>
                </a:lnTo>
                <a:lnTo>
                  <a:pt x="3153" y="1808"/>
                </a:lnTo>
                <a:close/>
                <a:moveTo>
                  <a:pt x="3203" y="1758"/>
                </a:moveTo>
                <a:lnTo>
                  <a:pt x="3208" y="1753"/>
                </a:lnTo>
                <a:lnTo>
                  <a:pt x="3197" y="1753"/>
                </a:lnTo>
                <a:lnTo>
                  <a:pt x="3197" y="1753"/>
                </a:lnTo>
                <a:lnTo>
                  <a:pt x="3192" y="1764"/>
                </a:lnTo>
                <a:lnTo>
                  <a:pt x="3197" y="1791"/>
                </a:lnTo>
                <a:lnTo>
                  <a:pt x="3192" y="1797"/>
                </a:lnTo>
                <a:lnTo>
                  <a:pt x="3192" y="1802"/>
                </a:lnTo>
                <a:lnTo>
                  <a:pt x="3197" y="1802"/>
                </a:lnTo>
                <a:lnTo>
                  <a:pt x="3203" y="1786"/>
                </a:lnTo>
                <a:lnTo>
                  <a:pt x="3203" y="1780"/>
                </a:lnTo>
                <a:lnTo>
                  <a:pt x="3203" y="1769"/>
                </a:lnTo>
                <a:lnTo>
                  <a:pt x="3203" y="1758"/>
                </a:lnTo>
                <a:close/>
                <a:moveTo>
                  <a:pt x="3390" y="2215"/>
                </a:moveTo>
                <a:lnTo>
                  <a:pt x="3390" y="2215"/>
                </a:lnTo>
                <a:lnTo>
                  <a:pt x="3390" y="2221"/>
                </a:lnTo>
                <a:lnTo>
                  <a:pt x="3379" y="2226"/>
                </a:lnTo>
                <a:lnTo>
                  <a:pt x="3379" y="2226"/>
                </a:lnTo>
                <a:lnTo>
                  <a:pt x="3362" y="2226"/>
                </a:lnTo>
                <a:lnTo>
                  <a:pt x="3351" y="2226"/>
                </a:lnTo>
                <a:lnTo>
                  <a:pt x="3346" y="2232"/>
                </a:lnTo>
                <a:lnTo>
                  <a:pt x="3346" y="2232"/>
                </a:lnTo>
                <a:lnTo>
                  <a:pt x="3351" y="2238"/>
                </a:lnTo>
                <a:lnTo>
                  <a:pt x="3357" y="2249"/>
                </a:lnTo>
                <a:lnTo>
                  <a:pt x="3357" y="2249"/>
                </a:lnTo>
                <a:lnTo>
                  <a:pt x="3351" y="2254"/>
                </a:lnTo>
                <a:lnTo>
                  <a:pt x="3351" y="2260"/>
                </a:lnTo>
                <a:lnTo>
                  <a:pt x="3357" y="2265"/>
                </a:lnTo>
                <a:lnTo>
                  <a:pt x="3357" y="2265"/>
                </a:lnTo>
                <a:lnTo>
                  <a:pt x="3368" y="2271"/>
                </a:lnTo>
                <a:lnTo>
                  <a:pt x="3373" y="2271"/>
                </a:lnTo>
                <a:lnTo>
                  <a:pt x="3373" y="2271"/>
                </a:lnTo>
                <a:lnTo>
                  <a:pt x="3379" y="2271"/>
                </a:lnTo>
                <a:lnTo>
                  <a:pt x="3390" y="2260"/>
                </a:lnTo>
                <a:lnTo>
                  <a:pt x="3390" y="2260"/>
                </a:lnTo>
                <a:lnTo>
                  <a:pt x="3396" y="2249"/>
                </a:lnTo>
                <a:lnTo>
                  <a:pt x="3396" y="2243"/>
                </a:lnTo>
                <a:lnTo>
                  <a:pt x="3396" y="2243"/>
                </a:lnTo>
                <a:lnTo>
                  <a:pt x="3390" y="2215"/>
                </a:lnTo>
                <a:lnTo>
                  <a:pt x="3390" y="2215"/>
                </a:lnTo>
                <a:close/>
                <a:moveTo>
                  <a:pt x="3688" y="2182"/>
                </a:moveTo>
                <a:lnTo>
                  <a:pt x="3688" y="2182"/>
                </a:lnTo>
                <a:lnTo>
                  <a:pt x="3682" y="2171"/>
                </a:lnTo>
                <a:lnTo>
                  <a:pt x="3666" y="2160"/>
                </a:lnTo>
                <a:lnTo>
                  <a:pt x="3660" y="2149"/>
                </a:lnTo>
                <a:lnTo>
                  <a:pt x="3644" y="2144"/>
                </a:lnTo>
                <a:lnTo>
                  <a:pt x="3644" y="2144"/>
                </a:lnTo>
                <a:lnTo>
                  <a:pt x="3660" y="2166"/>
                </a:lnTo>
                <a:lnTo>
                  <a:pt x="3660" y="2166"/>
                </a:lnTo>
                <a:lnTo>
                  <a:pt x="3666" y="2171"/>
                </a:lnTo>
                <a:lnTo>
                  <a:pt x="3671" y="2177"/>
                </a:lnTo>
                <a:lnTo>
                  <a:pt x="3666" y="2182"/>
                </a:lnTo>
                <a:lnTo>
                  <a:pt x="3666" y="2182"/>
                </a:lnTo>
                <a:lnTo>
                  <a:pt x="3660" y="2204"/>
                </a:lnTo>
                <a:lnTo>
                  <a:pt x="3655" y="2210"/>
                </a:lnTo>
                <a:lnTo>
                  <a:pt x="3655" y="2210"/>
                </a:lnTo>
                <a:lnTo>
                  <a:pt x="3660" y="2215"/>
                </a:lnTo>
                <a:lnTo>
                  <a:pt x="3660" y="2215"/>
                </a:lnTo>
                <a:lnTo>
                  <a:pt x="3666" y="2221"/>
                </a:lnTo>
                <a:lnTo>
                  <a:pt x="3671" y="2221"/>
                </a:lnTo>
                <a:lnTo>
                  <a:pt x="3671" y="2221"/>
                </a:lnTo>
                <a:lnTo>
                  <a:pt x="3671" y="2221"/>
                </a:lnTo>
                <a:lnTo>
                  <a:pt x="3666" y="2232"/>
                </a:lnTo>
                <a:lnTo>
                  <a:pt x="3666" y="2238"/>
                </a:lnTo>
                <a:lnTo>
                  <a:pt x="3649" y="2232"/>
                </a:lnTo>
                <a:lnTo>
                  <a:pt x="3649" y="2232"/>
                </a:lnTo>
                <a:lnTo>
                  <a:pt x="3644" y="2232"/>
                </a:lnTo>
                <a:lnTo>
                  <a:pt x="3638" y="2238"/>
                </a:lnTo>
                <a:lnTo>
                  <a:pt x="3638" y="2238"/>
                </a:lnTo>
                <a:lnTo>
                  <a:pt x="3638" y="2243"/>
                </a:lnTo>
                <a:lnTo>
                  <a:pt x="3638" y="2243"/>
                </a:lnTo>
                <a:lnTo>
                  <a:pt x="3627" y="2254"/>
                </a:lnTo>
                <a:lnTo>
                  <a:pt x="3627" y="2254"/>
                </a:lnTo>
                <a:lnTo>
                  <a:pt x="3605" y="2271"/>
                </a:lnTo>
                <a:lnTo>
                  <a:pt x="3594" y="2282"/>
                </a:lnTo>
                <a:lnTo>
                  <a:pt x="3594" y="2282"/>
                </a:lnTo>
                <a:lnTo>
                  <a:pt x="3577" y="2304"/>
                </a:lnTo>
                <a:lnTo>
                  <a:pt x="3577" y="2304"/>
                </a:lnTo>
                <a:lnTo>
                  <a:pt x="3588" y="2315"/>
                </a:lnTo>
                <a:lnTo>
                  <a:pt x="3588" y="2315"/>
                </a:lnTo>
                <a:lnTo>
                  <a:pt x="3599" y="2326"/>
                </a:lnTo>
                <a:lnTo>
                  <a:pt x="3611" y="2320"/>
                </a:lnTo>
                <a:lnTo>
                  <a:pt x="3611" y="2320"/>
                </a:lnTo>
                <a:lnTo>
                  <a:pt x="3622" y="2315"/>
                </a:lnTo>
                <a:lnTo>
                  <a:pt x="3627" y="2309"/>
                </a:lnTo>
                <a:lnTo>
                  <a:pt x="3633" y="2298"/>
                </a:lnTo>
                <a:lnTo>
                  <a:pt x="3633" y="2298"/>
                </a:lnTo>
                <a:lnTo>
                  <a:pt x="3644" y="2282"/>
                </a:lnTo>
                <a:lnTo>
                  <a:pt x="3649" y="2276"/>
                </a:lnTo>
                <a:lnTo>
                  <a:pt x="3649" y="2276"/>
                </a:lnTo>
                <a:lnTo>
                  <a:pt x="3666" y="2254"/>
                </a:lnTo>
                <a:lnTo>
                  <a:pt x="3666" y="2254"/>
                </a:lnTo>
                <a:lnTo>
                  <a:pt x="3677" y="2243"/>
                </a:lnTo>
                <a:lnTo>
                  <a:pt x="3682" y="2243"/>
                </a:lnTo>
                <a:lnTo>
                  <a:pt x="3688" y="2221"/>
                </a:lnTo>
                <a:lnTo>
                  <a:pt x="3688" y="2221"/>
                </a:lnTo>
                <a:lnTo>
                  <a:pt x="3699" y="2210"/>
                </a:lnTo>
                <a:lnTo>
                  <a:pt x="3699" y="2210"/>
                </a:lnTo>
                <a:lnTo>
                  <a:pt x="3710" y="2199"/>
                </a:lnTo>
                <a:lnTo>
                  <a:pt x="3710" y="2188"/>
                </a:lnTo>
                <a:lnTo>
                  <a:pt x="3699" y="2182"/>
                </a:lnTo>
                <a:lnTo>
                  <a:pt x="3699" y="2182"/>
                </a:lnTo>
                <a:lnTo>
                  <a:pt x="3693" y="2188"/>
                </a:lnTo>
                <a:lnTo>
                  <a:pt x="3688" y="2182"/>
                </a:lnTo>
                <a:lnTo>
                  <a:pt x="3688" y="2182"/>
                </a:lnTo>
                <a:close/>
                <a:moveTo>
                  <a:pt x="3500" y="1962"/>
                </a:moveTo>
                <a:lnTo>
                  <a:pt x="3495" y="1967"/>
                </a:lnTo>
                <a:lnTo>
                  <a:pt x="3500" y="1967"/>
                </a:lnTo>
                <a:lnTo>
                  <a:pt x="3500" y="1962"/>
                </a:lnTo>
                <a:close/>
                <a:moveTo>
                  <a:pt x="3500" y="2089"/>
                </a:moveTo>
                <a:lnTo>
                  <a:pt x="3511" y="2089"/>
                </a:lnTo>
                <a:lnTo>
                  <a:pt x="3500" y="2078"/>
                </a:lnTo>
                <a:lnTo>
                  <a:pt x="3500" y="2089"/>
                </a:lnTo>
                <a:close/>
                <a:moveTo>
                  <a:pt x="3495" y="2116"/>
                </a:moveTo>
                <a:lnTo>
                  <a:pt x="3511" y="2116"/>
                </a:lnTo>
                <a:lnTo>
                  <a:pt x="3500" y="2105"/>
                </a:lnTo>
                <a:lnTo>
                  <a:pt x="3495" y="2116"/>
                </a:lnTo>
                <a:close/>
                <a:moveTo>
                  <a:pt x="3478" y="2149"/>
                </a:moveTo>
                <a:lnTo>
                  <a:pt x="3489" y="2149"/>
                </a:lnTo>
                <a:lnTo>
                  <a:pt x="3478" y="2144"/>
                </a:lnTo>
                <a:lnTo>
                  <a:pt x="3478" y="2149"/>
                </a:lnTo>
                <a:close/>
                <a:moveTo>
                  <a:pt x="1802" y="959"/>
                </a:moveTo>
                <a:lnTo>
                  <a:pt x="1802" y="959"/>
                </a:lnTo>
                <a:lnTo>
                  <a:pt x="1802" y="953"/>
                </a:lnTo>
                <a:lnTo>
                  <a:pt x="1808" y="937"/>
                </a:lnTo>
                <a:lnTo>
                  <a:pt x="1808" y="937"/>
                </a:lnTo>
                <a:lnTo>
                  <a:pt x="1802" y="931"/>
                </a:lnTo>
                <a:lnTo>
                  <a:pt x="1802" y="926"/>
                </a:lnTo>
                <a:lnTo>
                  <a:pt x="1791" y="942"/>
                </a:lnTo>
                <a:lnTo>
                  <a:pt x="1786" y="948"/>
                </a:lnTo>
                <a:lnTo>
                  <a:pt x="1791" y="953"/>
                </a:lnTo>
                <a:lnTo>
                  <a:pt x="1802" y="959"/>
                </a:lnTo>
                <a:close/>
                <a:moveTo>
                  <a:pt x="1703" y="1097"/>
                </a:moveTo>
                <a:lnTo>
                  <a:pt x="1703" y="1097"/>
                </a:lnTo>
                <a:lnTo>
                  <a:pt x="1703" y="1113"/>
                </a:lnTo>
                <a:lnTo>
                  <a:pt x="1703" y="1113"/>
                </a:lnTo>
                <a:lnTo>
                  <a:pt x="1709" y="1113"/>
                </a:lnTo>
                <a:lnTo>
                  <a:pt x="1714" y="1119"/>
                </a:lnTo>
                <a:lnTo>
                  <a:pt x="1714" y="1119"/>
                </a:lnTo>
                <a:lnTo>
                  <a:pt x="1720" y="1119"/>
                </a:lnTo>
                <a:lnTo>
                  <a:pt x="1731" y="1113"/>
                </a:lnTo>
                <a:lnTo>
                  <a:pt x="1742" y="1108"/>
                </a:lnTo>
                <a:lnTo>
                  <a:pt x="1742" y="1108"/>
                </a:lnTo>
                <a:lnTo>
                  <a:pt x="1753" y="1075"/>
                </a:lnTo>
                <a:lnTo>
                  <a:pt x="1753" y="1075"/>
                </a:lnTo>
                <a:lnTo>
                  <a:pt x="1753" y="1069"/>
                </a:lnTo>
                <a:lnTo>
                  <a:pt x="1758" y="1064"/>
                </a:lnTo>
                <a:lnTo>
                  <a:pt x="1758" y="1064"/>
                </a:lnTo>
                <a:lnTo>
                  <a:pt x="1769" y="1064"/>
                </a:lnTo>
                <a:lnTo>
                  <a:pt x="1769" y="1064"/>
                </a:lnTo>
                <a:lnTo>
                  <a:pt x="1775" y="1064"/>
                </a:lnTo>
                <a:lnTo>
                  <a:pt x="1775" y="1069"/>
                </a:lnTo>
                <a:lnTo>
                  <a:pt x="1775" y="1069"/>
                </a:lnTo>
                <a:lnTo>
                  <a:pt x="1775" y="1086"/>
                </a:lnTo>
                <a:lnTo>
                  <a:pt x="1764" y="1091"/>
                </a:lnTo>
                <a:lnTo>
                  <a:pt x="1769" y="1102"/>
                </a:lnTo>
                <a:lnTo>
                  <a:pt x="1764" y="1113"/>
                </a:lnTo>
                <a:lnTo>
                  <a:pt x="1758" y="1130"/>
                </a:lnTo>
                <a:lnTo>
                  <a:pt x="1758" y="1141"/>
                </a:lnTo>
                <a:lnTo>
                  <a:pt x="1758" y="1141"/>
                </a:lnTo>
                <a:lnTo>
                  <a:pt x="1775" y="1135"/>
                </a:lnTo>
                <a:lnTo>
                  <a:pt x="1775" y="1135"/>
                </a:lnTo>
                <a:lnTo>
                  <a:pt x="1797" y="1135"/>
                </a:lnTo>
                <a:lnTo>
                  <a:pt x="1814" y="1130"/>
                </a:lnTo>
                <a:lnTo>
                  <a:pt x="1814" y="1130"/>
                </a:lnTo>
                <a:lnTo>
                  <a:pt x="1819" y="1124"/>
                </a:lnTo>
                <a:lnTo>
                  <a:pt x="1819" y="1124"/>
                </a:lnTo>
                <a:lnTo>
                  <a:pt x="1830" y="1113"/>
                </a:lnTo>
                <a:lnTo>
                  <a:pt x="1830" y="1102"/>
                </a:lnTo>
                <a:lnTo>
                  <a:pt x="1830" y="1102"/>
                </a:lnTo>
                <a:lnTo>
                  <a:pt x="1830" y="1097"/>
                </a:lnTo>
                <a:lnTo>
                  <a:pt x="1825" y="1086"/>
                </a:lnTo>
                <a:lnTo>
                  <a:pt x="1825" y="1086"/>
                </a:lnTo>
                <a:lnTo>
                  <a:pt x="1814" y="1075"/>
                </a:lnTo>
                <a:lnTo>
                  <a:pt x="1814" y="1075"/>
                </a:lnTo>
                <a:lnTo>
                  <a:pt x="1814" y="1069"/>
                </a:lnTo>
                <a:lnTo>
                  <a:pt x="1808" y="1058"/>
                </a:lnTo>
                <a:lnTo>
                  <a:pt x="1808" y="1058"/>
                </a:lnTo>
                <a:lnTo>
                  <a:pt x="1802" y="1047"/>
                </a:lnTo>
                <a:lnTo>
                  <a:pt x="1791" y="1036"/>
                </a:lnTo>
                <a:lnTo>
                  <a:pt x="1786" y="1036"/>
                </a:lnTo>
                <a:lnTo>
                  <a:pt x="1786" y="1036"/>
                </a:lnTo>
                <a:lnTo>
                  <a:pt x="1791" y="1020"/>
                </a:lnTo>
                <a:lnTo>
                  <a:pt x="1791" y="1020"/>
                </a:lnTo>
                <a:lnTo>
                  <a:pt x="1791" y="1009"/>
                </a:lnTo>
                <a:lnTo>
                  <a:pt x="1791" y="1003"/>
                </a:lnTo>
                <a:lnTo>
                  <a:pt x="1791" y="1003"/>
                </a:lnTo>
                <a:lnTo>
                  <a:pt x="1780" y="998"/>
                </a:lnTo>
                <a:lnTo>
                  <a:pt x="1786" y="986"/>
                </a:lnTo>
                <a:lnTo>
                  <a:pt x="1791" y="970"/>
                </a:lnTo>
                <a:lnTo>
                  <a:pt x="1780" y="970"/>
                </a:lnTo>
                <a:lnTo>
                  <a:pt x="1775" y="981"/>
                </a:lnTo>
                <a:lnTo>
                  <a:pt x="1753" y="986"/>
                </a:lnTo>
                <a:lnTo>
                  <a:pt x="1753" y="992"/>
                </a:lnTo>
                <a:lnTo>
                  <a:pt x="1736" y="992"/>
                </a:lnTo>
                <a:lnTo>
                  <a:pt x="1736" y="992"/>
                </a:lnTo>
                <a:lnTo>
                  <a:pt x="1736" y="1003"/>
                </a:lnTo>
                <a:lnTo>
                  <a:pt x="1736" y="1003"/>
                </a:lnTo>
                <a:lnTo>
                  <a:pt x="1742" y="1020"/>
                </a:lnTo>
                <a:lnTo>
                  <a:pt x="1742" y="1020"/>
                </a:lnTo>
                <a:lnTo>
                  <a:pt x="1742" y="1031"/>
                </a:lnTo>
                <a:lnTo>
                  <a:pt x="1742" y="1031"/>
                </a:lnTo>
                <a:lnTo>
                  <a:pt x="1731" y="1047"/>
                </a:lnTo>
                <a:lnTo>
                  <a:pt x="1731" y="1047"/>
                </a:lnTo>
                <a:lnTo>
                  <a:pt x="1725" y="1047"/>
                </a:lnTo>
                <a:lnTo>
                  <a:pt x="1714" y="1058"/>
                </a:lnTo>
                <a:lnTo>
                  <a:pt x="1714" y="1058"/>
                </a:lnTo>
                <a:lnTo>
                  <a:pt x="1703" y="1064"/>
                </a:lnTo>
                <a:lnTo>
                  <a:pt x="1703" y="1069"/>
                </a:lnTo>
                <a:lnTo>
                  <a:pt x="1703" y="1075"/>
                </a:lnTo>
                <a:lnTo>
                  <a:pt x="1703" y="1075"/>
                </a:lnTo>
                <a:lnTo>
                  <a:pt x="1703" y="1097"/>
                </a:lnTo>
                <a:lnTo>
                  <a:pt x="1703" y="1097"/>
                </a:lnTo>
                <a:close/>
                <a:moveTo>
                  <a:pt x="1736" y="920"/>
                </a:moveTo>
                <a:lnTo>
                  <a:pt x="1736" y="920"/>
                </a:lnTo>
                <a:lnTo>
                  <a:pt x="1742" y="931"/>
                </a:lnTo>
                <a:lnTo>
                  <a:pt x="1742" y="931"/>
                </a:lnTo>
                <a:lnTo>
                  <a:pt x="1747" y="909"/>
                </a:lnTo>
                <a:lnTo>
                  <a:pt x="1747" y="909"/>
                </a:lnTo>
                <a:lnTo>
                  <a:pt x="1747" y="898"/>
                </a:lnTo>
                <a:lnTo>
                  <a:pt x="1742" y="898"/>
                </a:lnTo>
                <a:lnTo>
                  <a:pt x="1731" y="904"/>
                </a:lnTo>
                <a:lnTo>
                  <a:pt x="1731" y="904"/>
                </a:lnTo>
                <a:lnTo>
                  <a:pt x="1736" y="909"/>
                </a:lnTo>
                <a:lnTo>
                  <a:pt x="1736" y="920"/>
                </a:lnTo>
                <a:lnTo>
                  <a:pt x="1736" y="920"/>
                </a:lnTo>
                <a:close/>
                <a:moveTo>
                  <a:pt x="1648" y="860"/>
                </a:moveTo>
                <a:lnTo>
                  <a:pt x="1648" y="860"/>
                </a:lnTo>
                <a:lnTo>
                  <a:pt x="1654" y="860"/>
                </a:lnTo>
                <a:lnTo>
                  <a:pt x="1659" y="849"/>
                </a:lnTo>
                <a:lnTo>
                  <a:pt x="1659" y="849"/>
                </a:lnTo>
                <a:lnTo>
                  <a:pt x="1670" y="843"/>
                </a:lnTo>
                <a:lnTo>
                  <a:pt x="1670" y="832"/>
                </a:lnTo>
                <a:lnTo>
                  <a:pt x="1670" y="832"/>
                </a:lnTo>
                <a:lnTo>
                  <a:pt x="1659" y="816"/>
                </a:lnTo>
                <a:lnTo>
                  <a:pt x="1659" y="816"/>
                </a:lnTo>
                <a:lnTo>
                  <a:pt x="1659" y="805"/>
                </a:lnTo>
                <a:lnTo>
                  <a:pt x="1648" y="794"/>
                </a:lnTo>
                <a:lnTo>
                  <a:pt x="1637" y="799"/>
                </a:lnTo>
                <a:lnTo>
                  <a:pt x="1632" y="799"/>
                </a:lnTo>
                <a:lnTo>
                  <a:pt x="1621" y="805"/>
                </a:lnTo>
                <a:lnTo>
                  <a:pt x="1610" y="805"/>
                </a:lnTo>
                <a:lnTo>
                  <a:pt x="1599" y="805"/>
                </a:lnTo>
                <a:lnTo>
                  <a:pt x="1588" y="799"/>
                </a:lnTo>
                <a:lnTo>
                  <a:pt x="1588" y="799"/>
                </a:lnTo>
                <a:lnTo>
                  <a:pt x="1576" y="799"/>
                </a:lnTo>
                <a:lnTo>
                  <a:pt x="1576" y="799"/>
                </a:lnTo>
                <a:lnTo>
                  <a:pt x="1571" y="799"/>
                </a:lnTo>
                <a:lnTo>
                  <a:pt x="1565" y="805"/>
                </a:lnTo>
                <a:lnTo>
                  <a:pt x="1560" y="816"/>
                </a:lnTo>
                <a:lnTo>
                  <a:pt x="1560" y="827"/>
                </a:lnTo>
                <a:lnTo>
                  <a:pt x="1565" y="827"/>
                </a:lnTo>
                <a:lnTo>
                  <a:pt x="1571" y="832"/>
                </a:lnTo>
                <a:lnTo>
                  <a:pt x="1571" y="838"/>
                </a:lnTo>
                <a:lnTo>
                  <a:pt x="1565" y="838"/>
                </a:lnTo>
                <a:lnTo>
                  <a:pt x="1560" y="849"/>
                </a:lnTo>
                <a:lnTo>
                  <a:pt x="1565" y="849"/>
                </a:lnTo>
                <a:lnTo>
                  <a:pt x="1571" y="854"/>
                </a:lnTo>
                <a:lnTo>
                  <a:pt x="1571" y="865"/>
                </a:lnTo>
                <a:lnTo>
                  <a:pt x="1571" y="871"/>
                </a:lnTo>
                <a:lnTo>
                  <a:pt x="1571" y="871"/>
                </a:lnTo>
                <a:lnTo>
                  <a:pt x="1582" y="871"/>
                </a:lnTo>
                <a:lnTo>
                  <a:pt x="1582" y="871"/>
                </a:lnTo>
                <a:lnTo>
                  <a:pt x="1588" y="871"/>
                </a:lnTo>
                <a:lnTo>
                  <a:pt x="1588" y="871"/>
                </a:lnTo>
                <a:lnTo>
                  <a:pt x="1588" y="871"/>
                </a:lnTo>
                <a:lnTo>
                  <a:pt x="1588" y="871"/>
                </a:lnTo>
                <a:lnTo>
                  <a:pt x="1593" y="871"/>
                </a:lnTo>
                <a:lnTo>
                  <a:pt x="1593" y="871"/>
                </a:lnTo>
                <a:lnTo>
                  <a:pt x="1599" y="876"/>
                </a:lnTo>
                <a:lnTo>
                  <a:pt x="1604" y="876"/>
                </a:lnTo>
                <a:lnTo>
                  <a:pt x="1615" y="882"/>
                </a:lnTo>
                <a:lnTo>
                  <a:pt x="1615" y="882"/>
                </a:lnTo>
                <a:lnTo>
                  <a:pt x="1626" y="871"/>
                </a:lnTo>
                <a:lnTo>
                  <a:pt x="1626" y="871"/>
                </a:lnTo>
                <a:lnTo>
                  <a:pt x="1632" y="865"/>
                </a:lnTo>
                <a:lnTo>
                  <a:pt x="1632" y="865"/>
                </a:lnTo>
                <a:lnTo>
                  <a:pt x="1643" y="860"/>
                </a:lnTo>
                <a:lnTo>
                  <a:pt x="1648" y="860"/>
                </a:lnTo>
                <a:lnTo>
                  <a:pt x="1648" y="860"/>
                </a:lnTo>
                <a:close/>
                <a:moveTo>
                  <a:pt x="2006" y="281"/>
                </a:moveTo>
                <a:lnTo>
                  <a:pt x="2006" y="281"/>
                </a:lnTo>
                <a:lnTo>
                  <a:pt x="2012" y="287"/>
                </a:lnTo>
                <a:lnTo>
                  <a:pt x="2017" y="292"/>
                </a:lnTo>
                <a:lnTo>
                  <a:pt x="2029" y="292"/>
                </a:lnTo>
                <a:lnTo>
                  <a:pt x="2029" y="303"/>
                </a:lnTo>
                <a:lnTo>
                  <a:pt x="2029" y="303"/>
                </a:lnTo>
                <a:lnTo>
                  <a:pt x="2029" y="309"/>
                </a:lnTo>
                <a:lnTo>
                  <a:pt x="2034" y="314"/>
                </a:lnTo>
                <a:lnTo>
                  <a:pt x="2034" y="314"/>
                </a:lnTo>
                <a:lnTo>
                  <a:pt x="2045" y="314"/>
                </a:lnTo>
                <a:lnTo>
                  <a:pt x="2045" y="314"/>
                </a:lnTo>
                <a:lnTo>
                  <a:pt x="2062" y="314"/>
                </a:lnTo>
                <a:lnTo>
                  <a:pt x="2073" y="320"/>
                </a:lnTo>
                <a:lnTo>
                  <a:pt x="2078" y="320"/>
                </a:lnTo>
                <a:lnTo>
                  <a:pt x="2089" y="309"/>
                </a:lnTo>
                <a:lnTo>
                  <a:pt x="2100" y="292"/>
                </a:lnTo>
                <a:lnTo>
                  <a:pt x="2106" y="287"/>
                </a:lnTo>
                <a:lnTo>
                  <a:pt x="2106" y="281"/>
                </a:lnTo>
                <a:lnTo>
                  <a:pt x="2106" y="265"/>
                </a:lnTo>
                <a:lnTo>
                  <a:pt x="2106" y="265"/>
                </a:lnTo>
                <a:lnTo>
                  <a:pt x="2089" y="265"/>
                </a:lnTo>
                <a:lnTo>
                  <a:pt x="2089" y="265"/>
                </a:lnTo>
                <a:lnTo>
                  <a:pt x="2078" y="259"/>
                </a:lnTo>
                <a:lnTo>
                  <a:pt x="2067" y="254"/>
                </a:lnTo>
                <a:lnTo>
                  <a:pt x="2062" y="248"/>
                </a:lnTo>
                <a:lnTo>
                  <a:pt x="2051" y="242"/>
                </a:lnTo>
                <a:lnTo>
                  <a:pt x="2051" y="242"/>
                </a:lnTo>
                <a:lnTo>
                  <a:pt x="2045" y="248"/>
                </a:lnTo>
                <a:lnTo>
                  <a:pt x="2040" y="254"/>
                </a:lnTo>
                <a:lnTo>
                  <a:pt x="2034" y="242"/>
                </a:lnTo>
                <a:lnTo>
                  <a:pt x="2034" y="242"/>
                </a:lnTo>
                <a:lnTo>
                  <a:pt x="2023" y="242"/>
                </a:lnTo>
                <a:lnTo>
                  <a:pt x="2017" y="242"/>
                </a:lnTo>
                <a:lnTo>
                  <a:pt x="2017" y="242"/>
                </a:lnTo>
                <a:lnTo>
                  <a:pt x="2006" y="248"/>
                </a:lnTo>
                <a:lnTo>
                  <a:pt x="2006" y="254"/>
                </a:lnTo>
                <a:lnTo>
                  <a:pt x="2006" y="259"/>
                </a:lnTo>
                <a:lnTo>
                  <a:pt x="2006" y="265"/>
                </a:lnTo>
                <a:lnTo>
                  <a:pt x="2006" y="265"/>
                </a:lnTo>
                <a:lnTo>
                  <a:pt x="2006" y="265"/>
                </a:lnTo>
                <a:lnTo>
                  <a:pt x="2006" y="270"/>
                </a:lnTo>
                <a:lnTo>
                  <a:pt x="2006" y="270"/>
                </a:lnTo>
                <a:lnTo>
                  <a:pt x="2006" y="276"/>
                </a:lnTo>
                <a:lnTo>
                  <a:pt x="2006" y="281"/>
                </a:lnTo>
                <a:lnTo>
                  <a:pt x="2006" y="281"/>
                </a:lnTo>
                <a:close/>
                <a:moveTo>
                  <a:pt x="1924" y="342"/>
                </a:moveTo>
                <a:lnTo>
                  <a:pt x="1935" y="358"/>
                </a:lnTo>
                <a:lnTo>
                  <a:pt x="1935" y="364"/>
                </a:lnTo>
                <a:lnTo>
                  <a:pt x="1940" y="369"/>
                </a:lnTo>
                <a:lnTo>
                  <a:pt x="1951" y="380"/>
                </a:lnTo>
                <a:lnTo>
                  <a:pt x="1951" y="380"/>
                </a:lnTo>
                <a:lnTo>
                  <a:pt x="1951" y="380"/>
                </a:lnTo>
                <a:lnTo>
                  <a:pt x="1951" y="386"/>
                </a:lnTo>
                <a:lnTo>
                  <a:pt x="1951" y="386"/>
                </a:lnTo>
                <a:lnTo>
                  <a:pt x="1951" y="402"/>
                </a:lnTo>
                <a:lnTo>
                  <a:pt x="1957" y="408"/>
                </a:lnTo>
                <a:lnTo>
                  <a:pt x="1957" y="408"/>
                </a:lnTo>
                <a:lnTo>
                  <a:pt x="1957" y="413"/>
                </a:lnTo>
                <a:lnTo>
                  <a:pt x="1957" y="413"/>
                </a:lnTo>
                <a:lnTo>
                  <a:pt x="1962" y="424"/>
                </a:lnTo>
                <a:lnTo>
                  <a:pt x="1968" y="430"/>
                </a:lnTo>
                <a:lnTo>
                  <a:pt x="1968" y="430"/>
                </a:lnTo>
                <a:lnTo>
                  <a:pt x="1973" y="441"/>
                </a:lnTo>
                <a:lnTo>
                  <a:pt x="1990" y="457"/>
                </a:lnTo>
                <a:lnTo>
                  <a:pt x="1995" y="430"/>
                </a:lnTo>
                <a:lnTo>
                  <a:pt x="2006" y="419"/>
                </a:lnTo>
                <a:lnTo>
                  <a:pt x="2006" y="419"/>
                </a:lnTo>
                <a:lnTo>
                  <a:pt x="2006" y="419"/>
                </a:lnTo>
                <a:lnTo>
                  <a:pt x="2012" y="413"/>
                </a:lnTo>
                <a:lnTo>
                  <a:pt x="2012" y="413"/>
                </a:lnTo>
                <a:lnTo>
                  <a:pt x="2006" y="397"/>
                </a:lnTo>
                <a:lnTo>
                  <a:pt x="2012" y="391"/>
                </a:lnTo>
                <a:lnTo>
                  <a:pt x="2017" y="380"/>
                </a:lnTo>
                <a:lnTo>
                  <a:pt x="2017" y="375"/>
                </a:lnTo>
                <a:lnTo>
                  <a:pt x="2023" y="369"/>
                </a:lnTo>
                <a:lnTo>
                  <a:pt x="2023" y="364"/>
                </a:lnTo>
                <a:lnTo>
                  <a:pt x="2034" y="375"/>
                </a:lnTo>
                <a:lnTo>
                  <a:pt x="2034" y="380"/>
                </a:lnTo>
                <a:lnTo>
                  <a:pt x="2040" y="391"/>
                </a:lnTo>
                <a:lnTo>
                  <a:pt x="2040" y="397"/>
                </a:lnTo>
                <a:lnTo>
                  <a:pt x="2040" y="397"/>
                </a:lnTo>
                <a:lnTo>
                  <a:pt x="2034" y="408"/>
                </a:lnTo>
                <a:lnTo>
                  <a:pt x="2034" y="408"/>
                </a:lnTo>
                <a:lnTo>
                  <a:pt x="2029" y="413"/>
                </a:lnTo>
                <a:lnTo>
                  <a:pt x="2045" y="413"/>
                </a:lnTo>
                <a:lnTo>
                  <a:pt x="2045" y="413"/>
                </a:lnTo>
                <a:lnTo>
                  <a:pt x="2045" y="413"/>
                </a:lnTo>
                <a:lnTo>
                  <a:pt x="2051" y="419"/>
                </a:lnTo>
                <a:lnTo>
                  <a:pt x="2051" y="419"/>
                </a:lnTo>
                <a:lnTo>
                  <a:pt x="2051" y="419"/>
                </a:lnTo>
                <a:lnTo>
                  <a:pt x="2051" y="424"/>
                </a:lnTo>
                <a:lnTo>
                  <a:pt x="2051" y="424"/>
                </a:lnTo>
                <a:lnTo>
                  <a:pt x="2056" y="430"/>
                </a:lnTo>
                <a:lnTo>
                  <a:pt x="2062" y="424"/>
                </a:lnTo>
                <a:lnTo>
                  <a:pt x="2062" y="424"/>
                </a:lnTo>
                <a:lnTo>
                  <a:pt x="2062" y="424"/>
                </a:lnTo>
                <a:lnTo>
                  <a:pt x="2062" y="419"/>
                </a:lnTo>
                <a:lnTo>
                  <a:pt x="2062" y="419"/>
                </a:lnTo>
                <a:lnTo>
                  <a:pt x="2073" y="402"/>
                </a:lnTo>
                <a:lnTo>
                  <a:pt x="2073" y="402"/>
                </a:lnTo>
                <a:lnTo>
                  <a:pt x="2078" y="402"/>
                </a:lnTo>
                <a:lnTo>
                  <a:pt x="2078" y="397"/>
                </a:lnTo>
                <a:lnTo>
                  <a:pt x="2078" y="397"/>
                </a:lnTo>
                <a:lnTo>
                  <a:pt x="2067" y="391"/>
                </a:lnTo>
                <a:lnTo>
                  <a:pt x="2062" y="386"/>
                </a:lnTo>
                <a:lnTo>
                  <a:pt x="2067" y="375"/>
                </a:lnTo>
                <a:lnTo>
                  <a:pt x="2051" y="369"/>
                </a:lnTo>
                <a:lnTo>
                  <a:pt x="2051" y="364"/>
                </a:lnTo>
                <a:lnTo>
                  <a:pt x="2051" y="358"/>
                </a:lnTo>
                <a:lnTo>
                  <a:pt x="2045" y="353"/>
                </a:lnTo>
                <a:lnTo>
                  <a:pt x="2045" y="347"/>
                </a:lnTo>
                <a:lnTo>
                  <a:pt x="2045" y="347"/>
                </a:lnTo>
                <a:lnTo>
                  <a:pt x="2045" y="342"/>
                </a:lnTo>
                <a:lnTo>
                  <a:pt x="2040" y="336"/>
                </a:lnTo>
                <a:lnTo>
                  <a:pt x="2040" y="336"/>
                </a:lnTo>
                <a:lnTo>
                  <a:pt x="2029" y="331"/>
                </a:lnTo>
                <a:lnTo>
                  <a:pt x="2029" y="325"/>
                </a:lnTo>
                <a:lnTo>
                  <a:pt x="2023" y="320"/>
                </a:lnTo>
                <a:lnTo>
                  <a:pt x="2017" y="314"/>
                </a:lnTo>
                <a:lnTo>
                  <a:pt x="2017" y="309"/>
                </a:lnTo>
                <a:lnTo>
                  <a:pt x="2006" y="298"/>
                </a:lnTo>
                <a:lnTo>
                  <a:pt x="1995" y="287"/>
                </a:lnTo>
                <a:lnTo>
                  <a:pt x="1995" y="281"/>
                </a:lnTo>
                <a:lnTo>
                  <a:pt x="1990" y="276"/>
                </a:lnTo>
                <a:lnTo>
                  <a:pt x="1984" y="276"/>
                </a:lnTo>
                <a:lnTo>
                  <a:pt x="1973" y="292"/>
                </a:lnTo>
                <a:lnTo>
                  <a:pt x="1968" y="287"/>
                </a:lnTo>
                <a:lnTo>
                  <a:pt x="1957" y="287"/>
                </a:lnTo>
                <a:lnTo>
                  <a:pt x="1951" y="287"/>
                </a:lnTo>
                <a:lnTo>
                  <a:pt x="1946" y="287"/>
                </a:lnTo>
                <a:lnTo>
                  <a:pt x="1935" y="287"/>
                </a:lnTo>
                <a:lnTo>
                  <a:pt x="1929" y="287"/>
                </a:lnTo>
                <a:lnTo>
                  <a:pt x="1929" y="287"/>
                </a:lnTo>
                <a:lnTo>
                  <a:pt x="1929" y="298"/>
                </a:lnTo>
                <a:lnTo>
                  <a:pt x="1929" y="298"/>
                </a:lnTo>
                <a:lnTo>
                  <a:pt x="1929" y="298"/>
                </a:lnTo>
                <a:lnTo>
                  <a:pt x="1929" y="303"/>
                </a:lnTo>
                <a:lnTo>
                  <a:pt x="1929" y="303"/>
                </a:lnTo>
                <a:lnTo>
                  <a:pt x="1929" y="325"/>
                </a:lnTo>
                <a:lnTo>
                  <a:pt x="1929" y="325"/>
                </a:lnTo>
                <a:lnTo>
                  <a:pt x="1935" y="325"/>
                </a:lnTo>
                <a:lnTo>
                  <a:pt x="1935" y="325"/>
                </a:lnTo>
                <a:lnTo>
                  <a:pt x="1929" y="331"/>
                </a:lnTo>
                <a:lnTo>
                  <a:pt x="1929" y="331"/>
                </a:lnTo>
                <a:lnTo>
                  <a:pt x="1924" y="342"/>
                </a:lnTo>
                <a:lnTo>
                  <a:pt x="1924" y="342"/>
                </a:lnTo>
                <a:close/>
                <a:moveTo>
                  <a:pt x="2486" y="468"/>
                </a:moveTo>
                <a:lnTo>
                  <a:pt x="2486" y="468"/>
                </a:lnTo>
                <a:lnTo>
                  <a:pt x="2464" y="474"/>
                </a:lnTo>
                <a:lnTo>
                  <a:pt x="2436" y="485"/>
                </a:lnTo>
                <a:lnTo>
                  <a:pt x="2436" y="485"/>
                </a:lnTo>
                <a:lnTo>
                  <a:pt x="2431" y="490"/>
                </a:lnTo>
                <a:lnTo>
                  <a:pt x="2431" y="490"/>
                </a:lnTo>
                <a:lnTo>
                  <a:pt x="2425" y="507"/>
                </a:lnTo>
                <a:lnTo>
                  <a:pt x="2425" y="513"/>
                </a:lnTo>
                <a:lnTo>
                  <a:pt x="2420" y="513"/>
                </a:lnTo>
                <a:lnTo>
                  <a:pt x="2420" y="513"/>
                </a:lnTo>
                <a:lnTo>
                  <a:pt x="2403" y="518"/>
                </a:lnTo>
                <a:lnTo>
                  <a:pt x="2398" y="529"/>
                </a:lnTo>
                <a:lnTo>
                  <a:pt x="2398" y="546"/>
                </a:lnTo>
                <a:lnTo>
                  <a:pt x="2398" y="546"/>
                </a:lnTo>
                <a:lnTo>
                  <a:pt x="2392" y="557"/>
                </a:lnTo>
                <a:lnTo>
                  <a:pt x="2392" y="557"/>
                </a:lnTo>
                <a:lnTo>
                  <a:pt x="2387" y="579"/>
                </a:lnTo>
                <a:lnTo>
                  <a:pt x="2387" y="579"/>
                </a:lnTo>
                <a:lnTo>
                  <a:pt x="2387" y="579"/>
                </a:lnTo>
                <a:lnTo>
                  <a:pt x="2381" y="590"/>
                </a:lnTo>
                <a:lnTo>
                  <a:pt x="2381" y="590"/>
                </a:lnTo>
                <a:lnTo>
                  <a:pt x="2381" y="595"/>
                </a:lnTo>
                <a:lnTo>
                  <a:pt x="2376" y="595"/>
                </a:lnTo>
                <a:lnTo>
                  <a:pt x="2376" y="595"/>
                </a:lnTo>
                <a:lnTo>
                  <a:pt x="2365" y="612"/>
                </a:lnTo>
                <a:lnTo>
                  <a:pt x="2365" y="612"/>
                </a:lnTo>
                <a:lnTo>
                  <a:pt x="2359" y="634"/>
                </a:lnTo>
                <a:lnTo>
                  <a:pt x="2359" y="634"/>
                </a:lnTo>
                <a:lnTo>
                  <a:pt x="2365" y="645"/>
                </a:lnTo>
                <a:lnTo>
                  <a:pt x="2370" y="656"/>
                </a:lnTo>
                <a:lnTo>
                  <a:pt x="2370" y="656"/>
                </a:lnTo>
                <a:lnTo>
                  <a:pt x="2376" y="672"/>
                </a:lnTo>
                <a:lnTo>
                  <a:pt x="2376" y="672"/>
                </a:lnTo>
                <a:lnTo>
                  <a:pt x="2381" y="672"/>
                </a:lnTo>
                <a:lnTo>
                  <a:pt x="2381" y="672"/>
                </a:lnTo>
                <a:lnTo>
                  <a:pt x="2387" y="678"/>
                </a:lnTo>
                <a:lnTo>
                  <a:pt x="2398" y="683"/>
                </a:lnTo>
                <a:lnTo>
                  <a:pt x="2398" y="683"/>
                </a:lnTo>
                <a:lnTo>
                  <a:pt x="2414" y="683"/>
                </a:lnTo>
                <a:lnTo>
                  <a:pt x="2414" y="683"/>
                </a:lnTo>
                <a:lnTo>
                  <a:pt x="2420" y="678"/>
                </a:lnTo>
                <a:lnTo>
                  <a:pt x="2420" y="678"/>
                </a:lnTo>
                <a:lnTo>
                  <a:pt x="2420" y="678"/>
                </a:lnTo>
                <a:lnTo>
                  <a:pt x="2420" y="672"/>
                </a:lnTo>
                <a:lnTo>
                  <a:pt x="2420" y="667"/>
                </a:lnTo>
                <a:lnTo>
                  <a:pt x="2420" y="667"/>
                </a:lnTo>
                <a:lnTo>
                  <a:pt x="2414" y="661"/>
                </a:lnTo>
                <a:lnTo>
                  <a:pt x="2403" y="650"/>
                </a:lnTo>
                <a:lnTo>
                  <a:pt x="2403" y="634"/>
                </a:lnTo>
                <a:lnTo>
                  <a:pt x="2409" y="617"/>
                </a:lnTo>
                <a:lnTo>
                  <a:pt x="2409" y="617"/>
                </a:lnTo>
                <a:lnTo>
                  <a:pt x="2409" y="606"/>
                </a:lnTo>
                <a:lnTo>
                  <a:pt x="2409" y="606"/>
                </a:lnTo>
                <a:lnTo>
                  <a:pt x="2420" y="590"/>
                </a:lnTo>
                <a:lnTo>
                  <a:pt x="2420" y="590"/>
                </a:lnTo>
                <a:lnTo>
                  <a:pt x="2420" y="584"/>
                </a:lnTo>
                <a:lnTo>
                  <a:pt x="2420" y="584"/>
                </a:lnTo>
                <a:lnTo>
                  <a:pt x="2425" y="579"/>
                </a:lnTo>
                <a:lnTo>
                  <a:pt x="2431" y="568"/>
                </a:lnTo>
                <a:lnTo>
                  <a:pt x="2431" y="551"/>
                </a:lnTo>
                <a:lnTo>
                  <a:pt x="2436" y="546"/>
                </a:lnTo>
                <a:lnTo>
                  <a:pt x="2442" y="546"/>
                </a:lnTo>
                <a:lnTo>
                  <a:pt x="2442" y="546"/>
                </a:lnTo>
                <a:lnTo>
                  <a:pt x="2447" y="540"/>
                </a:lnTo>
                <a:lnTo>
                  <a:pt x="2447" y="540"/>
                </a:lnTo>
                <a:lnTo>
                  <a:pt x="2458" y="529"/>
                </a:lnTo>
                <a:lnTo>
                  <a:pt x="2458" y="529"/>
                </a:lnTo>
                <a:lnTo>
                  <a:pt x="2475" y="513"/>
                </a:lnTo>
                <a:lnTo>
                  <a:pt x="2475" y="513"/>
                </a:lnTo>
                <a:lnTo>
                  <a:pt x="2481" y="513"/>
                </a:lnTo>
                <a:lnTo>
                  <a:pt x="2481" y="513"/>
                </a:lnTo>
                <a:lnTo>
                  <a:pt x="2481" y="507"/>
                </a:lnTo>
                <a:lnTo>
                  <a:pt x="2492" y="496"/>
                </a:lnTo>
                <a:lnTo>
                  <a:pt x="2492" y="496"/>
                </a:lnTo>
                <a:lnTo>
                  <a:pt x="2503" y="496"/>
                </a:lnTo>
                <a:lnTo>
                  <a:pt x="2525" y="479"/>
                </a:lnTo>
                <a:lnTo>
                  <a:pt x="2541" y="468"/>
                </a:lnTo>
                <a:lnTo>
                  <a:pt x="2547" y="463"/>
                </a:lnTo>
                <a:lnTo>
                  <a:pt x="2552" y="452"/>
                </a:lnTo>
                <a:lnTo>
                  <a:pt x="2530" y="435"/>
                </a:lnTo>
                <a:lnTo>
                  <a:pt x="2530" y="435"/>
                </a:lnTo>
                <a:lnTo>
                  <a:pt x="2530" y="435"/>
                </a:lnTo>
                <a:lnTo>
                  <a:pt x="2525" y="446"/>
                </a:lnTo>
                <a:lnTo>
                  <a:pt x="2525" y="446"/>
                </a:lnTo>
                <a:lnTo>
                  <a:pt x="2508" y="457"/>
                </a:lnTo>
                <a:lnTo>
                  <a:pt x="2508" y="457"/>
                </a:lnTo>
                <a:lnTo>
                  <a:pt x="2503" y="463"/>
                </a:lnTo>
                <a:lnTo>
                  <a:pt x="2486" y="468"/>
                </a:lnTo>
                <a:lnTo>
                  <a:pt x="2486" y="468"/>
                </a:lnTo>
                <a:close/>
                <a:moveTo>
                  <a:pt x="3274" y="535"/>
                </a:moveTo>
                <a:lnTo>
                  <a:pt x="3280" y="540"/>
                </a:lnTo>
                <a:lnTo>
                  <a:pt x="3285" y="546"/>
                </a:lnTo>
                <a:lnTo>
                  <a:pt x="3296" y="535"/>
                </a:lnTo>
                <a:lnTo>
                  <a:pt x="3324" y="529"/>
                </a:lnTo>
                <a:lnTo>
                  <a:pt x="3335" y="535"/>
                </a:lnTo>
                <a:lnTo>
                  <a:pt x="3346" y="529"/>
                </a:lnTo>
                <a:lnTo>
                  <a:pt x="3346" y="518"/>
                </a:lnTo>
                <a:lnTo>
                  <a:pt x="3351" y="507"/>
                </a:lnTo>
                <a:lnTo>
                  <a:pt x="3357" y="502"/>
                </a:lnTo>
                <a:lnTo>
                  <a:pt x="3351" y="496"/>
                </a:lnTo>
                <a:lnTo>
                  <a:pt x="3340" y="490"/>
                </a:lnTo>
                <a:lnTo>
                  <a:pt x="3335" y="490"/>
                </a:lnTo>
                <a:lnTo>
                  <a:pt x="3324" y="485"/>
                </a:lnTo>
                <a:lnTo>
                  <a:pt x="3318" y="479"/>
                </a:lnTo>
                <a:lnTo>
                  <a:pt x="3318" y="479"/>
                </a:lnTo>
                <a:lnTo>
                  <a:pt x="3313" y="474"/>
                </a:lnTo>
                <a:lnTo>
                  <a:pt x="3313" y="479"/>
                </a:lnTo>
                <a:lnTo>
                  <a:pt x="3313" y="479"/>
                </a:lnTo>
                <a:lnTo>
                  <a:pt x="3307" y="490"/>
                </a:lnTo>
                <a:lnTo>
                  <a:pt x="3296" y="485"/>
                </a:lnTo>
                <a:lnTo>
                  <a:pt x="3280" y="474"/>
                </a:lnTo>
                <a:lnTo>
                  <a:pt x="3274" y="485"/>
                </a:lnTo>
                <a:lnTo>
                  <a:pt x="3269" y="496"/>
                </a:lnTo>
                <a:lnTo>
                  <a:pt x="3269" y="496"/>
                </a:lnTo>
                <a:lnTo>
                  <a:pt x="3269" y="518"/>
                </a:lnTo>
                <a:lnTo>
                  <a:pt x="3269" y="518"/>
                </a:lnTo>
                <a:lnTo>
                  <a:pt x="3274" y="535"/>
                </a:lnTo>
                <a:lnTo>
                  <a:pt x="3274" y="535"/>
                </a:lnTo>
                <a:close/>
                <a:moveTo>
                  <a:pt x="3396" y="546"/>
                </a:moveTo>
                <a:lnTo>
                  <a:pt x="3396" y="546"/>
                </a:lnTo>
                <a:lnTo>
                  <a:pt x="3401" y="546"/>
                </a:lnTo>
                <a:lnTo>
                  <a:pt x="3407" y="546"/>
                </a:lnTo>
                <a:lnTo>
                  <a:pt x="3407" y="546"/>
                </a:lnTo>
                <a:lnTo>
                  <a:pt x="3418" y="540"/>
                </a:lnTo>
                <a:lnTo>
                  <a:pt x="3423" y="535"/>
                </a:lnTo>
                <a:lnTo>
                  <a:pt x="3423" y="535"/>
                </a:lnTo>
                <a:lnTo>
                  <a:pt x="3423" y="529"/>
                </a:lnTo>
                <a:lnTo>
                  <a:pt x="3423" y="524"/>
                </a:lnTo>
                <a:lnTo>
                  <a:pt x="3418" y="524"/>
                </a:lnTo>
                <a:lnTo>
                  <a:pt x="3401" y="518"/>
                </a:lnTo>
                <a:lnTo>
                  <a:pt x="3401" y="518"/>
                </a:lnTo>
                <a:lnTo>
                  <a:pt x="3385" y="513"/>
                </a:lnTo>
                <a:lnTo>
                  <a:pt x="3385" y="513"/>
                </a:lnTo>
                <a:lnTo>
                  <a:pt x="3373" y="507"/>
                </a:lnTo>
                <a:lnTo>
                  <a:pt x="3368" y="502"/>
                </a:lnTo>
                <a:lnTo>
                  <a:pt x="3368" y="513"/>
                </a:lnTo>
                <a:lnTo>
                  <a:pt x="3368" y="513"/>
                </a:lnTo>
                <a:lnTo>
                  <a:pt x="3373" y="529"/>
                </a:lnTo>
                <a:lnTo>
                  <a:pt x="3373" y="529"/>
                </a:lnTo>
                <a:lnTo>
                  <a:pt x="3396" y="546"/>
                </a:lnTo>
                <a:lnTo>
                  <a:pt x="3396" y="546"/>
                </a:lnTo>
                <a:close/>
                <a:moveTo>
                  <a:pt x="3307" y="595"/>
                </a:moveTo>
                <a:lnTo>
                  <a:pt x="3313" y="595"/>
                </a:lnTo>
                <a:lnTo>
                  <a:pt x="3335" y="595"/>
                </a:lnTo>
                <a:lnTo>
                  <a:pt x="3335" y="595"/>
                </a:lnTo>
                <a:lnTo>
                  <a:pt x="3340" y="595"/>
                </a:lnTo>
                <a:lnTo>
                  <a:pt x="3340" y="595"/>
                </a:lnTo>
                <a:lnTo>
                  <a:pt x="3346" y="590"/>
                </a:lnTo>
                <a:lnTo>
                  <a:pt x="3346" y="590"/>
                </a:lnTo>
                <a:lnTo>
                  <a:pt x="3340" y="584"/>
                </a:lnTo>
                <a:lnTo>
                  <a:pt x="3329" y="573"/>
                </a:lnTo>
                <a:lnTo>
                  <a:pt x="3324" y="568"/>
                </a:lnTo>
                <a:lnTo>
                  <a:pt x="3318" y="562"/>
                </a:lnTo>
                <a:lnTo>
                  <a:pt x="3313" y="557"/>
                </a:lnTo>
                <a:lnTo>
                  <a:pt x="3302" y="557"/>
                </a:lnTo>
                <a:lnTo>
                  <a:pt x="3302" y="568"/>
                </a:lnTo>
                <a:lnTo>
                  <a:pt x="3307" y="573"/>
                </a:lnTo>
                <a:lnTo>
                  <a:pt x="3302" y="584"/>
                </a:lnTo>
                <a:lnTo>
                  <a:pt x="3307" y="595"/>
                </a:lnTo>
                <a:close/>
                <a:moveTo>
                  <a:pt x="2866" y="386"/>
                </a:moveTo>
                <a:lnTo>
                  <a:pt x="2872" y="391"/>
                </a:lnTo>
                <a:lnTo>
                  <a:pt x="2883" y="380"/>
                </a:lnTo>
                <a:lnTo>
                  <a:pt x="2894" y="380"/>
                </a:lnTo>
                <a:lnTo>
                  <a:pt x="2910" y="380"/>
                </a:lnTo>
                <a:lnTo>
                  <a:pt x="2910" y="380"/>
                </a:lnTo>
                <a:lnTo>
                  <a:pt x="2916" y="380"/>
                </a:lnTo>
                <a:lnTo>
                  <a:pt x="2921" y="375"/>
                </a:lnTo>
                <a:lnTo>
                  <a:pt x="2921" y="375"/>
                </a:lnTo>
                <a:lnTo>
                  <a:pt x="2933" y="364"/>
                </a:lnTo>
                <a:lnTo>
                  <a:pt x="2933" y="358"/>
                </a:lnTo>
                <a:lnTo>
                  <a:pt x="2933" y="353"/>
                </a:lnTo>
                <a:lnTo>
                  <a:pt x="2927" y="342"/>
                </a:lnTo>
                <a:lnTo>
                  <a:pt x="2927" y="342"/>
                </a:lnTo>
                <a:lnTo>
                  <a:pt x="2933" y="342"/>
                </a:lnTo>
                <a:lnTo>
                  <a:pt x="2927" y="336"/>
                </a:lnTo>
                <a:lnTo>
                  <a:pt x="2927" y="336"/>
                </a:lnTo>
                <a:lnTo>
                  <a:pt x="2905" y="320"/>
                </a:lnTo>
                <a:lnTo>
                  <a:pt x="2894" y="309"/>
                </a:lnTo>
                <a:lnTo>
                  <a:pt x="2888" y="320"/>
                </a:lnTo>
                <a:lnTo>
                  <a:pt x="2888" y="320"/>
                </a:lnTo>
                <a:lnTo>
                  <a:pt x="2883" y="331"/>
                </a:lnTo>
                <a:lnTo>
                  <a:pt x="2883" y="331"/>
                </a:lnTo>
                <a:lnTo>
                  <a:pt x="2877" y="347"/>
                </a:lnTo>
                <a:lnTo>
                  <a:pt x="2877" y="347"/>
                </a:lnTo>
                <a:lnTo>
                  <a:pt x="2872" y="364"/>
                </a:lnTo>
                <a:lnTo>
                  <a:pt x="2872" y="364"/>
                </a:lnTo>
                <a:lnTo>
                  <a:pt x="2866" y="386"/>
                </a:lnTo>
                <a:lnTo>
                  <a:pt x="2866" y="386"/>
                </a:lnTo>
                <a:close/>
                <a:moveTo>
                  <a:pt x="2789" y="259"/>
                </a:moveTo>
                <a:lnTo>
                  <a:pt x="2789" y="259"/>
                </a:lnTo>
                <a:lnTo>
                  <a:pt x="2789" y="265"/>
                </a:lnTo>
                <a:lnTo>
                  <a:pt x="2789" y="270"/>
                </a:lnTo>
                <a:lnTo>
                  <a:pt x="2789" y="270"/>
                </a:lnTo>
                <a:lnTo>
                  <a:pt x="2778" y="276"/>
                </a:lnTo>
                <a:lnTo>
                  <a:pt x="2778" y="287"/>
                </a:lnTo>
                <a:lnTo>
                  <a:pt x="2778" y="287"/>
                </a:lnTo>
                <a:lnTo>
                  <a:pt x="2778" y="292"/>
                </a:lnTo>
                <a:lnTo>
                  <a:pt x="2789" y="298"/>
                </a:lnTo>
                <a:lnTo>
                  <a:pt x="2789" y="298"/>
                </a:lnTo>
                <a:lnTo>
                  <a:pt x="2795" y="303"/>
                </a:lnTo>
                <a:lnTo>
                  <a:pt x="2806" y="309"/>
                </a:lnTo>
                <a:lnTo>
                  <a:pt x="2811" y="320"/>
                </a:lnTo>
                <a:lnTo>
                  <a:pt x="2811" y="320"/>
                </a:lnTo>
                <a:lnTo>
                  <a:pt x="2822" y="331"/>
                </a:lnTo>
                <a:lnTo>
                  <a:pt x="2822" y="331"/>
                </a:lnTo>
                <a:lnTo>
                  <a:pt x="2822" y="336"/>
                </a:lnTo>
                <a:lnTo>
                  <a:pt x="2828" y="336"/>
                </a:lnTo>
                <a:lnTo>
                  <a:pt x="2828" y="336"/>
                </a:lnTo>
                <a:lnTo>
                  <a:pt x="2839" y="342"/>
                </a:lnTo>
                <a:lnTo>
                  <a:pt x="2855" y="347"/>
                </a:lnTo>
                <a:lnTo>
                  <a:pt x="2855" y="347"/>
                </a:lnTo>
                <a:lnTo>
                  <a:pt x="2861" y="347"/>
                </a:lnTo>
                <a:lnTo>
                  <a:pt x="2866" y="342"/>
                </a:lnTo>
                <a:lnTo>
                  <a:pt x="2866" y="342"/>
                </a:lnTo>
                <a:lnTo>
                  <a:pt x="2872" y="325"/>
                </a:lnTo>
                <a:lnTo>
                  <a:pt x="2872" y="314"/>
                </a:lnTo>
                <a:lnTo>
                  <a:pt x="2872" y="314"/>
                </a:lnTo>
                <a:lnTo>
                  <a:pt x="2872" y="287"/>
                </a:lnTo>
                <a:lnTo>
                  <a:pt x="2872" y="287"/>
                </a:lnTo>
                <a:lnTo>
                  <a:pt x="2872" y="281"/>
                </a:lnTo>
                <a:lnTo>
                  <a:pt x="2872" y="281"/>
                </a:lnTo>
                <a:lnTo>
                  <a:pt x="2861" y="276"/>
                </a:lnTo>
                <a:lnTo>
                  <a:pt x="2861" y="276"/>
                </a:lnTo>
                <a:lnTo>
                  <a:pt x="2855" y="270"/>
                </a:lnTo>
                <a:lnTo>
                  <a:pt x="2850" y="248"/>
                </a:lnTo>
                <a:lnTo>
                  <a:pt x="2850" y="248"/>
                </a:lnTo>
                <a:lnTo>
                  <a:pt x="2850" y="237"/>
                </a:lnTo>
                <a:lnTo>
                  <a:pt x="2850" y="231"/>
                </a:lnTo>
                <a:lnTo>
                  <a:pt x="2850" y="231"/>
                </a:lnTo>
                <a:lnTo>
                  <a:pt x="2839" y="220"/>
                </a:lnTo>
                <a:lnTo>
                  <a:pt x="2839" y="220"/>
                </a:lnTo>
                <a:lnTo>
                  <a:pt x="2828" y="204"/>
                </a:lnTo>
                <a:lnTo>
                  <a:pt x="2828" y="193"/>
                </a:lnTo>
                <a:lnTo>
                  <a:pt x="2817" y="204"/>
                </a:lnTo>
                <a:lnTo>
                  <a:pt x="2811" y="209"/>
                </a:lnTo>
                <a:lnTo>
                  <a:pt x="2811" y="209"/>
                </a:lnTo>
                <a:lnTo>
                  <a:pt x="2806" y="209"/>
                </a:lnTo>
                <a:lnTo>
                  <a:pt x="2806" y="209"/>
                </a:lnTo>
                <a:lnTo>
                  <a:pt x="2800" y="209"/>
                </a:lnTo>
                <a:lnTo>
                  <a:pt x="2800" y="220"/>
                </a:lnTo>
                <a:lnTo>
                  <a:pt x="2800" y="231"/>
                </a:lnTo>
                <a:lnTo>
                  <a:pt x="2795" y="242"/>
                </a:lnTo>
                <a:lnTo>
                  <a:pt x="2789" y="254"/>
                </a:lnTo>
                <a:lnTo>
                  <a:pt x="2789" y="259"/>
                </a:lnTo>
                <a:close/>
                <a:moveTo>
                  <a:pt x="2960" y="386"/>
                </a:moveTo>
                <a:lnTo>
                  <a:pt x="2949" y="375"/>
                </a:lnTo>
                <a:lnTo>
                  <a:pt x="2938" y="375"/>
                </a:lnTo>
                <a:lnTo>
                  <a:pt x="2949" y="386"/>
                </a:lnTo>
                <a:lnTo>
                  <a:pt x="2960" y="386"/>
                </a:lnTo>
                <a:close/>
                <a:moveTo>
                  <a:pt x="2960" y="424"/>
                </a:moveTo>
                <a:lnTo>
                  <a:pt x="2949" y="413"/>
                </a:lnTo>
                <a:lnTo>
                  <a:pt x="2938" y="419"/>
                </a:lnTo>
                <a:lnTo>
                  <a:pt x="2955" y="430"/>
                </a:lnTo>
                <a:lnTo>
                  <a:pt x="2960" y="424"/>
                </a:lnTo>
                <a:close/>
                <a:moveTo>
                  <a:pt x="3258" y="518"/>
                </a:moveTo>
                <a:lnTo>
                  <a:pt x="3263" y="513"/>
                </a:lnTo>
                <a:lnTo>
                  <a:pt x="3258" y="490"/>
                </a:lnTo>
                <a:lnTo>
                  <a:pt x="3252" y="490"/>
                </a:lnTo>
                <a:lnTo>
                  <a:pt x="3252" y="490"/>
                </a:lnTo>
                <a:lnTo>
                  <a:pt x="3252" y="502"/>
                </a:lnTo>
                <a:lnTo>
                  <a:pt x="3252" y="502"/>
                </a:lnTo>
                <a:lnTo>
                  <a:pt x="3252" y="513"/>
                </a:lnTo>
                <a:lnTo>
                  <a:pt x="3258" y="518"/>
                </a:lnTo>
                <a:lnTo>
                  <a:pt x="3258" y="518"/>
                </a:lnTo>
                <a:close/>
                <a:moveTo>
                  <a:pt x="3263" y="568"/>
                </a:moveTo>
                <a:lnTo>
                  <a:pt x="3247" y="557"/>
                </a:lnTo>
                <a:lnTo>
                  <a:pt x="3252" y="573"/>
                </a:lnTo>
                <a:lnTo>
                  <a:pt x="3263" y="568"/>
                </a:lnTo>
                <a:close/>
                <a:moveTo>
                  <a:pt x="3390" y="446"/>
                </a:moveTo>
                <a:lnTo>
                  <a:pt x="3385" y="457"/>
                </a:lnTo>
                <a:lnTo>
                  <a:pt x="3401" y="452"/>
                </a:lnTo>
                <a:lnTo>
                  <a:pt x="3390" y="446"/>
                </a:lnTo>
                <a:close/>
                <a:moveTo>
                  <a:pt x="2789" y="204"/>
                </a:moveTo>
                <a:lnTo>
                  <a:pt x="2778" y="193"/>
                </a:lnTo>
                <a:lnTo>
                  <a:pt x="2773" y="204"/>
                </a:lnTo>
                <a:lnTo>
                  <a:pt x="2778" y="209"/>
                </a:lnTo>
                <a:lnTo>
                  <a:pt x="2789" y="204"/>
                </a:lnTo>
                <a:close/>
                <a:moveTo>
                  <a:pt x="2662" y="226"/>
                </a:moveTo>
                <a:lnTo>
                  <a:pt x="2651" y="220"/>
                </a:lnTo>
                <a:lnTo>
                  <a:pt x="2646" y="226"/>
                </a:lnTo>
                <a:lnTo>
                  <a:pt x="2657" y="237"/>
                </a:lnTo>
                <a:lnTo>
                  <a:pt x="2662" y="226"/>
                </a:lnTo>
                <a:close/>
                <a:moveTo>
                  <a:pt x="2293" y="248"/>
                </a:moveTo>
                <a:lnTo>
                  <a:pt x="2304" y="248"/>
                </a:lnTo>
                <a:lnTo>
                  <a:pt x="2304" y="248"/>
                </a:lnTo>
                <a:lnTo>
                  <a:pt x="2304" y="248"/>
                </a:lnTo>
                <a:lnTo>
                  <a:pt x="2310" y="254"/>
                </a:lnTo>
                <a:lnTo>
                  <a:pt x="2310" y="254"/>
                </a:lnTo>
                <a:lnTo>
                  <a:pt x="2321" y="270"/>
                </a:lnTo>
                <a:lnTo>
                  <a:pt x="2332" y="276"/>
                </a:lnTo>
                <a:lnTo>
                  <a:pt x="2343" y="281"/>
                </a:lnTo>
                <a:lnTo>
                  <a:pt x="2359" y="287"/>
                </a:lnTo>
                <a:lnTo>
                  <a:pt x="2359" y="276"/>
                </a:lnTo>
                <a:lnTo>
                  <a:pt x="2348" y="259"/>
                </a:lnTo>
                <a:lnTo>
                  <a:pt x="2359" y="259"/>
                </a:lnTo>
                <a:lnTo>
                  <a:pt x="2365" y="259"/>
                </a:lnTo>
                <a:lnTo>
                  <a:pt x="2370" y="259"/>
                </a:lnTo>
                <a:lnTo>
                  <a:pt x="2376" y="265"/>
                </a:lnTo>
                <a:lnTo>
                  <a:pt x="2381" y="265"/>
                </a:lnTo>
                <a:lnTo>
                  <a:pt x="2398" y="259"/>
                </a:lnTo>
                <a:lnTo>
                  <a:pt x="2403" y="259"/>
                </a:lnTo>
                <a:lnTo>
                  <a:pt x="2403" y="265"/>
                </a:lnTo>
                <a:lnTo>
                  <a:pt x="2414" y="270"/>
                </a:lnTo>
                <a:lnTo>
                  <a:pt x="2425" y="270"/>
                </a:lnTo>
                <a:lnTo>
                  <a:pt x="2425" y="276"/>
                </a:lnTo>
                <a:lnTo>
                  <a:pt x="2431" y="281"/>
                </a:lnTo>
                <a:lnTo>
                  <a:pt x="2436" y="281"/>
                </a:lnTo>
                <a:lnTo>
                  <a:pt x="2442" y="281"/>
                </a:lnTo>
                <a:lnTo>
                  <a:pt x="2447" y="276"/>
                </a:lnTo>
                <a:lnTo>
                  <a:pt x="2447" y="270"/>
                </a:lnTo>
                <a:lnTo>
                  <a:pt x="2447" y="265"/>
                </a:lnTo>
                <a:lnTo>
                  <a:pt x="2442" y="254"/>
                </a:lnTo>
                <a:lnTo>
                  <a:pt x="2436" y="254"/>
                </a:lnTo>
                <a:lnTo>
                  <a:pt x="2431" y="248"/>
                </a:lnTo>
                <a:lnTo>
                  <a:pt x="2431" y="242"/>
                </a:lnTo>
                <a:lnTo>
                  <a:pt x="2436" y="237"/>
                </a:lnTo>
                <a:lnTo>
                  <a:pt x="2442" y="237"/>
                </a:lnTo>
                <a:lnTo>
                  <a:pt x="2447" y="242"/>
                </a:lnTo>
                <a:lnTo>
                  <a:pt x="2447" y="242"/>
                </a:lnTo>
                <a:lnTo>
                  <a:pt x="2453" y="248"/>
                </a:lnTo>
                <a:lnTo>
                  <a:pt x="2458" y="248"/>
                </a:lnTo>
                <a:lnTo>
                  <a:pt x="2464" y="242"/>
                </a:lnTo>
                <a:lnTo>
                  <a:pt x="2475" y="237"/>
                </a:lnTo>
                <a:lnTo>
                  <a:pt x="2481" y="231"/>
                </a:lnTo>
                <a:lnTo>
                  <a:pt x="2486" y="231"/>
                </a:lnTo>
                <a:lnTo>
                  <a:pt x="2492" y="226"/>
                </a:lnTo>
                <a:lnTo>
                  <a:pt x="2497" y="220"/>
                </a:lnTo>
                <a:lnTo>
                  <a:pt x="2503" y="220"/>
                </a:lnTo>
                <a:lnTo>
                  <a:pt x="2503" y="215"/>
                </a:lnTo>
                <a:lnTo>
                  <a:pt x="2508" y="204"/>
                </a:lnTo>
                <a:lnTo>
                  <a:pt x="2508" y="193"/>
                </a:lnTo>
                <a:lnTo>
                  <a:pt x="2503" y="187"/>
                </a:lnTo>
                <a:lnTo>
                  <a:pt x="2497" y="182"/>
                </a:lnTo>
                <a:lnTo>
                  <a:pt x="2492" y="182"/>
                </a:lnTo>
                <a:lnTo>
                  <a:pt x="2486" y="193"/>
                </a:lnTo>
                <a:lnTo>
                  <a:pt x="2481" y="198"/>
                </a:lnTo>
                <a:lnTo>
                  <a:pt x="2481" y="198"/>
                </a:lnTo>
                <a:lnTo>
                  <a:pt x="2475" y="198"/>
                </a:lnTo>
                <a:lnTo>
                  <a:pt x="2475" y="204"/>
                </a:lnTo>
                <a:lnTo>
                  <a:pt x="2475" y="204"/>
                </a:lnTo>
                <a:lnTo>
                  <a:pt x="2475" y="209"/>
                </a:lnTo>
                <a:lnTo>
                  <a:pt x="2475" y="220"/>
                </a:lnTo>
                <a:lnTo>
                  <a:pt x="2469" y="220"/>
                </a:lnTo>
                <a:lnTo>
                  <a:pt x="2464" y="209"/>
                </a:lnTo>
                <a:lnTo>
                  <a:pt x="2458" y="209"/>
                </a:lnTo>
                <a:lnTo>
                  <a:pt x="2453" y="215"/>
                </a:lnTo>
                <a:lnTo>
                  <a:pt x="2453" y="215"/>
                </a:lnTo>
                <a:lnTo>
                  <a:pt x="2442" y="220"/>
                </a:lnTo>
                <a:lnTo>
                  <a:pt x="2442" y="220"/>
                </a:lnTo>
                <a:lnTo>
                  <a:pt x="2436" y="220"/>
                </a:lnTo>
                <a:lnTo>
                  <a:pt x="2436" y="220"/>
                </a:lnTo>
                <a:lnTo>
                  <a:pt x="2436" y="220"/>
                </a:lnTo>
                <a:lnTo>
                  <a:pt x="2431" y="215"/>
                </a:lnTo>
                <a:lnTo>
                  <a:pt x="2431" y="215"/>
                </a:lnTo>
                <a:lnTo>
                  <a:pt x="2425" y="204"/>
                </a:lnTo>
                <a:lnTo>
                  <a:pt x="2431" y="198"/>
                </a:lnTo>
                <a:lnTo>
                  <a:pt x="2436" y="193"/>
                </a:lnTo>
                <a:lnTo>
                  <a:pt x="2436" y="182"/>
                </a:lnTo>
                <a:lnTo>
                  <a:pt x="2431" y="176"/>
                </a:lnTo>
                <a:lnTo>
                  <a:pt x="2431" y="171"/>
                </a:lnTo>
                <a:lnTo>
                  <a:pt x="2436" y="154"/>
                </a:lnTo>
                <a:lnTo>
                  <a:pt x="2436" y="149"/>
                </a:lnTo>
                <a:lnTo>
                  <a:pt x="2425" y="154"/>
                </a:lnTo>
                <a:lnTo>
                  <a:pt x="2425" y="160"/>
                </a:lnTo>
                <a:lnTo>
                  <a:pt x="2420" y="165"/>
                </a:lnTo>
                <a:lnTo>
                  <a:pt x="2420" y="171"/>
                </a:lnTo>
                <a:lnTo>
                  <a:pt x="2409" y="176"/>
                </a:lnTo>
                <a:lnTo>
                  <a:pt x="2398" y="182"/>
                </a:lnTo>
                <a:lnTo>
                  <a:pt x="2403" y="193"/>
                </a:lnTo>
                <a:lnTo>
                  <a:pt x="2403" y="204"/>
                </a:lnTo>
                <a:lnTo>
                  <a:pt x="2398" y="204"/>
                </a:lnTo>
                <a:lnTo>
                  <a:pt x="2392" y="198"/>
                </a:lnTo>
                <a:lnTo>
                  <a:pt x="2392" y="193"/>
                </a:lnTo>
                <a:lnTo>
                  <a:pt x="2392" y="193"/>
                </a:lnTo>
                <a:lnTo>
                  <a:pt x="2381" y="193"/>
                </a:lnTo>
                <a:lnTo>
                  <a:pt x="2387" y="198"/>
                </a:lnTo>
                <a:lnTo>
                  <a:pt x="2387" y="198"/>
                </a:lnTo>
                <a:lnTo>
                  <a:pt x="2381" y="209"/>
                </a:lnTo>
                <a:lnTo>
                  <a:pt x="2381" y="209"/>
                </a:lnTo>
                <a:lnTo>
                  <a:pt x="2381" y="220"/>
                </a:lnTo>
                <a:lnTo>
                  <a:pt x="2387" y="226"/>
                </a:lnTo>
                <a:lnTo>
                  <a:pt x="2398" y="231"/>
                </a:lnTo>
                <a:lnTo>
                  <a:pt x="2403" y="237"/>
                </a:lnTo>
                <a:lnTo>
                  <a:pt x="2409" y="237"/>
                </a:lnTo>
                <a:lnTo>
                  <a:pt x="2414" y="242"/>
                </a:lnTo>
                <a:lnTo>
                  <a:pt x="2403" y="248"/>
                </a:lnTo>
                <a:lnTo>
                  <a:pt x="2398" y="242"/>
                </a:lnTo>
                <a:lnTo>
                  <a:pt x="2387" y="237"/>
                </a:lnTo>
                <a:lnTo>
                  <a:pt x="2381" y="242"/>
                </a:lnTo>
                <a:lnTo>
                  <a:pt x="2376" y="248"/>
                </a:lnTo>
                <a:lnTo>
                  <a:pt x="2370" y="248"/>
                </a:lnTo>
                <a:lnTo>
                  <a:pt x="2370" y="248"/>
                </a:lnTo>
                <a:lnTo>
                  <a:pt x="2370" y="248"/>
                </a:lnTo>
                <a:lnTo>
                  <a:pt x="2365" y="248"/>
                </a:lnTo>
                <a:lnTo>
                  <a:pt x="2365" y="248"/>
                </a:lnTo>
                <a:lnTo>
                  <a:pt x="2359" y="242"/>
                </a:lnTo>
                <a:lnTo>
                  <a:pt x="2359" y="242"/>
                </a:lnTo>
                <a:lnTo>
                  <a:pt x="2359" y="231"/>
                </a:lnTo>
                <a:lnTo>
                  <a:pt x="2359" y="231"/>
                </a:lnTo>
                <a:lnTo>
                  <a:pt x="2354" y="220"/>
                </a:lnTo>
                <a:lnTo>
                  <a:pt x="2354" y="209"/>
                </a:lnTo>
                <a:lnTo>
                  <a:pt x="2354" y="204"/>
                </a:lnTo>
                <a:lnTo>
                  <a:pt x="2348" y="209"/>
                </a:lnTo>
                <a:lnTo>
                  <a:pt x="2348" y="209"/>
                </a:lnTo>
                <a:lnTo>
                  <a:pt x="2343" y="215"/>
                </a:lnTo>
                <a:lnTo>
                  <a:pt x="2337" y="215"/>
                </a:lnTo>
                <a:lnTo>
                  <a:pt x="2337" y="215"/>
                </a:lnTo>
                <a:lnTo>
                  <a:pt x="2332" y="215"/>
                </a:lnTo>
                <a:lnTo>
                  <a:pt x="2332" y="215"/>
                </a:lnTo>
                <a:lnTo>
                  <a:pt x="2321" y="215"/>
                </a:lnTo>
                <a:lnTo>
                  <a:pt x="2304" y="220"/>
                </a:lnTo>
                <a:lnTo>
                  <a:pt x="2293" y="220"/>
                </a:lnTo>
                <a:lnTo>
                  <a:pt x="2288" y="226"/>
                </a:lnTo>
                <a:lnTo>
                  <a:pt x="2282" y="237"/>
                </a:lnTo>
                <a:lnTo>
                  <a:pt x="2282" y="242"/>
                </a:lnTo>
                <a:lnTo>
                  <a:pt x="2293" y="248"/>
                </a:lnTo>
                <a:close/>
                <a:moveTo>
                  <a:pt x="2431" y="215"/>
                </a:moveTo>
                <a:lnTo>
                  <a:pt x="2431" y="215"/>
                </a:lnTo>
                <a:lnTo>
                  <a:pt x="2436" y="215"/>
                </a:lnTo>
                <a:lnTo>
                  <a:pt x="2436" y="215"/>
                </a:lnTo>
                <a:lnTo>
                  <a:pt x="2431" y="215"/>
                </a:lnTo>
                <a:lnTo>
                  <a:pt x="2431" y="215"/>
                </a:lnTo>
                <a:close/>
                <a:moveTo>
                  <a:pt x="2436" y="215"/>
                </a:moveTo>
                <a:lnTo>
                  <a:pt x="2436" y="215"/>
                </a:lnTo>
                <a:lnTo>
                  <a:pt x="2436" y="220"/>
                </a:lnTo>
                <a:lnTo>
                  <a:pt x="2436" y="215"/>
                </a:lnTo>
                <a:lnTo>
                  <a:pt x="2436" y="215"/>
                </a:lnTo>
                <a:close/>
                <a:moveTo>
                  <a:pt x="2497" y="171"/>
                </a:moveTo>
                <a:lnTo>
                  <a:pt x="2497" y="160"/>
                </a:lnTo>
                <a:lnTo>
                  <a:pt x="2492" y="154"/>
                </a:lnTo>
                <a:lnTo>
                  <a:pt x="2486" y="154"/>
                </a:lnTo>
                <a:lnTo>
                  <a:pt x="2475" y="154"/>
                </a:lnTo>
                <a:lnTo>
                  <a:pt x="2475" y="160"/>
                </a:lnTo>
                <a:lnTo>
                  <a:pt x="2475" y="165"/>
                </a:lnTo>
                <a:lnTo>
                  <a:pt x="2497" y="171"/>
                </a:lnTo>
                <a:close/>
                <a:moveTo>
                  <a:pt x="2161" y="276"/>
                </a:moveTo>
                <a:lnTo>
                  <a:pt x="2172" y="265"/>
                </a:lnTo>
                <a:lnTo>
                  <a:pt x="2166" y="259"/>
                </a:lnTo>
                <a:lnTo>
                  <a:pt x="2144" y="270"/>
                </a:lnTo>
                <a:lnTo>
                  <a:pt x="2139" y="270"/>
                </a:lnTo>
                <a:lnTo>
                  <a:pt x="2150" y="276"/>
                </a:lnTo>
                <a:lnTo>
                  <a:pt x="2161" y="276"/>
                </a:lnTo>
                <a:close/>
                <a:moveTo>
                  <a:pt x="2111" y="347"/>
                </a:moveTo>
                <a:lnTo>
                  <a:pt x="2133" y="342"/>
                </a:lnTo>
                <a:lnTo>
                  <a:pt x="2122" y="336"/>
                </a:lnTo>
                <a:lnTo>
                  <a:pt x="2106" y="336"/>
                </a:lnTo>
                <a:lnTo>
                  <a:pt x="2111" y="347"/>
                </a:lnTo>
                <a:close/>
                <a:moveTo>
                  <a:pt x="2326" y="727"/>
                </a:moveTo>
                <a:lnTo>
                  <a:pt x="2326" y="727"/>
                </a:lnTo>
                <a:lnTo>
                  <a:pt x="2332" y="733"/>
                </a:lnTo>
                <a:lnTo>
                  <a:pt x="2337" y="738"/>
                </a:lnTo>
                <a:lnTo>
                  <a:pt x="2343" y="733"/>
                </a:lnTo>
                <a:lnTo>
                  <a:pt x="2343" y="722"/>
                </a:lnTo>
                <a:lnTo>
                  <a:pt x="2326" y="716"/>
                </a:lnTo>
                <a:lnTo>
                  <a:pt x="2326" y="716"/>
                </a:lnTo>
                <a:lnTo>
                  <a:pt x="2326" y="727"/>
                </a:lnTo>
                <a:lnTo>
                  <a:pt x="2326" y="727"/>
                </a:lnTo>
                <a:close/>
                <a:moveTo>
                  <a:pt x="1571" y="700"/>
                </a:moveTo>
                <a:lnTo>
                  <a:pt x="1554" y="689"/>
                </a:lnTo>
                <a:lnTo>
                  <a:pt x="1549" y="678"/>
                </a:lnTo>
                <a:lnTo>
                  <a:pt x="1549" y="678"/>
                </a:lnTo>
                <a:lnTo>
                  <a:pt x="1543" y="672"/>
                </a:lnTo>
                <a:lnTo>
                  <a:pt x="1549" y="672"/>
                </a:lnTo>
                <a:lnTo>
                  <a:pt x="1549" y="672"/>
                </a:lnTo>
                <a:lnTo>
                  <a:pt x="1549" y="672"/>
                </a:lnTo>
                <a:lnTo>
                  <a:pt x="1560" y="678"/>
                </a:lnTo>
                <a:lnTo>
                  <a:pt x="1571" y="683"/>
                </a:lnTo>
                <a:lnTo>
                  <a:pt x="1576" y="683"/>
                </a:lnTo>
                <a:lnTo>
                  <a:pt x="1576" y="683"/>
                </a:lnTo>
                <a:lnTo>
                  <a:pt x="1582" y="661"/>
                </a:lnTo>
                <a:lnTo>
                  <a:pt x="1582" y="661"/>
                </a:lnTo>
                <a:lnTo>
                  <a:pt x="1576" y="634"/>
                </a:lnTo>
                <a:lnTo>
                  <a:pt x="1571" y="628"/>
                </a:lnTo>
                <a:lnTo>
                  <a:pt x="1571" y="628"/>
                </a:lnTo>
                <a:lnTo>
                  <a:pt x="1582" y="628"/>
                </a:lnTo>
                <a:lnTo>
                  <a:pt x="1588" y="623"/>
                </a:lnTo>
                <a:lnTo>
                  <a:pt x="1588" y="623"/>
                </a:lnTo>
                <a:lnTo>
                  <a:pt x="1588" y="612"/>
                </a:lnTo>
                <a:lnTo>
                  <a:pt x="1565" y="590"/>
                </a:lnTo>
                <a:lnTo>
                  <a:pt x="1565" y="590"/>
                </a:lnTo>
                <a:lnTo>
                  <a:pt x="1576" y="590"/>
                </a:lnTo>
                <a:lnTo>
                  <a:pt x="1582" y="590"/>
                </a:lnTo>
                <a:lnTo>
                  <a:pt x="1588" y="590"/>
                </a:lnTo>
                <a:lnTo>
                  <a:pt x="1588" y="590"/>
                </a:lnTo>
                <a:lnTo>
                  <a:pt x="1599" y="579"/>
                </a:lnTo>
                <a:lnTo>
                  <a:pt x="1599" y="573"/>
                </a:lnTo>
                <a:lnTo>
                  <a:pt x="1599" y="557"/>
                </a:lnTo>
                <a:lnTo>
                  <a:pt x="1615" y="546"/>
                </a:lnTo>
                <a:lnTo>
                  <a:pt x="1615" y="546"/>
                </a:lnTo>
                <a:lnTo>
                  <a:pt x="1610" y="540"/>
                </a:lnTo>
                <a:lnTo>
                  <a:pt x="1604" y="529"/>
                </a:lnTo>
                <a:lnTo>
                  <a:pt x="1604" y="529"/>
                </a:lnTo>
                <a:lnTo>
                  <a:pt x="1604" y="524"/>
                </a:lnTo>
                <a:lnTo>
                  <a:pt x="1626" y="529"/>
                </a:lnTo>
                <a:lnTo>
                  <a:pt x="1626" y="513"/>
                </a:lnTo>
                <a:lnTo>
                  <a:pt x="1615" y="507"/>
                </a:lnTo>
                <a:lnTo>
                  <a:pt x="1615" y="507"/>
                </a:lnTo>
                <a:lnTo>
                  <a:pt x="1610" y="507"/>
                </a:lnTo>
                <a:lnTo>
                  <a:pt x="1604" y="496"/>
                </a:lnTo>
                <a:lnTo>
                  <a:pt x="1604" y="496"/>
                </a:lnTo>
                <a:lnTo>
                  <a:pt x="1604" y="479"/>
                </a:lnTo>
                <a:lnTo>
                  <a:pt x="1615" y="468"/>
                </a:lnTo>
                <a:lnTo>
                  <a:pt x="1615" y="468"/>
                </a:lnTo>
                <a:lnTo>
                  <a:pt x="1621" y="452"/>
                </a:lnTo>
                <a:lnTo>
                  <a:pt x="1621" y="435"/>
                </a:lnTo>
                <a:lnTo>
                  <a:pt x="1621" y="424"/>
                </a:lnTo>
                <a:lnTo>
                  <a:pt x="1621" y="424"/>
                </a:lnTo>
                <a:lnTo>
                  <a:pt x="1604" y="419"/>
                </a:lnTo>
                <a:lnTo>
                  <a:pt x="1604" y="402"/>
                </a:lnTo>
                <a:lnTo>
                  <a:pt x="1615" y="386"/>
                </a:lnTo>
                <a:lnTo>
                  <a:pt x="1615" y="386"/>
                </a:lnTo>
                <a:lnTo>
                  <a:pt x="1615" y="369"/>
                </a:lnTo>
                <a:lnTo>
                  <a:pt x="1615" y="369"/>
                </a:lnTo>
                <a:lnTo>
                  <a:pt x="1615" y="358"/>
                </a:lnTo>
                <a:lnTo>
                  <a:pt x="1621" y="347"/>
                </a:lnTo>
                <a:lnTo>
                  <a:pt x="1621" y="347"/>
                </a:lnTo>
                <a:lnTo>
                  <a:pt x="1621" y="342"/>
                </a:lnTo>
                <a:lnTo>
                  <a:pt x="1615" y="336"/>
                </a:lnTo>
                <a:lnTo>
                  <a:pt x="1615" y="342"/>
                </a:lnTo>
                <a:lnTo>
                  <a:pt x="1615" y="342"/>
                </a:lnTo>
                <a:lnTo>
                  <a:pt x="1615" y="342"/>
                </a:lnTo>
                <a:lnTo>
                  <a:pt x="1610" y="336"/>
                </a:lnTo>
                <a:lnTo>
                  <a:pt x="1604" y="325"/>
                </a:lnTo>
                <a:lnTo>
                  <a:pt x="1604" y="303"/>
                </a:lnTo>
                <a:lnTo>
                  <a:pt x="1610" y="298"/>
                </a:lnTo>
                <a:lnTo>
                  <a:pt x="1621" y="287"/>
                </a:lnTo>
                <a:lnTo>
                  <a:pt x="1621" y="287"/>
                </a:lnTo>
                <a:lnTo>
                  <a:pt x="1621" y="281"/>
                </a:lnTo>
                <a:lnTo>
                  <a:pt x="1621" y="270"/>
                </a:lnTo>
                <a:lnTo>
                  <a:pt x="1621" y="270"/>
                </a:lnTo>
                <a:lnTo>
                  <a:pt x="1621" y="265"/>
                </a:lnTo>
                <a:lnTo>
                  <a:pt x="1626" y="265"/>
                </a:lnTo>
                <a:lnTo>
                  <a:pt x="1632" y="259"/>
                </a:lnTo>
                <a:lnTo>
                  <a:pt x="1637" y="248"/>
                </a:lnTo>
                <a:lnTo>
                  <a:pt x="1632" y="237"/>
                </a:lnTo>
                <a:lnTo>
                  <a:pt x="1632" y="237"/>
                </a:lnTo>
                <a:lnTo>
                  <a:pt x="1643" y="231"/>
                </a:lnTo>
                <a:lnTo>
                  <a:pt x="1654" y="226"/>
                </a:lnTo>
                <a:lnTo>
                  <a:pt x="1654" y="220"/>
                </a:lnTo>
                <a:lnTo>
                  <a:pt x="1654" y="220"/>
                </a:lnTo>
                <a:lnTo>
                  <a:pt x="1654" y="204"/>
                </a:lnTo>
                <a:lnTo>
                  <a:pt x="1654" y="204"/>
                </a:lnTo>
                <a:lnTo>
                  <a:pt x="1665" y="193"/>
                </a:lnTo>
                <a:lnTo>
                  <a:pt x="1676" y="176"/>
                </a:lnTo>
                <a:lnTo>
                  <a:pt x="1676" y="176"/>
                </a:lnTo>
                <a:lnTo>
                  <a:pt x="1676" y="171"/>
                </a:lnTo>
                <a:lnTo>
                  <a:pt x="1670" y="160"/>
                </a:lnTo>
                <a:lnTo>
                  <a:pt x="1659" y="154"/>
                </a:lnTo>
                <a:lnTo>
                  <a:pt x="1659" y="154"/>
                </a:lnTo>
                <a:lnTo>
                  <a:pt x="1654" y="149"/>
                </a:lnTo>
                <a:lnTo>
                  <a:pt x="1643" y="149"/>
                </a:lnTo>
                <a:lnTo>
                  <a:pt x="1643" y="149"/>
                </a:lnTo>
                <a:lnTo>
                  <a:pt x="1637" y="149"/>
                </a:lnTo>
                <a:lnTo>
                  <a:pt x="1626" y="160"/>
                </a:lnTo>
                <a:lnTo>
                  <a:pt x="1626" y="160"/>
                </a:lnTo>
                <a:lnTo>
                  <a:pt x="1615" y="176"/>
                </a:lnTo>
                <a:lnTo>
                  <a:pt x="1599" y="182"/>
                </a:lnTo>
                <a:lnTo>
                  <a:pt x="1593" y="165"/>
                </a:lnTo>
                <a:lnTo>
                  <a:pt x="1588" y="165"/>
                </a:lnTo>
                <a:lnTo>
                  <a:pt x="1582" y="176"/>
                </a:lnTo>
                <a:lnTo>
                  <a:pt x="1582" y="176"/>
                </a:lnTo>
                <a:lnTo>
                  <a:pt x="1582" y="182"/>
                </a:lnTo>
                <a:lnTo>
                  <a:pt x="1576" y="187"/>
                </a:lnTo>
                <a:lnTo>
                  <a:pt x="1576" y="187"/>
                </a:lnTo>
                <a:lnTo>
                  <a:pt x="1571" y="193"/>
                </a:lnTo>
                <a:lnTo>
                  <a:pt x="1571" y="193"/>
                </a:lnTo>
                <a:lnTo>
                  <a:pt x="1576" y="154"/>
                </a:lnTo>
                <a:lnTo>
                  <a:pt x="1576" y="154"/>
                </a:lnTo>
                <a:lnTo>
                  <a:pt x="1576" y="143"/>
                </a:lnTo>
                <a:lnTo>
                  <a:pt x="1565" y="138"/>
                </a:lnTo>
                <a:lnTo>
                  <a:pt x="1565" y="138"/>
                </a:lnTo>
                <a:lnTo>
                  <a:pt x="1560" y="138"/>
                </a:lnTo>
                <a:lnTo>
                  <a:pt x="1554" y="138"/>
                </a:lnTo>
                <a:lnTo>
                  <a:pt x="1554" y="138"/>
                </a:lnTo>
                <a:lnTo>
                  <a:pt x="1554" y="138"/>
                </a:lnTo>
                <a:lnTo>
                  <a:pt x="1549" y="143"/>
                </a:lnTo>
                <a:lnTo>
                  <a:pt x="1543" y="154"/>
                </a:lnTo>
                <a:lnTo>
                  <a:pt x="1543" y="154"/>
                </a:lnTo>
                <a:lnTo>
                  <a:pt x="1543" y="160"/>
                </a:lnTo>
                <a:lnTo>
                  <a:pt x="1538" y="165"/>
                </a:lnTo>
                <a:lnTo>
                  <a:pt x="1538" y="165"/>
                </a:lnTo>
                <a:lnTo>
                  <a:pt x="1532" y="160"/>
                </a:lnTo>
                <a:lnTo>
                  <a:pt x="1532" y="154"/>
                </a:lnTo>
                <a:lnTo>
                  <a:pt x="1538" y="143"/>
                </a:lnTo>
                <a:lnTo>
                  <a:pt x="1494" y="143"/>
                </a:lnTo>
                <a:lnTo>
                  <a:pt x="1494" y="143"/>
                </a:lnTo>
                <a:lnTo>
                  <a:pt x="1488" y="143"/>
                </a:lnTo>
                <a:lnTo>
                  <a:pt x="1477" y="143"/>
                </a:lnTo>
                <a:lnTo>
                  <a:pt x="1477" y="143"/>
                </a:lnTo>
                <a:lnTo>
                  <a:pt x="1455" y="154"/>
                </a:lnTo>
                <a:lnTo>
                  <a:pt x="1455" y="154"/>
                </a:lnTo>
                <a:lnTo>
                  <a:pt x="1461" y="143"/>
                </a:lnTo>
                <a:lnTo>
                  <a:pt x="1461" y="143"/>
                </a:lnTo>
                <a:lnTo>
                  <a:pt x="1472" y="138"/>
                </a:lnTo>
                <a:lnTo>
                  <a:pt x="1488" y="132"/>
                </a:lnTo>
                <a:lnTo>
                  <a:pt x="1488" y="132"/>
                </a:lnTo>
                <a:lnTo>
                  <a:pt x="1516" y="132"/>
                </a:lnTo>
                <a:lnTo>
                  <a:pt x="1532" y="132"/>
                </a:lnTo>
                <a:lnTo>
                  <a:pt x="1532" y="132"/>
                </a:lnTo>
                <a:lnTo>
                  <a:pt x="1538" y="127"/>
                </a:lnTo>
                <a:lnTo>
                  <a:pt x="1554" y="121"/>
                </a:lnTo>
                <a:lnTo>
                  <a:pt x="1554" y="121"/>
                </a:lnTo>
                <a:lnTo>
                  <a:pt x="1565" y="116"/>
                </a:lnTo>
                <a:lnTo>
                  <a:pt x="1576" y="105"/>
                </a:lnTo>
                <a:lnTo>
                  <a:pt x="1576" y="105"/>
                </a:lnTo>
                <a:lnTo>
                  <a:pt x="1576" y="99"/>
                </a:lnTo>
                <a:lnTo>
                  <a:pt x="1571" y="83"/>
                </a:lnTo>
                <a:lnTo>
                  <a:pt x="1571" y="83"/>
                </a:lnTo>
                <a:lnTo>
                  <a:pt x="1549" y="66"/>
                </a:lnTo>
                <a:lnTo>
                  <a:pt x="1549" y="66"/>
                </a:lnTo>
                <a:lnTo>
                  <a:pt x="1538" y="55"/>
                </a:lnTo>
                <a:lnTo>
                  <a:pt x="1532" y="44"/>
                </a:lnTo>
                <a:lnTo>
                  <a:pt x="1532" y="44"/>
                </a:lnTo>
                <a:lnTo>
                  <a:pt x="1527" y="44"/>
                </a:lnTo>
                <a:lnTo>
                  <a:pt x="1527" y="39"/>
                </a:lnTo>
                <a:lnTo>
                  <a:pt x="1521" y="44"/>
                </a:lnTo>
                <a:lnTo>
                  <a:pt x="1521" y="44"/>
                </a:lnTo>
                <a:lnTo>
                  <a:pt x="1516" y="50"/>
                </a:lnTo>
                <a:lnTo>
                  <a:pt x="1499" y="44"/>
                </a:lnTo>
                <a:lnTo>
                  <a:pt x="1499" y="44"/>
                </a:lnTo>
                <a:lnTo>
                  <a:pt x="1494" y="44"/>
                </a:lnTo>
                <a:lnTo>
                  <a:pt x="1494" y="44"/>
                </a:lnTo>
                <a:lnTo>
                  <a:pt x="1516" y="39"/>
                </a:lnTo>
                <a:lnTo>
                  <a:pt x="1527" y="33"/>
                </a:lnTo>
                <a:lnTo>
                  <a:pt x="1527" y="33"/>
                </a:lnTo>
                <a:lnTo>
                  <a:pt x="1527" y="28"/>
                </a:lnTo>
                <a:lnTo>
                  <a:pt x="1521" y="22"/>
                </a:lnTo>
                <a:lnTo>
                  <a:pt x="1521" y="22"/>
                </a:lnTo>
                <a:lnTo>
                  <a:pt x="1516" y="22"/>
                </a:lnTo>
                <a:lnTo>
                  <a:pt x="1505" y="22"/>
                </a:lnTo>
                <a:lnTo>
                  <a:pt x="1505" y="22"/>
                </a:lnTo>
                <a:lnTo>
                  <a:pt x="1494" y="11"/>
                </a:lnTo>
                <a:lnTo>
                  <a:pt x="1472" y="6"/>
                </a:lnTo>
                <a:lnTo>
                  <a:pt x="1450" y="0"/>
                </a:lnTo>
                <a:lnTo>
                  <a:pt x="1428" y="6"/>
                </a:lnTo>
                <a:lnTo>
                  <a:pt x="1428" y="6"/>
                </a:lnTo>
                <a:lnTo>
                  <a:pt x="1422" y="0"/>
                </a:lnTo>
                <a:lnTo>
                  <a:pt x="1411" y="6"/>
                </a:lnTo>
                <a:lnTo>
                  <a:pt x="1411" y="6"/>
                </a:lnTo>
                <a:lnTo>
                  <a:pt x="1395" y="17"/>
                </a:lnTo>
                <a:lnTo>
                  <a:pt x="1395" y="17"/>
                </a:lnTo>
                <a:lnTo>
                  <a:pt x="1395" y="22"/>
                </a:lnTo>
                <a:lnTo>
                  <a:pt x="1389" y="28"/>
                </a:lnTo>
                <a:lnTo>
                  <a:pt x="1389" y="28"/>
                </a:lnTo>
                <a:lnTo>
                  <a:pt x="1384" y="28"/>
                </a:lnTo>
                <a:lnTo>
                  <a:pt x="1384" y="28"/>
                </a:lnTo>
                <a:lnTo>
                  <a:pt x="1367" y="28"/>
                </a:lnTo>
                <a:lnTo>
                  <a:pt x="1367" y="28"/>
                </a:lnTo>
                <a:lnTo>
                  <a:pt x="1350" y="33"/>
                </a:lnTo>
                <a:lnTo>
                  <a:pt x="1350" y="33"/>
                </a:lnTo>
                <a:lnTo>
                  <a:pt x="1350" y="33"/>
                </a:lnTo>
                <a:lnTo>
                  <a:pt x="1345" y="39"/>
                </a:lnTo>
                <a:lnTo>
                  <a:pt x="1345" y="39"/>
                </a:lnTo>
                <a:lnTo>
                  <a:pt x="1339" y="44"/>
                </a:lnTo>
                <a:lnTo>
                  <a:pt x="1339" y="44"/>
                </a:lnTo>
                <a:lnTo>
                  <a:pt x="1345" y="44"/>
                </a:lnTo>
                <a:lnTo>
                  <a:pt x="1334" y="50"/>
                </a:lnTo>
                <a:lnTo>
                  <a:pt x="1334" y="50"/>
                </a:lnTo>
                <a:lnTo>
                  <a:pt x="1312" y="50"/>
                </a:lnTo>
                <a:lnTo>
                  <a:pt x="1306" y="55"/>
                </a:lnTo>
                <a:lnTo>
                  <a:pt x="1306" y="66"/>
                </a:lnTo>
                <a:lnTo>
                  <a:pt x="1306" y="66"/>
                </a:lnTo>
                <a:lnTo>
                  <a:pt x="1306" y="66"/>
                </a:lnTo>
                <a:lnTo>
                  <a:pt x="1317" y="77"/>
                </a:lnTo>
                <a:lnTo>
                  <a:pt x="1317" y="77"/>
                </a:lnTo>
                <a:lnTo>
                  <a:pt x="1323" y="83"/>
                </a:lnTo>
                <a:lnTo>
                  <a:pt x="1323" y="94"/>
                </a:lnTo>
                <a:lnTo>
                  <a:pt x="1323" y="94"/>
                </a:lnTo>
                <a:lnTo>
                  <a:pt x="1328" y="99"/>
                </a:lnTo>
                <a:lnTo>
                  <a:pt x="1328" y="99"/>
                </a:lnTo>
                <a:lnTo>
                  <a:pt x="1334" y="105"/>
                </a:lnTo>
                <a:lnTo>
                  <a:pt x="1334" y="110"/>
                </a:lnTo>
                <a:lnTo>
                  <a:pt x="1328" y="116"/>
                </a:lnTo>
                <a:lnTo>
                  <a:pt x="1323" y="121"/>
                </a:lnTo>
                <a:lnTo>
                  <a:pt x="1323" y="121"/>
                </a:lnTo>
                <a:lnTo>
                  <a:pt x="1328" y="132"/>
                </a:lnTo>
                <a:lnTo>
                  <a:pt x="1328" y="132"/>
                </a:lnTo>
                <a:lnTo>
                  <a:pt x="1328" y="138"/>
                </a:lnTo>
                <a:lnTo>
                  <a:pt x="1323" y="143"/>
                </a:lnTo>
                <a:lnTo>
                  <a:pt x="1306" y="132"/>
                </a:lnTo>
                <a:lnTo>
                  <a:pt x="1306" y="132"/>
                </a:lnTo>
                <a:lnTo>
                  <a:pt x="1301" y="121"/>
                </a:lnTo>
                <a:lnTo>
                  <a:pt x="1301" y="121"/>
                </a:lnTo>
                <a:lnTo>
                  <a:pt x="1290" y="105"/>
                </a:lnTo>
                <a:lnTo>
                  <a:pt x="1290" y="105"/>
                </a:lnTo>
                <a:lnTo>
                  <a:pt x="1284" y="99"/>
                </a:lnTo>
                <a:lnTo>
                  <a:pt x="1273" y="99"/>
                </a:lnTo>
                <a:lnTo>
                  <a:pt x="1268" y="99"/>
                </a:lnTo>
                <a:lnTo>
                  <a:pt x="1268" y="105"/>
                </a:lnTo>
                <a:lnTo>
                  <a:pt x="1268" y="105"/>
                </a:lnTo>
                <a:lnTo>
                  <a:pt x="1262" y="105"/>
                </a:lnTo>
                <a:lnTo>
                  <a:pt x="1262" y="110"/>
                </a:lnTo>
                <a:lnTo>
                  <a:pt x="1262" y="110"/>
                </a:lnTo>
                <a:lnTo>
                  <a:pt x="1262" y="116"/>
                </a:lnTo>
                <a:lnTo>
                  <a:pt x="1262" y="116"/>
                </a:lnTo>
                <a:lnTo>
                  <a:pt x="1257" y="116"/>
                </a:lnTo>
                <a:lnTo>
                  <a:pt x="1257" y="116"/>
                </a:lnTo>
                <a:lnTo>
                  <a:pt x="1262" y="121"/>
                </a:lnTo>
                <a:lnTo>
                  <a:pt x="1262" y="121"/>
                </a:lnTo>
                <a:lnTo>
                  <a:pt x="1273" y="138"/>
                </a:lnTo>
                <a:lnTo>
                  <a:pt x="1257" y="121"/>
                </a:lnTo>
                <a:lnTo>
                  <a:pt x="1251" y="116"/>
                </a:lnTo>
                <a:lnTo>
                  <a:pt x="1240" y="116"/>
                </a:lnTo>
                <a:lnTo>
                  <a:pt x="1235" y="116"/>
                </a:lnTo>
                <a:lnTo>
                  <a:pt x="1229" y="116"/>
                </a:lnTo>
                <a:lnTo>
                  <a:pt x="1213" y="121"/>
                </a:lnTo>
                <a:lnTo>
                  <a:pt x="1213" y="121"/>
                </a:lnTo>
                <a:lnTo>
                  <a:pt x="1207" y="121"/>
                </a:lnTo>
                <a:lnTo>
                  <a:pt x="1196" y="121"/>
                </a:lnTo>
                <a:lnTo>
                  <a:pt x="1196" y="121"/>
                </a:lnTo>
                <a:lnTo>
                  <a:pt x="1180" y="127"/>
                </a:lnTo>
                <a:lnTo>
                  <a:pt x="1174" y="138"/>
                </a:lnTo>
                <a:lnTo>
                  <a:pt x="1174" y="143"/>
                </a:lnTo>
                <a:lnTo>
                  <a:pt x="1163" y="143"/>
                </a:lnTo>
                <a:lnTo>
                  <a:pt x="1158" y="154"/>
                </a:lnTo>
                <a:lnTo>
                  <a:pt x="1158" y="160"/>
                </a:lnTo>
                <a:lnTo>
                  <a:pt x="1158" y="160"/>
                </a:lnTo>
                <a:lnTo>
                  <a:pt x="1158" y="160"/>
                </a:lnTo>
                <a:lnTo>
                  <a:pt x="1158" y="171"/>
                </a:lnTo>
                <a:lnTo>
                  <a:pt x="1158" y="171"/>
                </a:lnTo>
                <a:lnTo>
                  <a:pt x="1158" y="176"/>
                </a:lnTo>
                <a:lnTo>
                  <a:pt x="1158" y="182"/>
                </a:lnTo>
                <a:lnTo>
                  <a:pt x="1158" y="187"/>
                </a:lnTo>
                <a:lnTo>
                  <a:pt x="1152" y="193"/>
                </a:lnTo>
                <a:lnTo>
                  <a:pt x="1147" y="198"/>
                </a:lnTo>
                <a:lnTo>
                  <a:pt x="1147" y="198"/>
                </a:lnTo>
                <a:lnTo>
                  <a:pt x="1136" y="204"/>
                </a:lnTo>
                <a:lnTo>
                  <a:pt x="1136" y="204"/>
                </a:lnTo>
                <a:lnTo>
                  <a:pt x="1124" y="220"/>
                </a:lnTo>
                <a:lnTo>
                  <a:pt x="1124" y="220"/>
                </a:lnTo>
                <a:lnTo>
                  <a:pt x="1113" y="231"/>
                </a:lnTo>
                <a:lnTo>
                  <a:pt x="1102" y="242"/>
                </a:lnTo>
                <a:lnTo>
                  <a:pt x="1102" y="242"/>
                </a:lnTo>
                <a:lnTo>
                  <a:pt x="1097" y="254"/>
                </a:lnTo>
                <a:lnTo>
                  <a:pt x="1097" y="259"/>
                </a:lnTo>
                <a:lnTo>
                  <a:pt x="1097" y="259"/>
                </a:lnTo>
                <a:lnTo>
                  <a:pt x="1102" y="270"/>
                </a:lnTo>
                <a:lnTo>
                  <a:pt x="1108" y="276"/>
                </a:lnTo>
                <a:lnTo>
                  <a:pt x="1108" y="276"/>
                </a:lnTo>
                <a:lnTo>
                  <a:pt x="1119" y="281"/>
                </a:lnTo>
                <a:lnTo>
                  <a:pt x="1119" y="281"/>
                </a:lnTo>
                <a:lnTo>
                  <a:pt x="1119" y="281"/>
                </a:lnTo>
                <a:lnTo>
                  <a:pt x="1124" y="287"/>
                </a:lnTo>
                <a:lnTo>
                  <a:pt x="1124" y="287"/>
                </a:lnTo>
                <a:lnTo>
                  <a:pt x="1124" y="303"/>
                </a:lnTo>
                <a:lnTo>
                  <a:pt x="1124" y="314"/>
                </a:lnTo>
                <a:lnTo>
                  <a:pt x="1124" y="314"/>
                </a:lnTo>
                <a:lnTo>
                  <a:pt x="1119" y="320"/>
                </a:lnTo>
                <a:lnTo>
                  <a:pt x="1108" y="325"/>
                </a:lnTo>
                <a:lnTo>
                  <a:pt x="1108" y="325"/>
                </a:lnTo>
                <a:lnTo>
                  <a:pt x="1091" y="331"/>
                </a:lnTo>
                <a:lnTo>
                  <a:pt x="1086" y="336"/>
                </a:lnTo>
                <a:lnTo>
                  <a:pt x="1086" y="336"/>
                </a:lnTo>
                <a:lnTo>
                  <a:pt x="1080" y="342"/>
                </a:lnTo>
                <a:lnTo>
                  <a:pt x="1064" y="353"/>
                </a:lnTo>
                <a:lnTo>
                  <a:pt x="1064" y="353"/>
                </a:lnTo>
                <a:lnTo>
                  <a:pt x="1047" y="364"/>
                </a:lnTo>
                <a:lnTo>
                  <a:pt x="1042" y="369"/>
                </a:lnTo>
                <a:lnTo>
                  <a:pt x="1042" y="369"/>
                </a:lnTo>
                <a:lnTo>
                  <a:pt x="1047" y="386"/>
                </a:lnTo>
                <a:lnTo>
                  <a:pt x="1047" y="386"/>
                </a:lnTo>
                <a:lnTo>
                  <a:pt x="1047" y="391"/>
                </a:lnTo>
                <a:lnTo>
                  <a:pt x="1053" y="397"/>
                </a:lnTo>
                <a:lnTo>
                  <a:pt x="1053" y="397"/>
                </a:lnTo>
                <a:lnTo>
                  <a:pt x="1064" y="408"/>
                </a:lnTo>
                <a:lnTo>
                  <a:pt x="1075" y="408"/>
                </a:lnTo>
                <a:lnTo>
                  <a:pt x="1080" y="413"/>
                </a:lnTo>
                <a:lnTo>
                  <a:pt x="1080" y="419"/>
                </a:lnTo>
                <a:lnTo>
                  <a:pt x="1080" y="419"/>
                </a:lnTo>
                <a:lnTo>
                  <a:pt x="1069" y="430"/>
                </a:lnTo>
                <a:lnTo>
                  <a:pt x="1069" y="430"/>
                </a:lnTo>
                <a:lnTo>
                  <a:pt x="1064" y="430"/>
                </a:lnTo>
                <a:lnTo>
                  <a:pt x="1064" y="430"/>
                </a:lnTo>
                <a:lnTo>
                  <a:pt x="1058" y="430"/>
                </a:lnTo>
                <a:lnTo>
                  <a:pt x="1058" y="430"/>
                </a:lnTo>
                <a:lnTo>
                  <a:pt x="1064" y="446"/>
                </a:lnTo>
                <a:lnTo>
                  <a:pt x="1064" y="446"/>
                </a:lnTo>
                <a:lnTo>
                  <a:pt x="1069" y="457"/>
                </a:lnTo>
                <a:lnTo>
                  <a:pt x="1069" y="457"/>
                </a:lnTo>
                <a:lnTo>
                  <a:pt x="1086" y="474"/>
                </a:lnTo>
                <a:lnTo>
                  <a:pt x="1086" y="474"/>
                </a:lnTo>
                <a:lnTo>
                  <a:pt x="1091" y="485"/>
                </a:lnTo>
                <a:lnTo>
                  <a:pt x="1097" y="485"/>
                </a:lnTo>
                <a:lnTo>
                  <a:pt x="1097" y="485"/>
                </a:lnTo>
                <a:lnTo>
                  <a:pt x="1119" y="479"/>
                </a:lnTo>
                <a:lnTo>
                  <a:pt x="1119" y="479"/>
                </a:lnTo>
                <a:lnTo>
                  <a:pt x="1136" y="479"/>
                </a:lnTo>
                <a:lnTo>
                  <a:pt x="1136" y="479"/>
                </a:lnTo>
                <a:lnTo>
                  <a:pt x="1147" y="479"/>
                </a:lnTo>
                <a:lnTo>
                  <a:pt x="1147" y="479"/>
                </a:lnTo>
                <a:lnTo>
                  <a:pt x="1152" y="485"/>
                </a:lnTo>
                <a:lnTo>
                  <a:pt x="1163" y="490"/>
                </a:lnTo>
                <a:lnTo>
                  <a:pt x="1163" y="490"/>
                </a:lnTo>
                <a:lnTo>
                  <a:pt x="1180" y="496"/>
                </a:lnTo>
                <a:lnTo>
                  <a:pt x="1191" y="507"/>
                </a:lnTo>
                <a:lnTo>
                  <a:pt x="1196" y="518"/>
                </a:lnTo>
                <a:lnTo>
                  <a:pt x="1196" y="518"/>
                </a:lnTo>
                <a:lnTo>
                  <a:pt x="1202" y="535"/>
                </a:lnTo>
                <a:lnTo>
                  <a:pt x="1207" y="557"/>
                </a:lnTo>
                <a:lnTo>
                  <a:pt x="1207" y="557"/>
                </a:lnTo>
                <a:lnTo>
                  <a:pt x="1213" y="579"/>
                </a:lnTo>
                <a:lnTo>
                  <a:pt x="1213" y="590"/>
                </a:lnTo>
                <a:lnTo>
                  <a:pt x="1213" y="590"/>
                </a:lnTo>
                <a:lnTo>
                  <a:pt x="1224" y="606"/>
                </a:lnTo>
                <a:lnTo>
                  <a:pt x="1224" y="617"/>
                </a:lnTo>
                <a:lnTo>
                  <a:pt x="1224" y="628"/>
                </a:lnTo>
                <a:lnTo>
                  <a:pt x="1224" y="628"/>
                </a:lnTo>
                <a:lnTo>
                  <a:pt x="1218" y="645"/>
                </a:lnTo>
                <a:lnTo>
                  <a:pt x="1224" y="650"/>
                </a:lnTo>
                <a:lnTo>
                  <a:pt x="1224" y="650"/>
                </a:lnTo>
                <a:lnTo>
                  <a:pt x="1235" y="656"/>
                </a:lnTo>
                <a:lnTo>
                  <a:pt x="1235" y="656"/>
                </a:lnTo>
                <a:lnTo>
                  <a:pt x="1246" y="661"/>
                </a:lnTo>
                <a:lnTo>
                  <a:pt x="1251" y="661"/>
                </a:lnTo>
                <a:lnTo>
                  <a:pt x="1257" y="667"/>
                </a:lnTo>
                <a:lnTo>
                  <a:pt x="1257" y="667"/>
                </a:lnTo>
                <a:lnTo>
                  <a:pt x="1262" y="672"/>
                </a:lnTo>
                <a:lnTo>
                  <a:pt x="1240" y="678"/>
                </a:lnTo>
                <a:lnTo>
                  <a:pt x="1240" y="678"/>
                </a:lnTo>
                <a:lnTo>
                  <a:pt x="1235" y="694"/>
                </a:lnTo>
                <a:lnTo>
                  <a:pt x="1235" y="694"/>
                </a:lnTo>
                <a:lnTo>
                  <a:pt x="1235" y="711"/>
                </a:lnTo>
                <a:lnTo>
                  <a:pt x="1240" y="716"/>
                </a:lnTo>
                <a:lnTo>
                  <a:pt x="1240" y="716"/>
                </a:lnTo>
                <a:lnTo>
                  <a:pt x="1246" y="722"/>
                </a:lnTo>
                <a:lnTo>
                  <a:pt x="1251" y="722"/>
                </a:lnTo>
                <a:lnTo>
                  <a:pt x="1251" y="722"/>
                </a:lnTo>
                <a:lnTo>
                  <a:pt x="1262" y="711"/>
                </a:lnTo>
                <a:lnTo>
                  <a:pt x="1262" y="711"/>
                </a:lnTo>
                <a:lnTo>
                  <a:pt x="1268" y="716"/>
                </a:lnTo>
                <a:lnTo>
                  <a:pt x="1268" y="716"/>
                </a:lnTo>
                <a:lnTo>
                  <a:pt x="1268" y="722"/>
                </a:lnTo>
                <a:lnTo>
                  <a:pt x="1262" y="727"/>
                </a:lnTo>
                <a:lnTo>
                  <a:pt x="1257" y="738"/>
                </a:lnTo>
                <a:lnTo>
                  <a:pt x="1257" y="738"/>
                </a:lnTo>
                <a:lnTo>
                  <a:pt x="1251" y="744"/>
                </a:lnTo>
                <a:lnTo>
                  <a:pt x="1246" y="761"/>
                </a:lnTo>
                <a:lnTo>
                  <a:pt x="1246" y="761"/>
                </a:lnTo>
                <a:lnTo>
                  <a:pt x="1246" y="783"/>
                </a:lnTo>
                <a:lnTo>
                  <a:pt x="1251" y="810"/>
                </a:lnTo>
                <a:lnTo>
                  <a:pt x="1251" y="810"/>
                </a:lnTo>
                <a:lnTo>
                  <a:pt x="1257" y="832"/>
                </a:lnTo>
                <a:lnTo>
                  <a:pt x="1257" y="832"/>
                </a:lnTo>
                <a:lnTo>
                  <a:pt x="1268" y="865"/>
                </a:lnTo>
                <a:lnTo>
                  <a:pt x="1268" y="865"/>
                </a:lnTo>
                <a:lnTo>
                  <a:pt x="1273" y="876"/>
                </a:lnTo>
                <a:lnTo>
                  <a:pt x="1279" y="893"/>
                </a:lnTo>
                <a:lnTo>
                  <a:pt x="1279" y="893"/>
                </a:lnTo>
                <a:lnTo>
                  <a:pt x="1301" y="926"/>
                </a:lnTo>
                <a:lnTo>
                  <a:pt x="1301" y="926"/>
                </a:lnTo>
                <a:lnTo>
                  <a:pt x="1306" y="942"/>
                </a:lnTo>
                <a:lnTo>
                  <a:pt x="1306" y="942"/>
                </a:lnTo>
                <a:lnTo>
                  <a:pt x="1312" y="937"/>
                </a:lnTo>
                <a:lnTo>
                  <a:pt x="1323" y="942"/>
                </a:lnTo>
                <a:lnTo>
                  <a:pt x="1323" y="942"/>
                </a:lnTo>
                <a:lnTo>
                  <a:pt x="1339" y="959"/>
                </a:lnTo>
                <a:lnTo>
                  <a:pt x="1339" y="959"/>
                </a:lnTo>
                <a:lnTo>
                  <a:pt x="1350" y="959"/>
                </a:lnTo>
                <a:lnTo>
                  <a:pt x="1356" y="953"/>
                </a:lnTo>
                <a:lnTo>
                  <a:pt x="1356" y="953"/>
                </a:lnTo>
                <a:lnTo>
                  <a:pt x="1362" y="942"/>
                </a:lnTo>
                <a:lnTo>
                  <a:pt x="1362" y="926"/>
                </a:lnTo>
                <a:lnTo>
                  <a:pt x="1362" y="926"/>
                </a:lnTo>
                <a:lnTo>
                  <a:pt x="1367" y="898"/>
                </a:lnTo>
                <a:lnTo>
                  <a:pt x="1367" y="898"/>
                </a:lnTo>
                <a:lnTo>
                  <a:pt x="1373" y="893"/>
                </a:lnTo>
                <a:lnTo>
                  <a:pt x="1378" y="882"/>
                </a:lnTo>
                <a:lnTo>
                  <a:pt x="1378" y="882"/>
                </a:lnTo>
                <a:lnTo>
                  <a:pt x="1389" y="849"/>
                </a:lnTo>
                <a:lnTo>
                  <a:pt x="1389" y="849"/>
                </a:lnTo>
                <a:lnTo>
                  <a:pt x="1389" y="843"/>
                </a:lnTo>
                <a:lnTo>
                  <a:pt x="1395" y="832"/>
                </a:lnTo>
                <a:lnTo>
                  <a:pt x="1395" y="832"/>
                </a:lnTo>
                <a:lnTo>
                  <a:pt x="1411" y="827"/>
                </a:lnTo>
                <a:lnTo>
                  <a:pt x="1428" y="827"/>
                </a:lnTo>
                <a:lnTo>
                  <a:pt x="1428" y="827"/>
                </a:lnTo>
                <a:lnTo>
                  <a:pt x="1455" y="794"/>
                </a:lnTo>
                <a:lnTo>
                  <a:pt x="1455" y="794"/>
                </a:lnTo>
                <a:lnTo>
                  <a:pt x="1466" y="772"/>
                </a:lnTo>
                <a:lnTo>
                  <a:pt x="1477" y="755"/>
                </a:lnTo>
                <a:lnTo>
                  <a:pt x="1477" y="755"/>
                </a:lnTo>
                <a:lnTo>
                  <a:pt x="1499" y="750"/>
                </a:lnTo>
                <a:lnTo>
                  <a:pt x="1521" y="750"/>
                </a:lnTo>
                <a:lnTo>
                  <a:pt x="1532" y="744"/>
                </a:lnTo>
                <a:lnTo>
                  <a:pt x="1532" y="744"/>
                </a:lnTo>
                <a:lnTo>
                  <a:pt x="1565" y="711"/>
                </a:lnTo>
                <a:lnTo>
                  <a:pt x="1571" y="700"/>
                </a:lnTo>
                <a:close/>
                <a:moveTo>
                  <a:pt x="788" y="281"/>
                </a:moveTo>
                <a:lnTo>
                  <a:pt x="805" y="303"/>
                </a:lnTo>
                <a:lnTo>
                  <a:pt x="816" y="320"/>
                </a:lnTo>
                <a:lnTo>
                  <a:pt x="810" y="325"/>
                </a:lnTo>
                <a:lnTo>
                  <a:pt x="810" y="342"/>
                </a:lnTo>
                <a:lnTo>
                  <a:pt x="821" y="358"/>
                </a:lnTo>
                <a:lnTo>
                  <a:pt x="821" y="369"/>
                </a:lnTo>
                <a:lnTo>
                  <a:pt x="838" y="380"/>
                </a:lnTo>
                <a:lnTo>
                  <a:pt x="838" y="380"/>
                </a:lnTo>
                <a:lnTo>
                  <a:pt x="854" y="380"/>
                </a:lnTo>
                <a:lnTo>
                  <a:pt x="854" y="380"/>
                </a:lnTo>
                <a:lnTo>
                  <a:pt x="865" y="380"/>
                </a:lnTo>
                <a:lnTo>
                  <a:pt x="876" y="375"/>
                </a:lnTo>
                <a:lnTo>
                  <a:pt x="893" y="386"/>
                </a:lnTo>
                <a:lnTo>
                  <a:pt x="898" y="397"/>
                </a:lnTo>
                <a:lnTo>
                  <a:pt x="882" y="397"/>
                </a:lnTo>
                <a:lnTo>
                  <a:pt x="876" y="408"/>
                </a:lnTo>
                <a:lnTo>
                  <a:pt x="882" y="424"/>
                </a:lnTo>
                <a:lnTo>
                  <a:pt x="876" y="435"/>
                </a:lnTo>
                <a:lnTo>
                  <a:pt x="876" y="435"/>
                </a:lnTo>
                <a:lnTo>
                  <a:pt x="860" y="441"/>
                </a:lnTo>
                <a:lnTo>
                  <a:pt x="860" y="441"/>
                </a:lnTo>
                <a:lnTo>
                  <a:pt x="843" y="446"/>
                </a:lnTo>
                <a:lnTo>
                  <a:pt x="843" y="446"/>
                </a:lnTo>
                <a:lnTo>
                  <a:pt x="832" y="446"/>
                </a:lnTo>
                <a:lnTo>
                  <a:pt x="832" y="446"/>
                </a:lnTo>
                <a:lnTo>
                  <a:pt x="799" y="435"/>
                </a:lnTo>
                <a:lnTo>
                  <a:pt x="799" y="435"/>
                </a:lnTo>
                <a:lnTo>
                  <a:pt x="788" y="430"/>
                </a:lnTo>
                <a:lnTo>
                  <a:pt x="783" y="441"/>
                </a:lnTo>
                <a:lnTo>
                  <a:pt x="783" y="441"/>
                </a:lnTo>
                <a:lnTo>
                  <a:pt x="794" y="463"/>
                </a:lnTo>
                <a:lnTo>
                  <a:pt x="794" y="463"/>
                </a:lnTo>
                <a:lnTo>
                  <a:pt x="805" y="496"/>
                </a:lnTo>
                <a:lnTo>
                  <a:pt x="794" y="490"/>
                </a:lnTo>
                <a:lnTo>
                  <a:pt x="794" y="490"/>
                </a:lnTo>
                <a:lnTo>
                  <a:pt x="783" y="479"/>
                </a:lnTo>
                <a:lnTo>
                  <a:pt x="783" y="479"/>
                </a:lnTo>
                <a:lnTo>
                  <a:pt x="777" y="463"/>
                </a:lnTo>
                <a:lnTo>
                  <a:pt x="777" y="463"/>
                </a:lnTo>
                <a:lnTo>
                  <a:pt x="772" y="457"/>
                </a:lnTo>
                <a:lnTo>
                  <a:pt x="772" y="452"/>
                </a:lnTo>
                <a:lnTo>
                  <a:pt x="761" y="446"/>
                </a:lnTo>
                <a:lnTo>
                  <a:pt x="750" y="446"/>
                </a:lnTo>
                <a:lnTo>
                  <a:pt x="750" y="446"/>
                </a:lnTo>
                <a:lnTo>
                  <a:pt x="733" y="457"/>
                </a:lnTo>
                <a:lnTo>
                  <a:pt x="733" y="457"/>
                </a:lnTo>
                <a:lnTo>
                  <a:pt x="728" y="463"/>
                </a:lnTo>
                <a:lnTo>
                  <a:pt x="728" y="468"/>
                </a:lnTo>
                <a:lnTo>
                  <a:pt x="717" y="457"/>
                </a:lnTo>
                <a:lnTo>
                  <a:pt x="717" y="457"/>
                </a:lnTo>
                <a:lnTo>
                  <a:pt x="717" y="457"/>
                </a:lnTo>
                <a:lnTo>
                  <a:pt x="711" y="452"/>
                </a:lnTo>
                <a:lnTo>
                  <a:pt x="711" y="452"/>
                </a:lnTo>
                <a:lnTo>
                  <a:pt x="706" y="452"/>
                </a:lnTo>
                <a:lnTo>
                  <a:pt x="700" y="457"/>
                </a:lnTo>
                <a:lnTo>
                  <a:pt x="700" y="457"/>
                </a:lnTo>
                <a:lnTo>
                  <a:pt x="717" y="485"/>
                </a:lnTo>
                <a:lnTo>
                  <a:pt x="717" y="485"/>
                </a:lnTo>
                <a:lnTo>
                  <a:pt x="728" y="502"/>
                </a:lnTo>
                <a:lnTo>
                  <a:pt x="739" y="507"/>
                </a:lnTo>
                <a:lnTo>
                  <a:pt x="739" y="507"/>
                </a:lnTo>
                <a:lnTo>
                  <a:pt x="750" y="529"/>
                </a:lnTo>
                <a:lnTo>
                  <a:pt x="750" y="529"/>
                </a:lnTo>
                <a:lnTo>
                  <a:pt x="750" y="529"/>
                </a:lnTo>
                <a:lnTo>
                  <a:pt x="761" y="529"/>
                </a:lnTo>
                <a:lnTo>
                  <a:pt x="772" y="524"/>
                </a:lnTo>
                <a:lnTo>
                  <a:pt x="777" y="513"/>
                </a:lnTo>
                <a:lnTo>
                  <a:pt x="788" y="518"/>
                </a:lnTo>
                <a:lnTo>
                  <a:pt x="788" y="518"/>
                </a:lnTo>
                <a:lnTo>
                  <a:pt x="788" y="529"/>
                </a:lnTo>
                <a:lnTo>
                  <a:pt x="788" y="529"/>
                </a:lnTo>
                <a:lnTo>
                  <a:pt x="788" y="535"/>
                </a:lnTo>
                <a:lnTo>
                  <a:pt x="794" y="540"/>
                </a:lnTo>
                <a:lnTo>
                  <a:pt x="794" y="540"/>
                </a:lnTo>
                <a:lnTo>
                  <a:pt x="805" y="546"/>
                </a:lnTo>
                <a:lnTo>
                  <a:pt x="810" y="546"/>
                </a:lnTo>
                <a:lnTo>
                  <a:pt x="810" y="546"/>
                </a:lnTo>
                <a:lnTo>
                  <a:pt x="821" y="546"/>
                </a:lnTo>
                <a:lnTo>
                  <a:pt x="827" y="535"/>
                </a:lnTo>
                <a:lnTo>
                  <a:pt x="827" y="535"/>
                </a:lnTo>
                <a:lnTo>
                  <a:pt x="827" y="524"/>
                </a:lnTo>
                <a:lnTo>
                  <a:pt x="821" y="513"/>
                </a:lnTo>
                <a:lnTo>
                  <a:pt x="816" y="496"/>
                </a:lnTo>
                <a:lnTo>
                  <a:pt x="816" y="496"/>
                </a:lnTo>
                <a:lnTo>
                  <a:pt x="810" y="474"/>
                </a:lnTo>
                <a:lnTo>
                  <a:pt x="810" y="474"/>
                </a:lnTo>
                <a:lnTo>
                  <a:pt x="827" y="474"/>
                </a:lnTo>
                <a:lnTo>
                  <a:pt x="827" y="474"/>
                </a:lnTo>
                <a:lnTo>
                  <a:pt x="832" y="479"/>
                </a:lnTo>
                <a:lnTo>
                  <a:pt x="832" y="490"/>
                </a:lnTo>
                <a:lnTo>
                  <a:pt x="832" y="507"/>
                </a:lnTo>
                <a:lnTo>
                  <a:pt x="832" y="507"/>
                </a:lnTo>
                <a:lnTo>
                  <a:pt x="832" y="524"/>
                </a:lnTo>
                <a:lnTo>
                  <a:pt x="832" y="524"/>
                </a:lnTo>
                <a:lnTo>
                  <a:pt x="838" y="535"/>
                </a:lnTo>
                <a:lnTo>
                  <a:pt x="854" y="546"/>
                </a:lnTo>
                <a:lnTo>
                  <a:pt x="854" y="546"/>
                </a:lnTo>
                <a:lnTo>
                  <a:pt x="871" y="551"/>
                </a:lnTo>
                <a:lnTo>
                  <a:pt x="871" y="551"/>
                </a:lnTo>
                <a:lnTo>
                  <a:pt x="893" y="557"/>
                </a:lnTo>
                <a:lnTo>
                  <a:pt x="893" y="557"/>
                </a:lnTo>
                <a:lnTo>
                  <a:pt x="910" y="557"/>
                </a:lnTo>
                <a:lnTo>
                  <a:pt x="926" y="546"/>
                </a:lnTo>
                <a:lnTo>
                  <a:pt x="926" y="546"/>
                </a:lnTo>
                <a:lnTo>
                  <a:pt x="943" y="551"/>
                </a:lnTo>
                <a:lnTo>
                  <a:pt x="943" y="551"/>
                </a:lnTo>
                <a:lnTo>
                  <a:pt x="954" y="546"/>
                </a:lnTo>
                <a:lnTo>
                  <a:pt x="965" y="540"/>
                </a:lnTo>
                <a:lnTo>
                  <a:pt x="965" y="540"/>
                </a:lnTo>
                <a:lnTo>
                  <a:pt x="970" y="535"/>
                </a:lnTo>
                <a:lnTo>
                  <a:pt x="970" y="529"/>
                </a:lnTo>
                <a:lnTo>
                  <a:pt x="970" y="529"/>
                </a:lnTo>
                <a:lnTo>
                  <a:pt x="970" y="529"/>
                </a:lnTo>
                <a:lnTo>
                  <a:pt x="965" y="518"/>
                </a:lnTo>
                <a:lnTo>
                  <a:pt x="965" y="518"/>
                </a:lnTo>
                <a:lnTo>
                  <a:pt x="965" y="507"/>
                </a:lnTo>
                <a:lnTo>
                  <a:pt x="965" y="507"/>
                </a:lnTo>
                <a:lnTo>
                  <a:pt x="954" y="496"/>
                </a:lnTo>
                <a:lnTo>
                  <a:pt x="954" y="496"/>
                </a:lnTo>
                <a:lnTo>
                  <a:pt x="948" y="496"/>
                </a:lnTo>
                <a:lnTo>
                  <a:pt x="943" y="496"/>
                </a:lnTo>
                <a:lnTo>
                  <a:pt x="943" y="496"/>
                </a:lnTo>
                <a:lnTo>
                  <a:pt x="932" y="490"/>
                </a:lnTo>
                <a:lnTo>
                  <a:pt x="932" y="490"/>
                </a:lnTo>
                <a:lnTo>
                  <a:pt x="915" y="496"/>
                </a:lnTo>
                <a:lnTo>
                  <a:pt x="915" y="496"/>
                </a:lnTo>
                <a:lnTo>
                  <a:pt x="898" y="502"/>
                </a:lnTo>
                <a:lnTo>
                  <a:pt x="898" y="502"/>
                </a:lnTo>
                <a:lnTo>
                  <a:pt x="887" y="507"/>
                </a:lnTo>
                <a:lnTo>
                  <a:pt x="882" y="502"/>
                </a:lnTo>
                <a:lnTo>
                  <a:pt x="882" y="502"/>
                </a:lnTo>
                <a:lnTo>
                  <a:pt x="871" y="496"/>
                </a:lnTo>
                <a:lnTo>
                  <a:pt x="860" y="479"/>
                </a:lnTo>
                <a:lnTo>
                  <a:pt x="860" y="479"/>
                </a:lnTo>
                <a:lnTo>
                  <a:pt x="865" y="474"/>
                </a:lnTo>
                <a:lnTo>
                  <a:pt x="865" y="474"/>
                </a:lnTo>
                <a:lnTo>
                  <a:pt x="865" y="474"/>
                </a:lnTo>
                <a:lnTo>
                  <a:pt x="887" y="468"/>
                </a:lnTo>
                <a:lnTo>
                  <a:pt x="887" y="468"/>
                </a:lnTo>
                <a:lnTo>
                  <a:pt x="910" y="474"/>
                </a:lnTo>
                <a:lnTo>
                  <a:pt x="910" y="474"/>
                </a:lnTo>
                <a:lnTo>
                  <a:pt x="915" y="474"/>
                </a:lnTo>
                <a:lnTo>
                  <a:pt x="937" y="468"/>
                </a:lnTo>
                <a:lnTo>
                  <a:pt x="937" y="468"/>
                </a:lnTo>
                <a:lnTo>
                  <a:pt x="948" y="468"/>
                </a:lnTo>
                <a:lnTo>
                  <a:pt x="948" y="468"/>
                </a:lnTo>
                <a:lnTo>
                  <a:pt x="954" y="468"/>
                </a:lnTo>
                <a:lnTo>
                  <a:pt x="954" y="474"/>
                </a:lnTo>
                <a:lnTo>
                  <a:pt x="954" y="474"/>
                </a:lnTo>
                <a:lnTo>
                  <a:pt x="959" y="474"/>
                </a:lnTo>
                <a:lnTo>
                  <a:pt x="965" y="490"/>
                </a:lnTo>
                <a:lnTo>
                  <a:pt x="965" y="490"/>
                </a:lnTo>
                <a:lnTo>
                  <a:pt x="970" y="490"/>
                </a:lnTo>
                <a:lnTo>
                  <a:pt x="976" y="485"/>
                </a:lnTo>
                <a:lnTo>
                  <a:pt x="976" y="485"/>
                </a:lnTo>
                <a:lnTo>
                  <a:pt x="976" y="479"/>
                </a:lnTo>
                <a:lnTo>
                  <a:pt x="976" y="474"/>
                </a:lnTo>
                <a:lnTo>
                  <a:pt x="976" y="468"/>
                </a:lnTo>
                <a:lnTo>
                  <a:pt x="976" y="468"/>
                </a:lnTo>
                <a:lnTo>
                  <a:pt x="981" y="468"/>
                </a:lnTo>
                <a:lnTo>
                  <a:pt x="987" y="457"/>
                </a:lnTo>
                <a:lnTo>
                  <a:pt x="987" y="457"/>
                </a:lnTo>
                <a:lnTo>
                  <a:pt x="987" y="452"/>
                </a:lnTo>
                <a:lnTo>
                  <a:pt x="987" y="446"/>
                </a:lnTo>
                <a:lnTo>
                  <a:pt x="981" y="441"/>
                </a:lnTo>
                <a:lnTo>
                  <a:pt x="981" y="441"/>
                </a:lnTo>
                <a:lnTo>
                  <a:pt x="970" y="424"/>
                </a:lnTo>
                <a:lnTo>
                  <a:pt x="970" y="424"/>
                </a:lnTo>
                <a:lnTo>
                  <a:pt x="987" y="419"/>
                </a:lnTo>
                <a:lnTo>
                  <a:pt x="987" y="419"/>
                </a:lnTo>
                <a:lnTo>
                  <a:pt x="992" y="408"/>
                </a:lnTo>
                <a:lnTo>
                  <a:pt x="987" y="402"/>
                </a:lnTo>
                <a:lnTo>
                  <a:pt x="981" y="397"/>
                </a:lnTo>
                <a:lnTo>
                  <a:pt x="981" y="397"/>
                </a:lnTo>
                <a:lnTo>
                  <a:pt x="1009" y="391"/>
                </a:lnTo>
                <a:lnTo>
                  <a:pt x="1009" y="391"/>
                </a:lnTo>
                <a:lnTo>
                  <a:pt x="1014" y="386"/>
                </a:lnTo>
                <a:lnTo>
                  <a:pt x="1014" y="380"/>
                </a:lnTo>
                <a:lnTo>
                  <a:pt x="1009" y="380"/>
                </a:lnTo>
                <a:lnTo>
                  <a:pt x="1020" y="358"/>
                </a:lnTo>
                <a:lnTo>
                  <a:pt x="1020" y="353"/>
                </a:lnTo>
                <a:lnTo>
                  <a:pt x="1025" y="342"/>
                </a:lnTo>
                <a:lnTo>
                  <a:pt x="1020" y="336"/>
                </a:lnTo>
                <a:lnTo>
                  <a:pt x="1014" y="325"/>
                </a:lnTo>
                <a:lnTo>
                  <a:pt x="1014" y="314"/>
                </a:lnTo>
                <a:lnTo>
                  <a:pt x="1025" y="298"/>
                </a:lnTo>
                <a:lnTo>
                  <a:pt x="1036" y="298"/>
                </a:lnTo>
                <a:lnTo>
                  <a:pt x="1036" y="298"/>
                </a:lnTo>
                <a:lnTo>
                  <a:pt x="1042" y="298"/>
                </a:lnTo>
                <a:lnTo>
                  <a:pt x="1042" y="298"/>
                </a:lnTo>
                <a:lnTo>
                  <a:pt x="1047" y="298"/>
                </a:lnTo>
                <a:lnTo>
                  <a:pt x="1047" y="298"/>
                </a:lnTo>
                <a:lnTo>
                  <a:pt x="1058" y="287"/>
                </a:lnTo>
                <a:lnTo>
                  <a:pt x="1058" y="276"/>
                </a:lnTo>
                <a:lnTo>
                  <a:pt x="1058" y="276"/>
                </a:lnTo>
                <a:lnTo>
                  <a:pt x="1075" y="259"/>
                </a:lnTo>
                <a:lnTo>
                  <a:pt x="1075" y="259"/>
                </a:lnTo>
                <a:lnTo>
                  <a:pt x="1097" y="220"/>
                </a:lnTo>
                <a:lnTo>
                  <a:pt x="1097" y="220"/>
                </a:lnTo>
                <a:lnTo>
                  <a:pt x="1113" y="193"/>
                </a:lnTo>
                <a:lnTo>
                  <a:pt x="1113" y="193"/>
                </a:lnTo>
                <a:lnTo>
                  <a:pt x="1124" y="176"/>
                </a:lnTo>
                <a:lnTo>
                  <a:pt x="1124" y="176"/>
                </a:lnTo>
                <a:lnTo>
                  <a:pt x="1119" y="176"/>
                </a:lnTo>
                <a:lnTo>
                  <a:pt x="1119" y="176"/>
                </a:lnTo>
                <a:lnTo>
                  <a:pt x="1102" y="182"/>
                </a:lnTo>
                <a:lnTo>
                  <a:pt x="1097" y="171"/>
                </a:lnTo>
                <a:lnTo>
                  <a:pt x="1097" y="171"/>
                </a:lnTo>
                <a:lnTo>
                  <a:pt x="1130" y="160"/>
                </a:lnTo>
                <a:lnTo>
                  <a:pt x="1130" y="160"/>
                </a:lnTo>
                <a:lnTo>
                  <a:pt x="1141" y="154"/>
                </a:lnTo>
                <a:lnTo>
                  <a:pt x="1152" y="143"/>
                </a:lnTo>
                <a:lnTo>
                  <a:pt x="1152" y="143"/>
                </a:lnTo>
                <a:lnTo>
                  <a:pt x="1158" y="132"/>
                </a:lnTo>
                <a:lnTo>
                  <a:pt x="1163" y="121"/>
                </a:lnTo>
                <a:lnTo>
                  <a:pt x="1163" y="121"/>
                </a:lnTo>
                <a:lnTo>
                  <a:pt x="1163" y="110"/>
                </a:lnTo>
                <a:lnTo>
                  <a:pt x="1163" y="110"/>
                </a:lnTo>
                <a:lnTo>
                  <a:pt x="1163" y="105"/>
                </a:lnTo>
                <a:lnTo>
                  <a:pt x="1158" y="105"/>
                </a:lnTo>
                <a:lnTo>
                  <a:pt x="1147" y="99"/>
                </a:lnTo>
                <a:lnTo>
                  <a:pt x="1147" y="83"/>
                </a:lnTo>
                <a:lnTo>
                  <a:pt x="1141" y="72"/>
                </a:lnTo>
                <a:lnTo>
                  <a:pt x="1124" y="66"/>
                </a:lnTo>
                <a:lnTo>
                  <a:pt x="1108" y="66"/>
                </a:lnTo>
                <a:lnTo>
                  <a:pt x="1108" y="66"/>
                </a:lnTo>
                <a:lnTo>
                  <a:pt x="1102" y="66"/>
                </a:lnTo>
                <a:lnTo>
                  <a:pt x="1091" y="61"/>
                </a:lnTo>
                <a:lnTo>
                  <a:pt x="1091" y="61"/>
                </a:lnTo>
                <a:lnTo>
                  <a:pt x="1080" y="55"/>
                </a:lnTo>
                <a:lnTo>
                  <a:pt x="1075" y="55"/>
                </a:lnTo>
                <a:lnTo>
                  <a:pt x="1075" y="55"/>
                </a:lnTo>
                <a:lnTo>
                  <a:pt x="1058" y="50"/>
                </a:lnTo>
                <a:lnTo>
                  <a:pt x="1042" y="50"/>
                </a:lnTo>
                <a:lnTo>
                  <a:pt x="1020" y="50"/>
                </a:lnTo>
                <a:lnTo>
                  <a:pt x="1003" y="55"/>
                </a:lnTo>
                <a:lnTo>
                  <a:pt x="992" y="61"/>
                </a:lnTo>
                <a:lnTo>
                  <a:pt x="976" y="61"/>
                </a:lnTo>
                <a:lnTo>
                  <a:pt x="970" y="66"/>
                </a:lnTo>
                <a:lnTo>
                  <a:pt x="959" y="66"/>
                </a:lnTo>
                <a:lnTo>
                  <a:pt x="943" y="66"/>
                </a:lnTo>
                <a:lnTo>
                  <a:pt x="932" y="77"/>
                </a:lnTo>
                <a:lnTo>
                  <a:pt x="926" y="94"/>
                </a:lnTo>
                <a:lnTo>
                  <a:pt x="926" y="105"/>
                </a:lnTo>
                <a:lnTo>
                  <a:pt x="910" y="105"/>
                </a:lnTo>
                <a:lnTo>
                  <a:pt x="910" y="105"/>
                </a:lnTo>
                <a:lnTo>
                  <a:pt x="904" y="105"/>
                </a:lnTo>
                <a:lnTo>
                  <a:pt x="904" y="105"/>
                </a:lnTo>
                <a:lnTo>
                  <a:pt x="898" y="105"/>
                </a:lnTo>
                <a:lnTo>
                  <a:pt x="898" y="105"/>
                </a:lnTo>
                <a:lnTo>
                  <a:pt x="887" y="127"/>
                </a:lnTo>
                <a:lnTo>
                  <a:pt x="876" y="127"/>
                </a:lnTo>
                <a:lnTo>
                  <a:pt x="876" y="127"/>
                </a:lnTo>
                <a:lnTo>
                  <a:pt x="865" y="138"/>
                </a:lnTo>
                <a:lnTo>
                  <a:pt x="865" y="138"/>
                </a:lnTo>
                <a:lnTo>
                  <a:pt x="854" y="143"/>
                </a:lnTo>
                <a:lnTo>
                  <a:pt x="843" y="149"/>
                </a:lnTo>
                <a:lnTo>
                  <a:pt x="838" y="165"/>
                </a:lnTo>
                <a:lnTo>
                  <a:pt x="838" y="176"/>
                </a:lnTo>
                <a:lnTo>
                  <a:pt x="849" y="176"/>
                </a:lnTo>
                <a:lnTo>
                  <a:pt x="849" y="182"/>
                </a:lnTo>
                <a:lnTo>
                  <a:pt x="854" y="193"/>
                </a:lnTo>
                <a:lnTo>
                  <a:pt x="854" y="204"/>
                </a:lnTo>
                <a:lnTo>
                  <a:pt x="865" y="226"/>
                </a:lnTo>
                <a:lnTo>
                  <a:pt x="865" y="226"/>
                </a:lnTo>
                <a:lnTo>
                  <a:pt x="882" y="237"/>
                </a:lnTo>
                <a:lnTo>
                  <a:pt x="882" y="237"/>
                </a:lnTo>
                <a:lnTo>
                  <a:pt x="887" y="237"/>
                </a:lnTo>
                <a:lnTo>
                  <a:pt x="904" y="242"/>
                </a:lnTo>
                <a:lnTo>
                  <a:pt x="910" y="242"/>
                </a:lnTo>
                <a:lnTo>
                  <a:pt x="910" y="242"/>
                </a:lnTo>
                <a:lnTo>
                  <a:pt x="921" y="242"/>
                </a:lnTo>
                <a:lnTo>
                  <a:pt x="932" y="242"/>
                </a:lnTo>
                <a:lnTo>
                  <a:pt x="932" y="242"/>
                </a:lnTo>
                <a:lnTo>
                  <a:pt x="948" y="237"/>
                </a:lnTo>
                <a:lnTo>
                  <a:pt x="948" y="237"/>
                </a:lnTo>
                <a:lnTo>
                  <a:pt x="965" y="220"/>
                </a:lnTo>
                <a:lnTo>
                  <a:pt x="970" y="209"/>
                </a:lnTo>
                <a:lnTo>
                  <a:pt x="976" y="198"/>
                </a:lnTo>
                <a:lnTo>
                  <a:pt x="970" y="215"/>
                </a:lnTo>
                <a:lnTo>
                  <a:pt x="976" y="226"/>
                </a:lnTo>
                <a:lnTo>
                  <a:pt x="965" y="237"/>
                </a:lnTo>
                <a:lnTo>
                  <a:pt x="948" y="242"/>
                </a:lnTo>
                <a:lnTo>
                  <a:pt x="948" y="248"/>
                </a:lnTo>
                <a:lnTo>
                  <a:pt x="948" y="248"/>
                </a:lnTo>
                <a:lnTo>
                  <a:pt x="932" y="254"/>
                </a:lnTo>
                <a:lnTo>
                  <a:pt x="932" y="254"/>
                </a:lnTo>
                <a:lnTo>
                  <a:pt x="932" y="254"/>
                </a:lnTo>
                <a:lnTo>
                  <a:pt x="932" y="259"/>
                </a:lnTo>
                <a:lnTo>
                  <a:pt x="921" y="265"/>
                </a:lnTo>
                <a:lnTo>
                  <a:pt x="910" y="259"/>
                </a:lnTo>
                <a:lnTo>
                  <a:pt x="893" y="259"/>
                </a:lnTo>
                <a:lnTo>
                  <a:pt x="893" y="259"/>
                </a:lnTo>
                <a:lnTo>
                  <a:pt x="882" y="259"/>
                </a:lnTo>
                <a:lnTo>
                  <a:pt x="882" y="259"/>
                </a:lnTo>
                <a:lnTo>
                  <a:pt x="865" y="242"/>
                </a:lnTo>
                <a:lnTo>
                  <a:pt x="865" y="242"/>
                </a:lnTo>
                <a:lnTo>
                  <a:pt x="854" y="231"/>
                </a:lnTo>
                <a:lnTo>
                  <a:pt x="854" y="231"/>
                </a:lnTo>
                <a:lnTo>
                  <a:pt x="854" y="220"/>
                </a:lnTo>
                <a:lnTo>
                  <a:pt x="854" y="220"/>
                </a:lnTo>
                <a:lnTo>
                  <a:pt x="849" y="209"/>
                </a:lnTo>
                <a:lnTo>
                  <a:pt x="849" y="209"/>
                </a:lnTo>
                <a:lnTo>
                  <a:pt x="838" y="198"/>
                </a:lnTo>
                <a:lnTo>
                  <a:pt x="827" y="193"/>
                </a:lnTo>
                <a:lnTo>
                  <a:pt x="810" y="193"/>
                </a:lnTo>
                <a:lnTo>
                  <a:pt x="810" y="209"/>
                </a:lnTo>
                <a:lnTo>
                  <a:pt x="799" y="215"/>
                </a:lnTo>
                <a:lnTo>
                  <a:pt x="799" y="237"/>
                </a:lnTo>
                <a:lnTo>
                  <a:pt x="794" y="242"/>
                </a:lnTo>
                <a:lnTo>
                  <a:pt x="799" y="265"/>
                </a:lnTo>
                <a:lnTo>
                  <a:pt x="794" y="281"/>
                </a:lnTo>
                <a:lnTo>
                  <a:pt x="788" y="281"/>
                </a:lnTo>
                <a:close/>
                <a:moveTo>
                  <a:pt x="761" y="292"/>
                </a:moveTo>
                <a:lnTo>
                  <a:pt x="772" y="298"/>
                </a:lnTo>
                <a:lnTo>
                  <a:pt x="772" y="298"/>
                </a:lnTo>
                <a:lnTo>
                  <a:pt x="772" y="292"/>
                </a:lnTo>
                <a:lnTo>
                  <a:pt x="772" y="292"/>
                </a:lnTo>
                <a:lnTo>
                  <a:pt x="772" y="276"/>
                </a:lnTo>
                <a:lnTo>
                  <a:pt x="755" y="270"/>
                </a:lnTo>
                <a:lnTo>
                  <a:pt x="744" y="270"/>
                </a:lnTo>
                <a:lnTo>
                  <a:pt x="755" y="281"/>
                </a:lnTo>
                <a:lnTo>
                  <a:pt x="761" y="292"/>
                </a:lnTo>
                <a:close/>
                <a:moveTo>
                  <a:pt x="794" y="397"/>
                </a:moveTo>
                <a:lnTo>
                  <a:pt x="794" y="397"/>
                </a:lnTo>
                <a:lnTo>
                  <a:pt x="805" y="391"/>
                </a:lnTo>
                <a:lnTo>
                  <a:pt x="810" y="386"/>
                </a:lnTo>
                <a:lnTo>
                  <a:pt x="810" y="380"/>
                </a:lnTo>
                <a:lnTo>
                  <a:pt x="810" y="380"/>
                </a:lnTo>
                <a:lnTo>
                  <a:pt x="810" y="369"/>
                </a:lnTo>
                <a:lnTo>
                  <a:pt x="810" y="369"/>
                </a:lnTo>
                <a:lnTo>
                  <a:pt x="805" y="358"/>
                </a:lnTo>
                <a:lnTo>
                  <a:pt x="788" y="347"/>
                </a:lnTo>
                <a:lnTo>
                  <a:pt x="777" y="347"/>
                </a:lnTo>
                <a:lnTo>
                  <a:pt x="777" y="347"/>
                </a:lnTo>
                <a:lnTo>
                  <a:pt x="777" y="358"/>
                </a:lnTo>
                <a:lnTo>
                  <a:pt x="777" y="358"/>
                </a:lnTo>
                <a:lnTo>
                  <a:pt x="777" y="375"/>
                </a:lnTo>
                <a:lnTo>
                  <a:pt x="777" y="375"/>
                </a:lnTo>
                <a:lnTo>
                  <a:pt x="777" y="386"/>
                </a:lnTo>
                <a:lnTo>
                  <a:pt x="783" y="391"/>
                </a:lnTo>
                <a:lnTo>
                  <a:pt x="783" y="391"/>
                </a:lnTo>
                <a:lnTo>
                  <a:pt x="788" y="397"/>
                </a:lnTo>
                <a:lnTo>
                  <a:pt x="794" y="397"/>
                </a:lnTo>
                <a:lnTo>
                  <a:pt x="794" y="397"/>
                </a:lnTo>
                <a:close/>
                <a:moveTo>
                  <a:pt x="821" y="413"/>
                </a:moveTo>
                <a:lnTo>
                  <a:pt x="821" y="402"/>
                </a:lnTo>
                <a:lnTo>
                  <a:pt x="805" y="397"/>
                </a:lnTo>
                <a:lnTo>
                  <a:pt x="794" y="402"/>
                </a:lnTo>
                <a:lnTo>
                  <a:pt x="794" y="419"/>
                </a:lnTo>
                <a:lnTo>
                  <a:pt x="816" y="419"/>
                </a:lnTo>
                <a:lnTo>
                  <a:pt x="821" y="413"/>
                </a:lnTo>
                <a:close/>
                <a:moveTo>
                  <a:pt x="865" y="419"/>
                </a:moveTo>
                <a:lnTo>
                  <a:pt x="854" y="408"/>
                </a:lnTo>
                <a:lnTo>
                  <a:pt x="849" y="413"/>
                </a:lnTo>
                <a:lnTo>
                  <a:pt x="843" y="419"/>
                </a:lnTo>
                <a:lnTo>
                  <a:pt x="849" y="430"/>
                </a:lnTo>
                <a:lnTo>
                  <a:pt x="860" y="424"/>
                </a:lnTo>
                <a:lnTo>
                  <a:pt x="865" y="419"/>
                </a:lnTo>
                <a:close/>
                <a:moveTo>
                  <a:pt x="700" y="347"/>
                </a:moveTo>
                <a:lnTo>
                  <a:pt x="706" y="353"/>
                </a:lnTo>
                <a:lnTo>
                  <a:pt x="700" y="364"/>
                </a:lnTo>
                <a:lnTo>
                  <a:pt x="700" y="369"/>
                </a:lnTo>
                <a:lnTo>
                  <a:pt x="717" y="380"/>
                </a:lnTo>
                <a:lnTo>
                  <a:pt x="722" y="380"/>
                </a:lnTo>
                <a:lnTo>
                  <a:pt x="733" y="380"/>
                </a:lnTo>
                <a:lnTo>
                  <a:pt x="733" y="391"/>
                </a:lnTo>
                <a:lnTo>
                  <a:pt x="722" y="397"/>
                </a:lnTo>
                <a:lnTo>
                  <a:pt x="728" y="402"/>
                </a:lnTo>
                <a:lnTo>
                  <a:pt x="739" y="402"/>
                </a:lnTo>
                <a:lnTo>
                  <a:pt x="761" y="391"/>
                </a:lnTo>
                <a:lnTo>
                  <a:pt x="761" y="375"/>
                </a:lnTo>
                <a:lnTo>
                  <a:pt x="750" y="358"/>
                </a:lnTo>
                <a:lnTo>
                  <a:pt x="750" y="347"/>
                </a:lnTo>
                <a:lnTo>
                  <a:pt x="739" y="342"/>
                </a:lnTo>
                <a:lnTo>
                  <a:pt x="728" y="331"/>
                </a:lnTo>
                <a:lnTo>
                  <a:pt x="717" y="320"/>
                </a:lnTo>
                <a:lnTo>
                  <a:pt x="706" y="314"/>
                </a:lnTo>
                <a:lnTo>
                  <a:pt x="695" y="309"/>
                </a:lnTo>
                <a:lnTo>
                  <a:pt x="689" y="320"/>
                </a:lnTo>
                <a:lnTo>
                  <a:pt x="689" y="331"/>
                </a:lnTo>
                <a:lnTo>
                  <a:pt x="695" y="342"/>
                </a:lnTo>
                <a:lnTo>
                  <a:pt x="700" y="347"/>
                </a:lnTo>
                <a:close/>
                <a:moveTo>
                  <a:pt x="711" y="424"/>
                </a:moveTo>
                <a:lnTo>
                  <a:pt x="711" y="424"/>
                </a:lnTo>
                <a:lnTo>
                  <a:pt x="700" y="408"/>
                </a:lnTo>
                <a:lnTo>
                  <a:pt x="695" y="397"/>
                </a:lnTo>
                <a:lnTo>
                  <a:pt x="695" y="397"/>
                </a:lnTo>
                <a:lnTo>
                  <a:pt x="689" y="419"/>
                </a:lnTo>
                <a:lnTo>
                  <a:pt x="689" y="419"/>
                </a:lnTo>
                <a:lnTo>
                  <a:pt x="695" y="435"/>
                </a:lnTo>
                <a:lnTo>
                  <a:pt x="695" y="441"/>
                </a:lnTo>
                <a:lnTo>
                  <a:pt x="717" y="441"/>
                </a:lnTo>
                <a:lnTo>
                  <a:pt x="717" y="441"/>
                </a:lnTo>
                <a:lnTo>
                  <a:pt x="711" y="424"/>
                </a:lnTo>
                <a:lnTo>
                  <a:pt x="711" y="424"/>
                </a:lnTo>
                <a:close/>
                <a:moveTo>
                  <a:pt x="617" y="419"/>
                </a:moveTo>
                <a:lnTo>
                  <a:pt x="617" y="419"/>
                </a:lnTo>
                <a:lnTo>
                  <a:pt x="623" y="419"/>
                </a:lnTo>
                <a:lnTo>
                  <a:pt x="634" y="419"/>
                </a:lnTo>
                <a:lnTo>
                  <a:pt x="634" y="419"/>
                </a:lnTo>
                <a:lnTo>
                  <a:pt x="645" y="413"/>
                </a:lnTo>
                <a:lnTo>
                  <a:pt x="645" y="413"/>
                </a:lnTo>
                <a:lnTo>
                  <a:pt x="645" y="408"/>
                </a:lnTo>
                <a:lnTo>
                  <a:pt x="645" y="408"/>
                </a:lnTo>
                <a:lnTo>
                  <a:pt x="645" y="397"/>
                </a:lnTo>
                <a:lnTo>
                  <a:pt x="645" y="386"/>
                </a:lnTo>
                <a:lnTo>
                  <a:pt x="645" y="386"/>
                </a:lnTo>
                <a:lnTo>
                  <a:pt x="639" y="386"/>
                </a:lnTo>
                <a:lnTo>
                  <a:pt x="623" y="391"/>
                </a:lnTo>
                <a:lnTo>
                  <a:pt x="623" y="391"/>
                </a:lnTo>
                <a:lnTo>
                  <a:pt x="612" y="397"/>
                </a:lnTo>
                <a:lnTo>
                  <a:pt x="612" y="397"/>
                </a:lnTo>
                <a:lnTo>
                  <a:pt x="606" y="397"/>
                </a:lnTo>
                <a:lnTo>
                  <a:pt x="601" y="391"/>
                </a:lnTo>
                <a:lnTo>
                  <a:pt x="601" y="391"/>
                </a:lnTo>
                <a:lnTo>
                  <a:pt x="590" y="391"/>
                </a:lnTo>
                <a:lnTo>
                  <a:pt x="590" y="397"/>
                </a:lnTo>
                <a:lnTo>
                  <a:pt x="601" y="408"/>
                </a:lnTo>
                <a:lnTo>
                  <a:pt x="617" y="419"/>
                </a:lnTo>
                <a:close/>
                <a:moveTo>
                  <a:pt x="628" y="380"/>
                </a:moveTo>
                <a:lnTo>
                  <a:pt x="628" y="380"/>
                </a:lnTo>
                <a:lnTo>
                  <a:pt x="634" y="375"/>
                </a:lnTo>
                <a:lnTo>
                  <a:pt x="645" y="375"/>
                </a:lnTo>
                <a:lnTo>
                  <a:pt x="645" y="375"/>
                </a:lnTo>
                <a:lnTo>
                  <a:pt x="650" y="375"/>
                </a:lnTo>
                <a:lnTo>
                  <a:pt x="650" y="375"/>
                </a:lnTo>
                <a:lnTo>
                  <a:pt x="650" y="364"/>
                </a:lnTo>
                <a:lnTo>
                  <a:pt x="639" y="358"/>
                </a:lnTo>
                <a:lnTo>
                  <a:pt x="639" y="358"/>
                </a:lnTo>
                <a:lnTo>
                  <a:pt x="623" y="358"/>
                </a:lnTo>
                <a:lnTo>
                  <a:pt x="623" y="358"/>
                </a:lnTo>
                <a:lnTo>
                  <a:pt x="606" y="369"/>
                </a:lnTo>
                <a:lnTo>
                  <a:pt x="606" y="369"/>
                </a:lnTo>
                <a:lnTo>
                  <a:pt x="623" y="375"/>
                </a:lnTo>
                <a:lnTo>
                  <a:pt x="628" y="380"/>
                </a:lnTo>
                <a:lnTo>
                  <a:pt x="628" y="380"/>
                </a:lnTo>
                <a:close/>
                <a:moveTo>
                  <a:pt x="639" y="468"/>
                </a:moveTo>
                <a:lnTo>
                  <a:pt x="645" y="474"/>
                </a:lnTo>
                <a:lnTo>
                  <a:pt x="650" y="490"/>
                </a:lnTo>
                <a:lnTo>
                  <a:pt x="650" y="502"/>
                </a:lnTo>
                <a:lnTo>
                  <a:pt x="634" y="502"/>
                </a:lnTo>
                <a:lnTo>
                  <a:pt x="634" y="502"/>
                </a:lnTo>
                <a:lnTo>
                  <a:pt x="634" y="490"/>
                </a:lnTo>
                <a:lnTo>
                  <a:pt x="623" y="474"/>
                </a:lnTo>
                <a:lnTo>
                  <a:pt x="623" y="474"/>
                </a:lnTo>
                <a:lnTo>
                  <a:pt x="606" y="468"/>
                </a:lnTo>
                <a:lnTo>
                  <a:pt x="595" y="463"/>
                </a:lnTo>
                <a:lnTo>
                  <a:pt x="584" y="468"/>
                </a:lnTo>
                <a:lnTo>
                  <a:pt x="584" y="490"/>
                </a:lnTo>
                <a:lnTo>
                  <a:pt x="579" y="496"/>
                </a:lnTo>
                <a:lnTo>
                  <a:pt x="573" y="507"/>
                </a:lnTo>
                <a:lnTo>
                  <a:pt x="573" y="518"/>
                </a:lnTo>
                <a:lnTo>
                  <a:pt x="584" y="529"/>
                </a:lnTo>
                <a:lnTo>
                  <a:pt x="590" y="529"/>
                </a:lnTo>
                <a:lnTo>
                  <a:pt x="601" y="529"/>
                </a:lnTo>
                <a:lnTo>
                  <a:pt x="612" y="529"/>
                </a:lnTo>
                <a:lnTo>
                  <a:pt x="606" y="540"/>
                </a:lnTo>
                <a:lnTo>
                  <a:pt x="612" y="546"/>
                </a:lnTo>
                <a:lnTo>
                  <a:pt x="612" y="546"/>
                </a:lnTo>
                <a:lnTo>
                  <a:pt x="612" y="551"/>
                </a:lnTo>
                <a:lnTo>
                  <a:pt x="617" y="551"/>
                </a:lnTo>
                <a:lnTo>
                  <a:pt x="617" y="551"/>
                </a:lnTo>
                <a:lnTo>
                  <a:pt x="628" y="551"/>
                </a:lnTo>
                <a:lnTo>
                  <a:pt x="639" y="551"/>
                </a:lnTo>
                <a:lnTo>
                  <a:pt x="639" y="551"/>
                </a:lnTo>
                <a:lnTo>
                  <a:pt x="645" y="540"/>
                </a:lnTo>
                <a:lnTo>
                  <a:pt x="645" y="540"/>
                </a:lnTo>
                <a:lnTo>
                  <a:pt x="661" y="535"/>
                </a:lnTo>
                <a:lnTo>
                  <a:pt x="661" y="535"/>
                </a:lnTo>
                <a:lnTo>
                  <a:pt x="678" y="535"/>
                </a:lnTo>
                <a:lnTo>
                  <a:pt x="678" y="535"/>
                </a:lnTo>
                <a:lnTo>
                  <a:pt x="689" y="529"/>
                </a:lnTo>
                <a:lnTo>
                  <a:pt x="695" y="518"/>
                </a:lnTo>
                <a:lnTo>
                  <a:pt x="700" y="507"/>
                </a:lnTo>
                <a:lnTo>
                  <a:pt x="700" y="490"/>
                </a:lnTo>
                <a:lnTo>
                  <a:pt x="678" y="474"/>
                </a:lnTo>
                <a:lnTo>
                  <a:pt x="672" y="474"/>
                </a:lnTo>
                <a:lnTo>
                  <a:pt x="667" y="463"/>
                </a:lnTo>
                <a:lnTo>
                  <a:pt x="656" y="441"/>
                </a:lnTo>
                <a:lnTo>
                  <a:pt x="650" y="457"/>
                </a:lnTo>
                <a:lnTo>
                  <a:pt x="639" y="468"/>
                </a:lnTo>
                <a:close/>
                <a:moveTo>
                  <a:pt x="695" y="524"/>
                </a:moveTo>
                <a:lnTo>
                  <a:pt x="700" y="529"/>
                </a:lnTo>
                <a:lnTo>
                  <a:pt x="700" y="529"/>
                </a:lnTo>
                <a:lnTo>
                  <a:pt x="717" y="524"/>
                </a:lnTo>
                <a:lnTo>
                  <a:pt x="717" y="524"/>
                </a:lnTo>
                <a:lnTo>
                  <a:pt x="717" y="518"/>
                </a:lnTo>
                <a:lnTo>
                  <a:pt x="717" y="513"/>
                </a:lnTo>
                <a:lnTo>
                  <a:pt x="706" y="513"/>
                </a:lnTo>
                <a:lnTo>
                  <a:pt x="695" y="524"/>
                </a:lnTo>
                <a:close/>
                <a:moveTo>
                  <a:pt x="518" y="490"/>
                </a:moveTo>
                <a:lnTo>
                  <a:pt x="524" y="490"/>
                </a:lnTo>
                <a:lnTo>
                  <a:pt x="535" y="490"/>
                </a:lnTo>
                <a:lnTo>
                  <a:pt x="535" y="490"/>
                </a:lnTo>
                <a:lnTo>
                  <a:pt x="540" y="485"/>
                </a:lnTo>
                <a:lnTo>
                  <a:pt x="551" y="474"/>
                </a:lnTo>
                <a:lnTo>
                  <a:pt x="551" y="474"/>
                </a:lnTo>
                <a:lnTo>
                  <a:pt x="557" y="463"/>
                </a:lnTo>
                <a:lnTo>
                  <a:pt x="557" y="463"/>
                </a:lnTo>
                <a:lnTo>
                  <a:pt x="557" y="485"/>
                </a:lnTo>
                <a:lnTo>
                  <a:pt x="557" y="485"/>
                </a:lnTo>
                <a:lnTo>
                  <a:pt x="551" y="502"/>
                </a:lnTo>
                <a:lnTo>
                  <a:pt x="551" y="502"/>
                </a:lnTo>
                <a:lnTo>
                  <a:pt x="562" y="502"/>
                </a:lnTo>
                <a:lnTo>
                  <a:pt x="562" y="502"/>
                </a:lnTo>
                <a:lnTo>
                  <a:pt x="562" y="490"/>
                </a:lnTo>
                <a:lnTo>
                  <a:pt x="573" y="474"/>
                </a:lnTo>
                <a:lnTo>
                  <a:pt x="573" y="474"/>
                </a:lnTo>
                <a:lnTo>
                  <a:pt x="584" y="457"/>
                </a:lnTo>
                <a:lnTo>
                  <a:pt x="584" y="457"/>
                </a:lnTo>
                <a:lnTo>
                  <a:pt x="584" y="446"/>
                </a:lnTo>
                <a:lnTo>
                  <a:pt x="584" y="435"/>
                </a:lnTo>
                <a:lnTo>
                  <a:pt x="584" y="402"/>
                </a:lnTo>
                <a:lnTo>
                  <a:pt x="584" y="402"/>
                </a:lnTo>
                <a:lnTo>
                  <a:pt x="579" y="413"/>
                </a:lnTo>
                <a:lnTo>
                  <a:pt x="568" y="419"/>
                </a:lnTo>
                <a:lnTo>
                  <a:pt x="557" y="419"/>
                </a:lnTo>
                <a:lnTo>
                  <a:pt x="557" y="419"/>
                </a:lnTo>
                <a:lnTo>
                  <a:pt x="546" y="419"/>
                </a:lnTo>
                <a:lnTo>
                  <a:pt x="535" y="435"/>
                </a:lnTo>
                <a:lnTo>
                  <a:pt x="529" y="441"/>
                </a:lnTo>
                <a:lnTo>
                  <a:pt x="524" y="457"/>
                </a:lnTo>
                <a:lnTo>
                  <a:pt x="524" y="457"/>
                </a:lnTo>
                <a:lnTo>
                  <a:pt x="513" y="474"/>
                </a:lnTo>
                <a:lnTo>
                  <a:pt x="513" y="474"/>
                </a:lnTo>
                <a:lnTo>
                  <a:pt x="507" y="479"/>
                </a:lnTo>
                <a:lnTo>
                  <a:pt x="518" y="490"/>
                </a:lnTo>
                <a:close/>
                <a:moveTo>
                  <a:pt x="750" y="689"/>
                </a:moveTo>
                <a:lnTo>
                  <a:pt x="750" y="689"/>
                </a:lnTo>
                <a:lnTo>
                  <a:pt x="750" y="694"/>
                </a:lnTo>
                <a:lnTo>
                  <a:pt x="750" y="694"/>
                </a:lnTo>
                <a:lnTo>
                  <a:pt x="755" y="694"/>
                </a:lnTo>
                <a:lnTo>
                  <a:pt x="755" y="689"/>
                </a:lnTo>
                <a:lnTo>
                  <a:pt x="750" y="689"/>
                </a:lnTo>
                <a:lnTo>
                  <a:pt x="750" y="689"/>
                </a:lnTo>
                <a:close/>
                <a:moveTo>
                  <a:pt x="496" y="661"/>
                </a:moveTo>
                <a:lnTo>
                  <a:pt x="502" y="672"/>
                </a:lnTo>
                <a:lnTo>
                  <a:pt x="513" y="667"/>
                </a:lnTo>
                <a:lnTo>
                  <a:pt x="529" y="667"/>
                </a:lnTo>
                <a:lnTo>
                  <a:pt x="529" y="650"/>
                </a:lnTo>
                <a:lnTo>
                  <a:pt x="535" y="639"/>
                </a:lnTo>
                <a:lnTo>
                  <a:pt x="540" y="634"/>
                </a:lnTo>
                <a:lnTo>
                  <a:pt x="546" y="628"/>
                </a:lnTo>
                <a:lnTo>
                  <a:pt x="557" y="623"/>
                </a:lnTo>
                <a:lnTo>
                  <a:pt x="557" y="634"/>
                </a:lnTo>
                <a:lnTo>
                  <a:pt x="551" y="639"/>
                </a:lnTo>
                <a:lnTo>
                  <a:pt x="557" y="650"/>
                </a:lnTo>
                <a:lnTo>
                  <a:pt x="562" y="656"/>
                </a:lnTo>
                <a:lnTo>
                  <a:pt x="562" y="667"/>
                </a:lnTo>
                <a:lnTo>
                  <a:pt x="562" y="667"/>
                </a:lnTo>
                <a:lnTo>
                  <a:pt x="557" y="667"/>
                </a:lnTo>
                <a:lnTo>
                  <a:pt x="557" y="672"/>
                </a:lnTo>
                <a:lnTo>
                  <a:pt x="557" y="672"/>
                </a:lnTo>
                <a:lnTo>
                  <a:pt x="557" y="672"/>
                </a:lnTo>
                <a:lnTo>
                  <a:pt x="557" y="672"/>
                </a:lnTo>
                <a:lnTo>
                  <a:pt x="562" y="678"/>
                </a:lnTo>
                <a:lnTo>
                  <a:pt x="568" y="689"/>
                </a:lnTo>
                <a:lnTo>
                  <a:pt x="568" y="689"/>
                </a:lnTo>
                <a:lnTo>
                  <a:pt x="584" y="689"/>
                </a:lnTo>
                <a:lnTo>
                  <a:pt x="584" y="689"/>
                </a:lnTo>
                <a:lnTo>
                  <a:pt x="595" y="689"/>
                </a:lnTo>
                <a:lnTo>
                  <a:pt x="595" y="689"/>
                </a:lnTo>
                <a:lnTo>
                  <a:pt x="601" y="683"/>
                </a:lnTo>
                <a:lnTo>
                  <a:pt x="612" y="689"/>
                </a:lnTo>
                <a:lnTo>
                  <a:pt x="612" y="689"/>
                </a:lnTo>
                <a:lnTo>
                  <a:pt x="617" y="694"/>
                </a:lnTo>
                <a:lnTo>
                  <a:pt x="617" y="694"/>
                </a:lnTo>
                <a:lnTo>
                  <a:pt x="612" y="694"/>
                </a:lnTo>
                <a:lnTo>
                  <a:pt x="601" y="700"/>
                </a:lnTo>
                <a:lnTo>
                  <a:pt x="601" y="700"/>
                </a:lnTo>
                <a:lnTo>
                  <a:pt x="579" y="700"/>
                </a:lnTo>
                <a:lnTo>
                  <a:pt x="579" y="700"/>
                </a:lnTo>
                <a:lnTo>
                  <a:pt x="568" y="700"/>
                </a:lnTo>
                <a:lnTo>
                  <a:pt x="568" y="700"/>
                </a:lnTo>
                <a:lnTo>
                  <a:pt x="562" y="700"/>
                </a:lnTo>
                <a:lnTo>
                  <a:pt x="562" y="705"/>
                </a:lnTo>
                <a:lnTo>
                  <a:pt x="568" y="711"/>
                </a:lnTo>
                <a:lnTo>
                  <a:pt x="568" y="711"/>
                </a:lnTo>
                <a:lnTo>
                  <a:pt x="579" y="716"/>
                </a:lnTo>
                <a:lnTo>
                  <a:pt x="579" y="722"/>
                </a:lnTo>
                <a:lnTo>
                  <a:pt x="573" y="722"/>
                </a:lnTo>
                <a:lnTo>
                  <a:pt x="601" y="722"/>
                </a:lnTo>
                <a:lnTo>
                  <a:pt x="606" y="727"/>
                </a:lnTo>
                <a:lnTo>
                  <a:pt x="623" y="744"/>
                </a:lnTo>
                <a:lnTo>
                  <a:pt x="645" y="744"/>
                </a:lnTo>
                <a:lnTo>
                  <a:pt x="645" y="744"/>
                </a:lnTo>
                <a:lnTo>
                  <a:pt x="650" y="738"/>
                </a:lnTo>
                <a:lnTo>
                  <a:pt x="650" y="738"/>
                </a:lnTo>
                <a:lnTo>
                  <a:pt x="656" y="727"/>
                </a:lnTo>
                <a:lnTo>
                  <a:pt x="667" y="727"/>
                </a:lnTo>
                <a:lnTo>
                  <a:pt x="667" y="727"/>
                </a:lnTo>
                <a:lnTo>
                  <a:pt x="684" y="727"/>
                </a:lnTo>
                <a:lnTo>
                  <a:pt x="684" y="727"/>
                </a:lnTo>
                <a:lnTo>
                  <a:pt x="717" y="733"/>
                </a:lnTo>
                <a:lnTo>
                  <a:pt x="717" y="733"/>
                </a:lnTo>
                <a:lnTo>
                  <a:pt x="728" y="738"/>
                </a:lnTo>
                <a:lnTo>
                  <a:pt x="733" y="733"/>
                </a:lnTo>
                <a:lnTo>
                  <a:pt x="733" y="733"/>
                </a:lnTo>
                <a:lnTo>
                  <a:pt x="739" y="722"/>
                </a:lnTo>
                <a:lnTo>
                  <a:pt x="739" y="722"/>
                </a:lnTo>
                <a:lnTo>
                  <a:pt x="750" y="700"/>
                </a:lnTo>
                <a:lnTo>
                  <a:pt x="750" y="700"/>
                </a:lnTo>
                <a:lnTo>
                  <a:pt x="750" y="694"/>
                </a:lnTo>
                <a:lnTo>
                  <a:pt x="750" y="694"/>
                </a:lnTo>
                <a:lnTo>
                  <a:pt x="739" y="689"/>
                </a:lnTo>
                <a:lnTo>
                  <a:pt x="739" y="689"/>
                </a:lnTo>
                <a:lnTo>
                  <a:pt x="722" y="683"/>
                </a:lnTo>
                <a:lnTo>
                  <a:pt x="717" y="678"/>
                </a:lnTo>
                <a:lnTo>
                  <a:pt x="711" y="661"/>
                </a:lnTo>
                <a:lnTo>
                  <a:pt x="711" y="661"/>
                </a:lnTo>
                <a:lnTo>
                  <a:pt x="700" y="628"/>
                </a:lnTo>
                <a:lnTo>
                  <a:pt x="700" y="628"/>
                </a:lnTo>
                <a:lnTo>
                  <a:pt x="700" y="606"/>
                </a:lnTo>
                <a:lnTo>
                  <a:pt x="706" y="590"/>
                </a:lnTo>
                <a:lnTo>
                  <a:pt x="706" y="590"/>
                </a:lnTo>
                <a:lnTo>
                  <a:pt x="706" y="584"/>
                </a:lnTo>
                <a:lnTo>
                  <a:pt x="700" y="579"/>
                </a:lnTo>
                <a:lnTo>
                  <a:pt x="700" y="579"/>
                </a:lnTo>
                <a:lnTo>
                  <a:pt x="684" y="573"/>
                </a:lnTo>
                <a:lnTo>
                  <a:pt x="678" y="584"/>
                </a:lnTo>
                <a:lnTo>
                  <a:pt x="678" y="584"/>
                </a:lnTo>
                <a:lnTo>
                  <a:pt x="678" y="590"/>
                </a:lnTo>
                <a:lnTo>
                  <a:pt x="684" y="590"/>
                </a:lnTo>
                <a:lnTo>
                  <a:pt x="678" y="595"/>
                </a:lnTo>
                <a:lnTo>
                  <a:pt x="678" y="595"/>
                </a:lnTo>
                <a:lnTo>
                  <a:pt x="667" y="595"/>
                </a:lnTo>
                <a:lnTo>
                  <a:pt x="667" y="623"/>
                </a:lnTo>
                <a:lnTo>
                  <a:pt x="667" y="623"/>
                </a:lnTo>
                <a:lnTo>
                  <a:pt x="656" y="612"/>
                </a:lnTo>
                <a:lnTo>
                  <a:pt x="656" y="612"/>
                </a:lnTo>
                <a:lnTo>
                  <a:pt x="650" y="606"/>
                </a:lnTo>
                <a:lnTo>
                  <a:pt x="634" y="617"/>
                </a:lnTo>
                <a:lnTo>
                  <a:pt x="634" y="617"/>
                </a:lnTo>
                <a:lnTo>
                  <a:pt x="634" y="617"/>
                </a:lnTo>
                <a:lnTo>
                  <a:pt x="623" y="612"/>
                </a:lnTo>
                <a:lnTo>
                  <a:pt x="623" y="612"/>
                </a:lnTo>
                <a:lnTo>
                  <a:pt x="606" y="606"/>
                </a:lnTo>
                <a:lnTo>
                  <a:pt x="606" y="595"/>
                </a:lnTo>
                <a:lnTo>
                  <a:pt x="606" y="595"/>
                </a:lnTo>
                <a:lnTo>
                  <a:pt x="601" y="590"/>
                </a:lnTo>
                <a:lnTo>
                  <a:pt x="595" y="590"/>
                </a:lnTo>
                <a:lnTo>
                  <a:pt x="595" y="590"/>
                </a:lnTo>
                <a:lnTo>
                  <a:pt x="590" y="590"/>
                </a:lnTo>
                <a:lnTo>
                  <a:pt x="584" y="584"/>
                </a:lnTo>
                <a:lnTo>
                  <a:pt x="568" y="562"/>
                </a:lnTo>
                <a:lnTo>
                  <a:pt x="568" y="562"/>
                </a:lnTo>
                <a:lnTo>
                  <a:pt x="562" y="557"/>
                </a:lnTo>
                <a:lnTo>
                  <a:pt x="557" y="551"/>
                </a:lnTo>
                <a:lnTo>
                  <a:pt x="557" y="551"/>
                </a:lnTo>
                <a:lnTo>
                  <a:pt x="540" y="557"/>
                </a:lnTo>
                <a:lnTo>
                  <a:pt x="524" y="546"/>
                </a:lnTo>
                <a:lnTo>
                  <a:pt x="524" y="546"/>
                </a:lnTo>
                <a:lnTo>
                  <a:pt x="524" y="546"/>
                </a:lnTo>
                <a:lnTo>
                  <a:pt x="513" y="551"/>
                </a:lnTo>
                <a:lnTo>
                  <a:pt x="513" y="551"/>
                </a:lnTo>
                <a:lnTo>
                  <a:pt x="491" y="551"/>
                </a:lnTo>
                <a:lnTo>
                  <a:pt x="491" y="562"/>
                </a:lnTo>
                <a:lnTo>
                  <a:pt x="491" y="562"/>
                </a:lnTo>
                <a:lnTo>
                  <a:pt x="491" y="573"/>
                </a:lnTo>
                <a:lnTo>
                  <a:pt x="491" y="573"/>
                </a:lnTo>
                <a:lnTo>
                  <a:pt x="491" y="601"/>
                </a:lnTo>
                <a:lnTo>
                  <a:pt x="491" y="601"/>
                </a:lnTo>
                <a:lnTo>
                  <a:pt x="485" y="617"/>
                </a:lnTo>
                <a:lnTo>
                  <a:pt x="485" y="617"/>
                </a:lnTo>
                <a:lnTo>
                  <a:pt x="480" y="634"/>
                </a:lnTo>
                <a:lnTo>
                  <a:pt x="491" y="650"/>
                </a:lnTo>
                <a:lnTo>
                  <a:pt x="496" y="661"/>
                </a:lnTo>
                <a:close/>
                <a:moveTo>
                  <a:pt x="733" y="606"/>
                </a:moveTo>
                <a:lnTo>
                  <a:pt x="728" y="606"/>
                </a:lnTo>
                <a:lnTo>
                  <a:pt x="728" y="617"/>
                </a:lnTo>
                <a:lnTo>
                  <a:pt x="728" y="617"/>
                </a:lnTo>
                <a:lnTo>
                  <a:pt x="750" y="645"/>
                </a:lnTo>
                <a:lnTo>
                  <a:pt x="750" y="645"/>
                </a:lnTo>
                <a:lnTo>
                  <a:pt x="766" y="667"/>
                </a:lnTo>
                <a:lnTo>
                  <a:pt x="777" y="650"/>
                </a:lnTo>
                <a:lnTo>
                  <a:pt x="794" y="639"/>
                </a:lnTo>
                <a:lnTo>
                  <a:pt x="794" y="639"/>
                </a:lnTo>
                <a:lnTo>
                  <a:pt x="794" y="628"/>
                </a:lnTo>
                <a:lnTo>
                  <a:pt x="794" y="612"/>
                </a:lnTo>
                <a:lnTo>
                  <a:pt x="794" y="612"/>
                </a:lnTo>
                <a:lnTo>
                  <a:pt x="788" y="595"/>
                </a:lnTo>
                <a:lnTo>
                  <a:pt x="788" y="584"/>
                </a:lnTo>
                <a:lnTo>
                  <a:pt x="788" y="584"/>
                </a:lnTo>
                <a:lnTo>
                  <a:pt x="788" y="573"/>
                </a:lnTo>
                <a:lnTo>
                  <a:pt x="783" y="568"/>
                </a:lnTo>
                <a:lnTo>
                  <a:pt x="783" y="568"/>
                </a:lnTo>
                <a:lnTo>
                  <a:pt x="772" y="562"/>
                </a:lnTo>
                <a:lnTo>
                  <a:pt x="766" y="562"/>
                </a:lnTo>
                <a:lnTo>
                  <a:pt x="744" y="579"/>
                </a:lnTo>
                <a:lnTo>
                  <a:pt x="739" y="590"/>
                </a:lnTo>
                <a:lnTo>
                  <a:pt x="739" y="590"/>
                </a:lnTo>
                <a:lnTo>
                  <a:pt x="744" y="595"/>
                </a:lnTo>
                <a:lnTo>
                  <a:pt x="750" y="601"/>
                </a:lnTo>
                <a:lnTo>
                  <a:pt x="750" y="606"/>
                </a:lnTo>
                <a:lnTo>
                  <a:pt x="750" y="606"/>
                </a:lnTo>
                <a:lnTo>
                  <a:pt x="739" y="606"/>
                </a:lnTo>
                <a:lnTo>
                  <a:pt x="733" y="606"/>
                </a:lnTo>
                <a:lnTo>
                  <a:pt x="733" y="606"/>
                </a:lnTo>
                <a:close/>
                <a:moveTo>
                  <a:pt x="1362" y="1786"/>
                </a:moveTo>
                <a:lnTo>
                  <a:pt x="1362" y="1786"/>
                </a:lnTo>
                <a:lnTo>
                  <a:pt x="1350" y="1775"/>
                </a:lnTo>
                <a:lnTo>
                  <a:pt x="1339" y="1769"/>
                </a:lnTo>
                <a:lnTo>
                  <a:pt x="1339" y="1769"/>
                </a:lnTo>
                <a:lnTo>
                  <a:pt x="1312" y="1758"/>
                </a:lnTo>
                <a:lnTo>
                  <a:pt x="1284" y="1747"/>
                </a:lnTo>
                <a:lnTo>
                  <a:pt x="1284" y="1747"/>
                </a:lnTo>
                <a:lnTo>
                  <a:pt x="1284" y="1742"/>
                </a:lnTo>
                <a:lnTo>
                  <a:pt x="1279" y="1725"/>
                </a:lnTo>
                <a:lnTo>
                  <a:pt x="1279" y="1725"/>
                </a:lnTo>
                <a:lnTo>
                  <a:pt x="1268" y="1708"/>
                </a:lnTo>
                <a:lnTo>
                  <a:pt x="1257" y="1703"/>
                </a:lnTo>
                <a:lnTo>
                  <a:pt x="1257" y="1703"/>
                </a:lnTo>
                <a:lnTo>
                  <a:pt x="1235" y="1692"/>
                </a:lnTo>
                <a:lnTo>
                  <a:pt x="1207" y="1681"/>
                </a:lnTo>
                <a:lnTo>
                  <a:pt x="1180" y="1659"/>
                </a:lnTo>
                <a:lnTo>
                  <a:pt x="1169" y="1642"/>
                </a:lnTo>
                <a:lnTo>
                  <a:pt x="1158" y="1637"/>
                </a:lnTo>
                <a:lnTo>
                  <a:pt x="1124" y="1642"/>
                </a:lnTo>
                <a:lnTo>
                  <a:pt x="1113" y="1637"/>
                </a:lnTo>
                <a:lnTo>
                  <a:pt x="1086" y="1615"/>
                </a:lnTo>
                <a:lnTo>
                  <a:pt x="1080" y="1615"/>
                </a:lnTo>
                <a:lnTo>
                  <a:pt x="1069" y="1620"/>
                </a:lnTo>
                <a:lnTo>
                  <a:pt x="1069" y="1620"/>
                </a:lnTo>
                <a:lnTo>
                  <a:pt x="1053" y="1620"/>
                </a:lnTo>
                <a:lnTo>
                  <a:pt x="1053" y="1620"/>
                </a:lnTo>
                <a:lnTo>
                  <a:pt x="1053" y="1620"/>
                </a:lnTo>
                <a:lnTo>
                  <a:pt x="1053" y="1626"/>
                </a:lnTo>
                <a:lnTo>
                  <a:pt x="1042" y="1626"/>
                </a:lnTo>
                <a:lnTo>
                  <a:pt x="1031" y="1631"/>
                </a:lnTo>
                <a:lnTo>
                  <a:pt x="1014" y="1642"/>
                </a:lnTo>
                <a:lnTo>
                  <a:pt x="1014" y="1642"/>
                </a:lnTo>
                <a:lnTo>
                  <a:pt x="1003" y="1653"/>
                </a:lnTo>
                <a:lnTo>
                  <a:pt x="1003" y="1653"/>
                </a:lnTo>
                <a:lnTo>
                  <a:pt x="987" y="1659"/>
                </a:lnTo>
                <a:lnTo>
                  <a:pt x="987" y="1659"/>
                </a:lnTo>
                <a:lnTo>
                  <a:pt x="970" y="1653"/>
                </a:lnTo>
                <a:lnTo>
                  <a:pt x="970" y="1653"/>
                </a:lnTo>
                <a:lnTo>
                  <a:pt x="948" y="1653"/>
                </a:lnTo>
                <a:lnTo>
                  <a:pt x="937" y="1642"/>
                </a:lnTo>
                <a:lnTo>
                  <a:pt x="937" y="1642"/>
                </a:lnTo>
                <a:lnTo>
                  <a:pt x="937" y="1642"/>
                </a:lnTo>
                <a:lnTo>
                  <a:pt x="932" y="1631"/>
                </a:lnTo>
                <a:lnTo>
                  <a:pt x="932" y="1631"/>
                </a:lnTo>
                <a:lnTo>
                  <a:pt x="937" y="1620"/>
                </a:lnTo>
                <a:lnTo>
                  <a:pt x="932" y="1604"/>
                </a:lnTo>
                <a:lnTo>
                  <a:pt x="932" y="1604"/>
                </a:lnTo>
                <a:lnTo>
                  <a:pt x="932" y="1593"/>
                </a:lnTo>
                <a:lnTo>
                  <a:pt x="932" y="1582"/>
                </a:lnTo>
                <a:lnTo>
                  <a:pt x="932" y="1576"/>
                </a:lnTo>
                <a:lnTo>
                  <a:pt x="915" y="1576"/>
                </a:lnTo>
                <a:lnTo>
                  <a:pt x="915" y="1576"/>
                </a:lnTo>
                <a:lnTo>
                  <a:pt x="887" y="1576"/>
                </a:lnTo>
                <a:lnTo>
                  <a:pt x="882" y="1576"/>
                </a:lnTo>
                <a:lnTo>
                  <a:pt x="865" y="1560"/>
                </a:lnTo>
                <a:lnTo>
                  <a:pt x="860" y="1554"/>
                </a:lnTo>
                <a:lnTo>
                  <a:pt x="860" y="1554"/>
                </a:lnTo>
                <a:lnTo>
                  <a:pt x="871" y="1549"/>
                </a:lnTo>
                <a:lnTo>
                  <a:pt x="871" y="1549"/>
                </a:lnTo>
                <a:lnTo>
                  <a:pt x="871" y="1549"/>
                </a:lnTo>
                <a:lnTo>
                  <a:pt x="882" y="1543"/>
                </a:lnTo>
                <a:lnTo>
                  <a:pt x="893" y="1538"/>
                </a:lnTo>
                <a:lnTo>
                  <a:pt x="893" y="1521"/>
                </a:lnTo>
                <a:lnTo>
                  <a:pt x="865" y="1521"/>
                </a:lnTo>
                <a:lnTo>
                  <a:pt x="865" y="1521"/>
                </a:lnTo>
                <a:lnTo>
                  <a:pt x="854" y="1538"/>
                </a:lnTo>
                <a:lnTo>
                  <a:pt x="854" y="1538"/>
                </a:lnTo>
                <a:lnTo>
                  <a:pt x="843" y="1554"/>
                </a:lnTo>
                <a:lnTo>
                  <a:pt x="843" y="1554"/>
                </a:lnTo>
                <a:lnTo>
                  <a:pt x="832" y="1560"/>
                </a:lnTo>
                <a:lnTo>
                  <a:pt x="821" y="1565"/>
                </a:lnTo>
                <a:lnTo>
                  <a:pt x="799" y="1554"/>
                </a:lnTo>
                <a:lnTo>
                  <a:pt x="799" y="1554"/>
                </a:lnTo>
                <a:lnTo>
                  <a:pt x="788" y="1532"/>
                </a:lnTo>
                <a:lnTo>
                  <a:pt x="783" y="1505"/>
                </a:lnTo>
                <a:lnTo>
                  <a:pt x="783" y="1505"/>
                </a:lnTo>
                <a:lnTo>
                  <a:pt x="783" y="1477"/>
                </a:lnTo>
                <a:lnTo>
                  <a:pt x="788" y="1455"/>
                </a:lnTo>
                <a:lnTo>
                  <a:pt x="810" y="1433"/>
                </a:lnTo>
                <a:lnTo>
                  <a:pt x="810" y="1433"/>
                </a:lnTo>
                <a:lnTo>
                  <a:pt x="821" y="1427"/>
                </a:lnTo>
                <a:lnTo>
                  <a:pt x="832" y="1427"/>
                </a:lnTo>
                <a:lnTo>
                  <a:pt x="843" y="1427"/>
                </a:lnTo>
                <a:lnTo>
                  <a:pt x="843" y="1427"/>
                </a:lnTo>
                <a:lnTo>
                  <a:pt x="860" y="1433"/>
                </a:lnTo>
                <a:lnTo>
                  <a:pt x="865" y="1433"/>
                </a:lnTo>
                <a:lnTo>
                  <a:pt x="865" y="1433"/>
                </a:lnTo>
                <a:lnTo>
                  <a:pt x="876" y="1427"/>
                </a:lnTo>
                <a:lnTo>
                  <a:pt x="893" y="1422"/>
                </a:lnTo>
                <a:lnTo>
                  <a:pt x="893" y="1422"/>
                </a:lnTo>
                <a:lnTo>
                  <a:pt x="910" y="1427"/>
                </a:lnTo>
                <a:lnTo>
                  <a:pt x="910" y="1427"/>
                </a:lnTo>
                <a:lnTo>
                  <a:pt x="921" y="1433"/>
                </a:lnTo>
                <a:lnTo>
                  <a:pt x="921" y="1433"/>
                </a:lnTo>
                <a:lnTo>
                  <a:pt x="921" y="1433"/>
                </a:lnTo>
                <a:lnTo>
                  <a:pt x="926" y="1438"/>
                </a:lnTo>
                <a:lnTo>
                  <a:pt x="937" y="1449"/>
                </a:lnTo>
                <a:lnTo>
                  <a:pt x="937" y="1449"/>
                </a:lnTo>
                <a:lnTo>
                  <a:pt x="937" y="1466"/>
                </a:lnTo>
                <a:lnTo>
                  <a:pt x="943" y="1471"/>
                </a:lnTo>
                <a:lnTo>
                  <a:pt x="948" y="1477"/>
                </a:lnTo>
                <a:lnTo>
                  <a:pt x="948" y="1477"/>
                </a:lnTo>
                <a:lnTo>
                  <a:pt x="959" y="1482"/>
                </a:lnTo>
                <a:lnTo>
                  <a:pt x="965" y="1482"/>
                </a:lnTo>
                <a:lnTo>
                  <a:pt x="965" y="1482"/>
                </a:lnTo>
                <a:lnTo>
                  <a:pt x="970" y="1471"/>
                </a:lnTo>
                <a:lnTo>
                  <a:pt x="970" y="1449"/>
                </a:lnTo>
                <a:lnTo>
                  <a:pt x="970" y="1449"/>
                </a:lnTo>
                <a:lnTo>
                  <a:pt x="948" y="1411"/>
                </a:lnTo>
                <a:lnTo>
                  <a:pt x="948" y="1411"/>
                </a:lnTo>
                <a:lnTo>
                  <a:pt x="981" y="1378"/>
                </a:lnTo>
                <a:lnTo>
                  <a:pt x="981" y="1378"/>
                </a:lnTo>
                <a:lnTo>
                  <a:pt x="992" y="1372"/>
                </a:lnTo>
                <a:lnTo>
                  <a:pt x="998" y="1367"/>
                </a:lnTo>
                <a:lnTo>
                  <a:pt x="1009" y="1356"/>
                </a:lnTo>
                <a:lnTo>
                  <a:pt x="1009" y="1356"/>
                </a:lnTo>
                <a:lnTo>
                  <a:pt x="1020" y="1328"/>
                </a:lnTo>
                <a:lnTo>
                  <a:pt x="1020" y="1312"/>
                </a:lnTo>
                <a:lnTo>
                  <a:pt x="1020" y="1312"/>
                </a:lnTo>
                <a:lnTo>
                  <a:pt x="1036" y="1301"/>
                </a:lnTo>
                <a:lnTo>
                  <a:pt x="1047" y="1290"/>
                </a:lnTo>
                <a:lnTo>
                  <a:pt x="1047" y="1290"/>
                </a:lnTo>
                <a:lnTo>
                  <a:pt x="1042" y="1290"/>
                </a:lnTo>
                <a:lnTo>
                  <a:pt x="1042" y="1290"/>
                </a:lnTo>
                <a:lnTo>
                  <a:pt x="1042" y="1290"/>
                </a:lnTo>
                <a:lnTo>
                  <a:pt x="1042" y="1290"/>
                </a:lnTo>
                <a:lnTo>
                  <a:pt x="1053" y="1279"/>
                </a:lnTo>
                <a:lnTo>
                  <a:pt x="1075" y="1268"/>
                </a:lnTo>
                <a:lnTo>
                  <a:pt x="1069" y="1257"/>
                </a:lnTo>
                <a:lnTo>
                  <a:pt x="1069" y="1257"/>
                </a:lnTo>
                <a:lnTo>
                  <a:pt x="1086" y="1240"/>
                </a:lnTo>
                <a:lnTo>
                  <a:pt x="1108" y="1229"/>
                </a:lnTo>
                <a:lnTo>
                  <a:pt x="1108" y="1229"/>
                </a:lnTo>
                <a:lnTo>
                  <a:pt x="1113" y="1234"/>
                </a:lnTo>
                <a:lnTo>
                  <a:pt x="1113" y="1240"/>
                </a:lnTo>
                <a:lnTo>
                  <a:pt x="1113" y="1240"/>
                </a:lnTo>
                <a:lnTo>
                  <a:pt x="1136" y="1234"/>
                </a:lnTo>
                <a:lnTo>
                  <a:pt x="1136" y="1234"/>
                </a:lnTo>
                <a:lnTo>
                  <a:pt x="1158" y="1223"/>
                </a:lnTo>
                <a:lnTo>
                  <a:pt x="1169" y="1212"/>
                </a:lnTo>
                <a:lnTo>
                  <a:pt x="1169" y="1212"/>
                </a:lnTo>
                <a:lnTo>
                  <a:pt x="1174" y="1207"/>
                </a:lnTo>
                <a:lnTo>
                  <a:pt x="1158" y="1201"/>
                </a:lnTo>
                <a:lnTo>
                  <a:pt x="1158" y="1201"/>
                </a:lnTo>
                <a:lnTo>
                  <a:pt x="1141" y="1190"/>
                </a:lnTo>
                <a:lnTo>
                  <a:pt x="1136" y="1179"/>
                </a:lnTo>
                <a:lnTo>
                  <a:pt x="1136" y="1174"/>
                </a:lnTo>
                <a:lnTo>
                  <a:pt x="1136" y="1174"/>
                </a:lnTo>
                <a:lnTo>
                  <a:pt x="1130" y="1157"/>
                </a:lnTo>
                <a:lnTo>
                  <a:pt x="1130" y="1157"/>
                </a:lnTo>
                <a:lnTo>
                  <a:pt x="1113" y="1157"/>
                </a:lnTo>
                <a:lnTo>
                  <a:pt x="1102" y="1152"/>
                </a:lnTo>
                <a:lnTo>
                  <a:pt x="1102" y="1152"/>
                </a:lnTo>
                <a:lnTo>
                  <a:pt x="1130" y="1141"/>
                </a:lnTo>
                <a:lnTo>
                  <a:pt x="1130" y="1141"/>
                </a:lnTo>
                <a:lnTo>
                  <a:pt x="1136" y="1141"/>
                </a:lnTo>
                <a:lnTo>
                  <a:pt x="1141" y="1146"/>
                </a:lnTo>
                <a:lnTo>
                  <a:pt x="1141" y="1146"/>
                </a:lnTo>
                <a:lnTo>
                  <a:pt x="1141" y="1152"/>
                </a:lnTo>
                <a:lnTo>
                  <a:pt x="1152" y="1163"/>
                </a:lnTo>
                <a:lnTo>
                  <a:pt x="1152" y="1163"/>
                </a:lnTo>
                <a:lnTo>
                  <a:pt x="1158" y="1157"/>
                </a:lnTo>
                <a:lnTo>
                  <a:pt x="1163" y="1157"/>
                </a:lnTo>
                <a:lnTo>
                  <a:pt x="1163" y="1152"/>
                </a:lnTo>
                <a:lnTo>
                  <a:pt x="1163" y="1152"/>
                </a:lnTo>
                <a:lnTo>
                  <a:pt x="1169" y="1146"/>
                </a:lnTo>
                <a:lnTo>
                  <a:pt x="1174" y="1141"/>
                </a:lnTo>
                <a:lnTo>
                  <a:pt x="1174" y="1141"/>
                </a:lnTo>
                <a:lnTo>
                  <a:pt x="1191" y="1135"/>
                </a:lnTo>
                <a:lnTo>
                  <a:pt x="1191" y="1135"/>
                </a:lnTo>
                <a:lnTo>
                  <a:pt x="1207" y="1124"/>
                </a:lnTo>
                <a:lnTo>
                  <a:pt x="1207" y="1124"/>
                </a:lnTo>
                <a:lnTo>
                  <a:pt x="1196" y="1146"/>
                </a:lnTo>
                <a:lnTo>
                  <a:pt x="1185" y="1174"/>
                </a:lnTo>
                <a:lnTo>
                  <a:pt x="1185" y="1174"/>
                </a:lnTo>
                <a:lnTo>
                  <a:pt x="1191" y="1179"/>
                </a:lnTo>
                <a:lnTo>
                  <a:pt x="1202" y="1185"/>
                </a:lnTo>
                <a:lnTo>
                  <a:pt x="1202" y="1185"/>
                </a:lnTo>
                <a:lnTo>
                  <a:pt x="1224" y="1185"/>
                </a:lnTo>
                <a:lnTo>
                  <a:pt x="1218" y="1201"/>
                </a:lnTo>
                <a:lnTo>
                  <a:pt x="1218" y="1201"/>
                </a:lnTo>
                <a:lnTo>
                  <a:pt x="1224" y="1196"/>
                </a:lnTo>
                <a:lnTo>
                  <a:pt x="1235" y="1196"/>
                </a:lnTo>
                <a:lnTo>
                  <a:pt x="1235" y="1196"/>
                </a:lnTo>
                <a:lnTo>
                  <a:pt x="1257" y="1201"/>
                </a:lnTo>
                <a:lnTo>
                  <a:pt x="1257" y="1201"/>
                </a:lnTo>
                <a:lnTo>
                  <a:pt x="1257" y="1185"/>
                </a:lnTo>
                <a:lnTo>
                  <a:pt x="1257" y="1185"/>
                </a:lnTo>
                <a:lnTo>
                  <a:pt x="1251" y="1163"/>
                </a:lnTo>
                <a:lnTo>
                  <a:pt x="1246" y="1152"/>
                </a:lnTo>
                <a:lnTo>
                  <a:pt x="1235" y="1146"/>
                </a:lnTo>
                <a:lnTo>
                  <a:pt x="1224" y="1141"/>
                </a:lnTo>
                <a:lnTo>
                  <a:pt x="1218" y="1130"/>
                </a:lnTo>
                <a:lnTo>
                  <a:pt x="1224" y="1108"/>
                </a:lnTo>
                <a:lnTo>
                  <a:pt x="1224" y="1108"/>
                </a:lnTo>
                <a:lnTo>
                  <a:pt x="1213" y="1075"/>
                </a:lnTo>
                <a:lnTo>
                  <a:pt x="1213" y="1075"/>
                </a:lnTo>
                <a:lnTo>
                  <a:pt x="1207" y="1064"/>
                </a:lnTo>
                <a:lnTo>
                  <a:pt x="1207" y="1064"/>
                </a:lnTo>
                <a:lnTo>
                  <a:pt x="1180" y="1042"/>
                </a:lnTo>
                <a:lnTo>
                  <a:pt x="1180" y="1042"/>
                </a:lnTo>
                <a:lnTo>
                  <a:pt x="1169" y="1025"/>
                </a:lnTo>
                <a:lnTo>
                  <a:pt x="1163" y="1014"/>
                </a:lnTo>
                <a:lnTo>
                  <a:pt x="1152" y="992"/>
                </a:lnTo>
                <a:lnTo>
                  <a:pt x="1152" y="992"/>
                </a:lnTo>
                <a:lnTo>
                  <a:pt x="1136" y="964"/>
                </a:lnTo>
                <a:lnTo>
                  <a:pt x="1136" y="964"/>
                </a:lnTo>
                <a:lnTo>
                  <a:pt x="1141" y="964"/>
                </a:lnTo>
                <a:lnTo>
                  <a:pt x="1136" y="953"/>
                </a:lnTo>
                <a:lnTo>
                  <a:pt x="1130" y="937"/>
                </a:lnTo>
                <a:lnTo>
                  <a:pt x="1130" y="937"/>
                </a:lnTo>
                <a:lnTo>
                  <a:pt x="1124" y="948"/>
                </a:lnTo>
                <a:lnTo>
                  <a:pt x="1113" y="959"/>
                </a:lnTo>
                <a:lnTo>
                  <a:pt x="1113" y="959"/>
                </a:lnTo>
                <a:lnTo>
                  <a:pt x="1113" y="964"/>
                </a:lnTo>
                <a:lnTo>
                  <a:pt x="1108" y="975"/>
                </a:lnTo>
                <a:lnTo>
                  <a:pt x="1108" y="975"/>
                </a:lnTo>
                <a:lnTo>
                  <a:pt x="1097" y="981"/>
                </a:lnTo>
                <a:lnTo>
                  <a:pt x="1097" y="981"/>
                </a:lnTo>
                <a:lnTo>
                  <a:pt x="1097" y="981"/>
                </a:lnTo>
                <a:lnTo>
                  <a:pt x="1091" y="975"/>
                </a:lnTo>
                <a:lnTo>
                  <a:pt x="1086" y="970"/>
                </a:lnTo>
                <a:lnTo>
                  <a:pt x="1080" y="959"/>
                </a:lnTo>
                <a:lnTo>
                  <a:pt x="1080" y="959"/>
                </a:lnTo>
                <a:lnTo>
                  <a:pt x="1075" y="926"/>
                </a:lnTo>
                <a:lnTo>
                  <a:pt x="1053" y="915"/>
                </a:lnTo>
                <a:lnTo>
                  <a:pt x="1036" y="898"/>
                </a:lnTo>
                <a:lnTo>
                  <a:pt x="1020" y="904"/>
                </a:lnTo>
                <a:lnTo>
                  <a:pt x="998" y="898"/>
                </a:lnTo>
                <a:lnTo>
                  <a:pt x="992" y="909"/>
                </a:lnTo>
                <a:lnTo>
                  <a:pt x="992" y="909"/>
                </a:lnTo>
                <a:lnTo>
                  <a:pt x="987" y="926"/>
                </a:lnTo>
                <a:lnTo>
                  <a:pt x="987" y="926"/>
                </a:lnTo>
                <a:lnTo>
                  <a:pt x="987" y="942"/>
                </a:lnTo>
                <a:lnTo>
                  <a:pt x="987" y="970"/>
                </a:lnTo>
                <a:lnTo>
                  <a:pt x="987" y="992"/>
                </a:lnTo>
                <a:lnTo>
                  <a:pt x="987" y="992"/>
                </a:lnTo>
                <a:lnTo>
                  <a:pt x="998" y="1003"/>
                </a:lnTo>
                <a:lnTo>
                  <a:pt x="1003" y="1020"/>
                </a:lnTo>
                <a:lnTo>
                  <a:pt x="998" y="1025"/>
                </a:lnTo>
                <a:lnTo>
                  <a:pt x="992" y="1031"/>
                </a:lnTo>
                <a:lnTo>
                  <a:pt x="992" y="1031"/>
                </a:lnTo>
                <a:lnTo>
                  <a:pt x="976" y="1053"/>
                </a:lnTo>
                <a:lnTo>
                  <a:pt x="976" y="1053"/>
                </a:lnTo>
                <a:lnTo>
                  <a:pt x="976" y="1080"/>
                </a:lnTo>
                <a:lnTo>
                  <a:pt x="976" y="1080"/>
                </a:lnTo>
                <a:lnTo>
                  <a:pt x="981" y="1097"/>
                </a:lnTo>
                <a:lnTo>
                  <a:pt x="981" y="1108"/>
                </a:lnTo>
                <a:lnTo>
                  <a:pt x="976" y="1113"/>
                </a:lnTo>
                <a:lnTo>
                  <a:pt x="976" y="1113"/>
                </a:lnTo>
                <a:lnTo>
                  <a:pt x="965" y="1119"/>
                </a:lnTo>
                <a:lnTo>
                  <a:pt x="959" y="1119"/>
                </a:lnTo>
                <a:lnTo>
                  <a:pt x="954" y="1108"/>
                </a:lnTo>
                <a:lnTo>
                  <a:pt x="954" y="1108"/>
                </a:lnTo>
                <a:lnTo>
                  <a:pt x="943" y="1086"/>
                </a:lnTo>
                <a:lnTo>
                  <a:pt x="943" y="1069"/>
                </a:lnTo>
                <a:lnTo>
                  <a:pt x="943" y="1069"/>
                </a:lnTo>
                <a:lnTo>
                  <a:pt x="937" y="1053"/>
                </a:lnTo>
                <a:lnTo>
                  <a:pt x="932" y="1047"/>
                </a:lnTo>
                <a:lnTo>
                  <a:pt x="910" y="1042"/>
                </a:lnTo>
                <a:lnTo>
                  <a:pt x="910" y="1042"/>
                </a:lnTo>
                <a:lnTo>
                  <a:pt x="898" y="1031"/>
                </a:lnTo>
                <a:lnTo>
                  <a:pt x="887" y="1025"/>
                </a:lnTo>
                <a:lnTo>
                  <a:pt x="876" y="1020"/>
                </a:lnTo>
                <a:lnTo>
                  <a:pt x="876" y="1020"/>
                </a:lnTo>
                <a:lnTo>
                  <a:pt x="838" y="1009"/>
                </a:lnTo>
                <a:lnTo>
                  <a:pt x="838" y="1009"/>
                </a:lnTo>
                <a:lnTo>
                  <a:pt x="827" y="981"/>
                </a:lnTo>
                <a:lnTo>
                  <a:pt x="827" y="981"/>
                </a:lnTo>
                <a:lnTo>
                  <a:pt x="827" y="992"/>
                </a:lnTo>
                <a:lnTo>
                  <a:pt x="821" y="986"/>
                </a:lnTo>
                <a:lnTo>
                  <a:pt x="810" y="964"/>
                </a:lnTo>
                <a:lnTo>
                  <a:pt x="810" y="964"/>
                </a:lnTo>
                <a:lnTo>
                  <a:pt x="816" y="942"/>
                </a:lnTo>
                <a:lnTo>
                  <a:pt x="827" y="915"/>
                </a:lnTo>
                <a:lnTo>
                  <a:pt x="827" y="915"/>
                </a:lnTo>
                <a:lnTo>
                  <a:pt x="849" y="893"/>
                </a:lnTo>
                <a:lnTo>
                  <a:pt x="854" y="876"/>
                </a:lnTo>
                <a:lnTo>
                  <a:pt x="854" y="876"/>
                </a:lnTo>
                <a:lnTo>
                  <a:pt x="865" y="871"/>
                </a:lnTo>
                <a:lnTo>
                  <a:pt x="876" y="865"/>
                </a:lnTo>
                <a:lnTo>
                  <a:pt x="876" y="865"/>
                </a:lnTo>
                <a:lnTo>
                  <a:pt x="887" y="849"/>
                </a:lnTo>
                <a:lnTo>
                  <a:pt x="887" y="832"/>
                </a:lnTo>
                <a:lnTo>
                  <a:pt x="904" y="832"/>
                </a:lnTo>
                <a:lnTo>
                  <a:pt x="904" y="832"/>
                </a:lnTo>
                <a:lnTo>
                  <a:pt x="893" y="849"/>
                </a:lnTo>
                <a:lnTo>
                  <a:pt x="893" y="849"/>
                </a:lnTo>
                <a:lnTo>
                  <a:pt x="882" y="854"/>
                </a:lnTo>
                <a:lnTo>
                  <a:pt x="882" y="860"/>
                </a:lnTo>
                <a:lnTo>
                  <a:pt x="887" y="871"/>
                </a:lnTo>
                <a:lnTo>
                  <a:pt x="887" y="871"/>
                </a:lnTo>
                <a:lnTo>
                  <a:pt x="904" y="882"/>
                </a:lnTo>
                <a:lnTo>
                  <a:pt x="910" y="882"/>
                </a:lnTo>
                <a:lnTo>
                  <a:pt x="921" y="871"/>
                </a:lnTo>
                <a:lnTo>
                  <a:pt x="932" y="871"/>
                </a:lnTo>
                <a:lnTo>
                  <a:pt x="954" y="882"/>
                </a:lnTo>
                <a:lnTo>
                  <a:pt x="965" y="871"/>
                </a:lnTo>
                <a:lnTo>
                  <a:pt x="965" y="871"/>
                </a:lnTo>
                <a:lnTo>
                  <a:pt x="959" y="865"/>
                </a:lnTo>
                <a:lnTo>
                  <a:pt x="948" y="849"/>
                </a:lnTo>
                <a:lnTo>
                  <a:pt x="948" y="849"/>
                </a:lnTo>
                <a:lnTo>
                  <a:pt x="932" y="827"/>
                </a:lnTo>
                <a:lnTo>
                  <a:pt x="926" y="810"/>
                </a:lnTo>
                <a:lnTo>
                  <a:pt x="926" y="810"/>
                </a:lnTo>
                <a:lnTo>
                  <a:pt x="943" y="799"/>
                </a:lnTo>
                <a:lnTo>
                  <a:pt x="943" y="799"/>
                </a:lnTo>
                <a:lnTo>
                  <a:pt x="948" y="788"/>
                </a:lnTo>
                <a:lnTo>
                  <a:pt x="948" y="783"/>
                </a:lnTo>
                <a:lnTo>
                  <a:pt x="948" y="772"/>
                </a:lnTo>
                <a:lnTo>
                  <a:pt x="948" y="750"/>
                </a:lnTo>
                <a:lnTo>
                  <a:pt x="948" y="744"/>
                </a:lnTo>
                <a:lnTo>
                  <a:pt x="948" y="744"/>
                </a:lnTo>
                <a:lnTo>
                  <a:pt x="948" y="733"/>
                </a:lnTo>
                <a:lnTo>
                  <a:pt x="943" y="722"/>
                </a:lnTo>
                <a:lnTo>
                  <a:pt x="943" y="722"/>
                </a:lnTo>
                <a:lnTo>
                  <a:pt x="937" y="711"/>
                </a:lnTo>
                <a:lnTo>
                  <a:pt x="926" y="711"/>
                </a:lnTo>
                <a:lnTo>
                  <a:pt x="926" y="711"/>
                </a:lnTo>
                <a:lnTo>
                  <a:pt x="910" y="711"/>
                </a:lnTo>
                <a:lnTo>
                  <a:pt x="904" y="716"/>
                </a:lnTo>
                <a:lnTo>
                  <a:pt x="904" y="733"/>
                </a:lnTo>
                <a:lnTo>
                  <a:pt x="904" y="744"/>
                </a:lnTo>
                <a:lnTo>
                  <a:pt x="893" y="750"/>
                </a:lnTo>
                <a:lnTo>
                  <a:pt x="893" y="761"/>
                </a:lnTo>
                <a:lnTo>
                  <a:pt x="893" y="772"/>
                </a:lnTo>
                <a:lnTo>
                  <a:pt x="887" y="772"/>
                </a:lnTo>
                <a:lnTo>
                  <a:pt x="876" y="761"/>
                </a:lnTo>
                <a:lnTo>
                  <a:pt x="882" y="744"/>
                </a:lnTo>
                <a:lnTo>
                  <a:pt x="876" y="733"/>
                </a:lnTo>
                <a:lnTo>
                  <a:pt x="876" y="733"/>
                </a:lnTo>
                <a:lnTo>
                  <a:pt x="876" y="733"/>
                </a:lnTo>
                <a:lnTo>
                  <a:pt x="871" y="727"/>
                </a:lnTo>
                <a:lnTo>
                  <a:pt x="871" y="727"/>
                </a:lnTo>
                <a:lnTo>
                  <a:pt x="854" y="722"/>
                </a:lnTo>
                <a:lnTo>
                  <a:pt x="838" y="711"/>
                </a:lnTo>
                <a:lnTo>
                  <a:pt x="843" y="694"/>
                </a:lnTo>
                <a:lnTo>
                  <a:pt x="827" y="661"/>
                </a:lnTo>
                <a:lnTo>
                  <a:pt x="827" y="661"/>
                </a:lnTo>
                <a:lnTo>
                  <a:pt x="821" y="634"/>
                </a:lnTo>
                <a:lnTo>
                  <a:pt x="821" y="634"/>
                </a:lnTo>
                <a:lnTo>
                  <a:pt x="821" y="623"/>
                </a:lnTo>
                <a:lnTo>
                  <a:pt x="827" y="617"/>
                </a:lnTo>
                <a:lnTo>
                  <a:pt x="843" y="612"/>
                </a:lnTo>
                <a:lnTo>
                  <a:pt x="843" y="612"/>
                </a:lnTo>
                <a:lnTo>
                  <a:pt x="843" y="601"/>
                </a:lnTo>
                <a:lnTo>
                  <a:pt x="849" y="579"/>
                </a:lnTo>
                <a:lnTo>
                  <a:pt x="849" y="579"/>
                </a:lnTo>
                <a:lnTo>
                  <a:pt x="854" y="568"/>
                </a:lnTo>
                <a:lnTo>
                  <a:pt x="854" y="562"/>
                </a:lnTo>
                <a:lnTo>
                  <a:pt x="832" y="562"/>
                </a:lnTo>
                <a:lnTo>
                  <a:pt x="827" y="557"/>
                </a:lnTo>
                <a:lnTo>
                  <a:pt x="810" y="557"/>
                </a:lnTo>
                <a:lnTo>
                  <a:pt x="805" y="562"/>
                </a:lnTo>
                <a:lnTo>
                  <a:pt x="799" y="584"/>
                </a:lnTo>
                <a:lnTo>
                  <a:pt x="799" y="584"/>
                </a:lnTo>
                <a:lnTo>
                  <a:pt x="799" y="612"/>
                </a:lnTo>
                <a:lnTo>
                  <a:pt x="799" y="612"/>
                </a:lnTo>
                <a:lnTo>
                  <a:pt x="799" y="634"/>
                </a:lnTo>
                <a:lnTo>
                  <a:pt x="799" y="650"/>
                </a:lnTo>
                <a:lnTo>
                  <a:pt x="799" y="650"/>
                </a:lnTo>
                <a:lnTo>
                  <a:pt x="788" y="672"/>
                </a:lnTo>
                <a:lnTo>
                  <a:pt x="783" y="683"/>
                </a:lnTo>
                <a:lnTo>
                  <a:pt x="788" y="700"/>
                </a:lnTo>
                <a:lnTo>
                  <a:pt x="799" y="711"/>
                </a:lnTo>
                <a:lnTo>
                  <a:pt x="816" y="716"/>
                </a:lnTo>
                <a:lnTo>
                  <a:pt x="816" y="733"/>
                </a:lnTo>
                <a:lnTo>
                  <a:pt x="810" y="733"/>
                </a:lnTo>
                <a:lnTo>
                  <a:pt x="810" y="733"/>
                </a:lnTo>
                <a:lnTo>
                  <a:pt x="799" y="722"/>
                </a:lnTo>
                <a:lnTo>
                  <a:pt x="799" y="722"/>
                </a:lnTo>
                <a:lnTo>
                  <a:pt x="788" y="711"/>
                </a:lnTo>
                <a:lnTo>
                  <a:pt x="772" y="711"/>
                </a:lnTo>
                <a:lnTo>
                  <a:pt x="772" y="716"/>
                </a:lnTo>
                <a:lnTo>
                  <a:pt x="755" y="727"/>
                </a:lnTo>
                <a:lnTo>
                  <a:pt x="755" y="733"/>
                </a:lnTo>
                <a:lnTo>
                  <a:pt x="772" y="750"/>
                </a:lnTo>
                <a:lnTo>
                  <a:pt x="761" y="755"/>
                </a:lnTo>
                <a:lnTo>
                  <a:pt x="761" y="766"/>
                </a:lnTo>
                <a:lnTo>
                  <a:pt x="761" y="766"/>
                </a:lnTo>
                <a:lnTo>
                  <a:pt x="739" y="772"/>
                </a:lnTo>
                <a:lnTo>
                  <a:pt x="739" y="772"/>
                </a:lnTo>
                <a:lnTo>
                  <a:pt x="728" y="766"/>
                </a:lnTo>
                <a:lnTo>
                  <a:pt x="717" y="755"/>
                </a:lnTo>
                <a:lnTo>
                  <a:pt x="717" y="755"/>
                </a:lnTo>
                <a:lnTo>
                  <a:pt x="695" y="738"/>
                </a:lnTo>
                <a:lnTo>
                  <a:pt x="684" y="733"/>
                </a:lnTo>
                <a:lnTo>
                  <a:pt x="684" y="733"/>
                </a:lnTo>
                <a:lnTo>
                  <a:pt x="667" y="744"/>
                </a:lnTo>
                <a:lnTo>
                  <a:pt x="667" y="744"/>
                </a:lnTo>
                <a:lnTo>
                  <a:pt x="661" y="744"/>
                </a:lnTo>
                <a:lnTo>
                  <a:pt x="656" y="755"/>
                </a:lnTo>
                <a:lnTo>
                  <a:pt x="656" y="755"/>
                </a:lnTo>
                <a:lnTo>
                  <a:pt x="639" y="761"/>
                </a:lnTo>
                <a:lnTo>
                  <a:pt x="623" y="772"/>
                </a:lnTo>
                <a:lnTo>
                  <a:pt x="623" y="772"/>
                </a:lnTo>
                <a:lnTo>
                  <a:pt x="606" y="766"/>
                </a:lnTo>
                <a:lnTo>
                  <a:pt x="595" y="761"/>
                </a:lnTo>
                <a:lnTo>
                  <a:pt x="601" y="750"/>
                </a:lnTo>
                <a:lnTo>
                  <a:pt x="590" y="733"/>
                </a:lnTo>
                <a:lnTo>
                  <a:pt x="579" y="733"/>
                </a:lnTo>
                <a:lnTo>
                  <a:pt x="562" y="733"/>
                </a:lnTo>
                <a:lnTo>
                  <a:pt x="524" y="716"/>
                </a:lnTo>
                <a:lnTo>
                  <a:pt x="524" y="716"/>
                </a:lnTo>
                <a:lnTo>
                  <a:pt x="524" y="711"/>
                </a:lnTo>
                <a:lnTo>
                  <a:pt x="518" y="711"/>
                </a:lnTo>
                <a:lnTo>
                  <a:pt x="518" y="711"/>
                </a:lnTo>
                <a:lnTo>
                  <a:pt x="502" y="716"/>
                </a:lnTo>
                <a:lnTo>
                  <a:pt x="502" y="716"/>
                </a:lnTo>
                <a:lnTo>
                  <a:pt x="502" y="711"/>
                </a:lnTo>
                <a:lnTo>
                  <a:pt x="496" y="705"/>
                </a:lnTo>
                <a:lnTo>
                  <a:pt x="496" y="705"/>
                </a:lnTo>
                <a:lnTo>
                  <a:pt x="485" y="700"/>
                </a:lnTo>
                <a:lnTo>
                  <a:pt x="485" y="700"/>
                </a:lnTo>
                <a:lnTo>
                  <a:pt x="485" y="705"/>
                </a:lnTo>
                <a:lnTo>
                  <a:pt x="485" y="705"/>
                </a:lnTo>
                <a:lnTo>
                  <a:pt x="480" y="716"/>
                </a:lnTo>
                <a:lnTo>
                  <a:pt x="480" y="716"/>
                </a:lnTo>
                <a:lnTo>
                  <a:pt x="480" y="716"/>
                </a:lnTo>
                <a:lnTo>
                  <a:pt x="474" y="711"/>
                </a:lnTo>
                <a:lnTo>
                  <a:pt x="474" y="711"/>
                </a:lnTo>
                <a:lnTo>
                  <a:pt x="458" y="689"/>
                </a:lnTo>
                <a:lnTo>
                  <a:pt x="446" y="678"/>
                </a:lnTo>
                <a:lnTo>
                  <a:pt x="446" y="678"/>
                </a:lnTo>
                <a:lnTo>
                  <a:pt x="446" y="689"/>
                </a:lnTo>
                <a:lnTo>
                  <a:pt x="446" y="689"/>
                </a:lnTo>
                <a:lnTo>
                  <a:pt x="446" y="694"/>
                </a:lnTo>
                <a:lnTo>
                  <a:pt x="441" y="694"/>
                </a:lnTo>
                <a:lnTo>
                  <a:pt x="441" y="694"/>
                </a:lnTo>
                <a:lnTo>
                  <a:pt x="435" y="694"/>
                </a:lnTo>
                <a:lnTo>
                  <a:pt x="435" y="694"/>
                </a:lnTo>
                <a:lnTo>
                  <a:pt x="424" y="694"/>
                </a:lnTo>
                <a:lnTo>
                  <a:pt x="419" y="700"/>
                </a:lnTo>
                <a:lnTo>
                  <a:pt x="413" y="705"/>
                </a:lnTo>
                <a:lnTo>
                  <a:pt x="408" y="705"/>
                </a:lnTo>
                <a:lnTo>
                  <a:pt x="402" y="716"/>
                </a:lnTo>
                <a:lnTo>
                  <a:pt x="397" y="716"/>
                </a:lnTo>
                <a:lnTo>
                  <a:pt x="386" y="716"/>
                </a:lnTo>
                <a:lnTo>
                  <a:pt x="386" y="716"/>
                </a:lnTo>
                <a:lnTo>
                  <a:pt x="380" y="716"/>
                </a:lnTo>
                <a:lnTo>
                  <a:pt x="375" y="716"/>
                </a:lnTo>
                <a:lnTo>
                  <a:pt x="375" y="716"/>
                </a:lnTo>
                <a:lnTo>
                  <a:pt x="364" y="733"/>
                </a:lnTo>
                <a:lnTo>
                  <a:pt x="358" y="733"/>
                </a:lnTo>
                <a:lnTo>
                  <a:pt x="336" y="716"/>
                </a:lnTo>
                <a:lnTo>
                  <a:pt x="320" y="716"/>
                </a:lnTo>
                <a:lnTo>
                  <a:pt x="320" y="716"/>
                </a:lnTo>
                <a:lnTo>
                  <a:pt x="303" y="711"/>
                </a:lnTo>
                <a:lnTo>
                  <a:pt x="292" y="705"/>
                </a:lnTo>
                <a:lnTo>
                  <a:pt x="281" y="705"/>
                </a:lnTo>
                <a:lnTo>
                  <a:pt x="281" y="705"/>
                </a:lnTo>
                <a:lnTo>
                  <a:pt x="270" y="705"/>
                </a:lnTo>
                <a:lnTo>
                  <a:pt x="265" y="705"/>
                </a:lnTo>
                <a:lnTo>
                  <a:pt x="254" y="700"/>
                </a:lnTo>
                <a:lnTo>
                  <a:pt x="226" y="689"/>
                </a:lnTo>
                <a:lnTo>
                  <a:pt x="226" y="689"/>
                </a:lnTo>
                <a:lnTo>
                  <a:pt x="220" y="689"/>
                </a:lnTo>
                <a:lnTo>
                  <a:pt x="220" y="689"/>
                </a:lnTo>
                <a:lnTo>
                  <a:pt x="215" y="689"/>
                </a:lnTo>
                <a:lnTo>
                  <a:pt x="215" y="689"/>
                </a:lnTo>
                <a:lnTo>
                  <a:pt x="198" y="689"/>
                </a:lnTo>
                <a:lnTo>
                  <a:pt x="193" y="683"/>
                </a:lnTo>
                <a:lnTo>
                  <a:pt x="187" y="678"/>
                </a:lnTo>
                <a:lnTo>
                  <a:pt x="187" y="678"/>
                </a:lnTo>
                <a:lnTo>
                  <a:pt x="182" y="678"/>
                </a:lnTo>
                <a:lnTo>
                  <a:pt x="182" y="678"/>
                </a:lnTo>
                <a:lnTo>
                  <a:pt x="176" y="678"/>
                </a:lnTo>
                <a:lnTo>
                  <a:pt x="171" y="672"/>
                </a:lnTo>
                <a:lnTo>
                  <a:pt x="171" y="672"/>
                </a:lnTo>
                <a:lnTo>
                  <a:pt x="165" y="672"/>
                </a:lnTo>
                <a:lnTo>
                  <a:pt x="149" y="667"/>
                </a:lnTo>
                <a:lnTo>
                  <a:pt x="138" y="672"/>
                </a:lnTo>
                <a:lnTo>
                  <a:pt x="138" y="672"/>
                </a:lnTo>
                <a:lnTo>
                  <a:pt x="116" y="672"/>
                </a:lnTo>
                <a:lnTo>
                  <a:pt x="116" y="672"/>
                </a:lnTo>
                <a:lnTo>
                  <a:pt x="110" y="683"/>
                </a:lnTo>
                <a:lnTo>
                  <a:pt x="105" y="694"/>
                </a:lnTo>
                <a:lnTo>
                  <a:pt x="105" y="694"/>
                </a:lnTo>
                <a:lnTo>
                  <a:pt x="94" y="700"/>
                </a:lnTo>
                <a:lnTo>
                  <a:pt x="88" y="705"/>
                </a:lnTo>
                <a:lnTo>
                  <a:pt x="66" y="727"/>
                </a:lnTo>
                <a:lnTo>
                  <a:pt x="50" y="733"/>
                </a:lnTo>
                <a:lnTo>
                  <a:pt x="44" y="744"/>
                </a:lnTo>
                <a:lnTo>
                  <a:pt x="44" y="744"/>
                </a:lnTo>
                <a:lnTo>
                  <a:pt x="44" y="750"/>
                </a:lnTo>
                <a:lnTo>
                  <a:pt x="50" y="761"/>
                </a:lnTo>
                <a:lnTo>
                  <a:pt x="50" y="761"/>
                </a:lnTo>
                <a:lnTo>
                  <a:pt x="50" y="766"/>
                </a:lnTo>
                <a:lnTo>
                  <a:pt x="61" y="772"/>
                </a:lnTo>
                <a:lnTo>
                  <a:pt x="66" y="783"/>
                </a:lnTo>
                <a:lnTo>
                  <a:pt x="77" y="794"/>
                </a:lnTo>
                <a:lnTo>
                  <a:pt x="83" y="799"/>
                </a:lnTo>
                <a:lnTo>
                  <a:pt x="88" y="805"/>
                </a:lnTo>
                <a:lnTo>
                  <a:pt x="88" y="810"/>
                </a:lnTo>
                <a:lnTo>
                  <a:pt x="77" y="805"/>
                </a:lnTo>
                <a:lnTo>
                  <a:pt x="66" y="799"/>
                </a:lnTo>
                <a:lnTo>
                  <a:pt x="61" y="805"/>
                </a:lnTo>
                <a:lnTo>
                  <a:pt x="61" y="805"/>
                </a:lnTo>
                <a:lnTo>
                  <a:pt x="50" y="810"/>
                </a:lnTo>
                <a:lnTo>
                  <a:pt x="50" y="810"/>
                </a:lnTo>
                <a:lnTo>
                  <a:pt x="44" y="816"/>
                </a:lnTo>
                <a:lnTo>
                  <a:pt x="33" y="827"/>
                </a:lnTo>
                <a:lnTo>
                  <a:pt x="33" y="832"/>
                </a:lnTo>
                <a:lnTo>
                  <a:pt x="39" y="843"/>
                </a:lnTo>
                <a:lnTo>
                  <a:pt x="44" y="849"/>
                </a:lnTo>
                <a:lnTo>
                  <a:pt x="50" y="854"/>
                </a:lnTo>
                <a:lnTo>
                  <a:pt x="55" y="860"/>
                </a:lnTo>
                <a:lnTo>
                  <a:pt x="61" y="860"/>
                </a:lnTo>
                <a:lnTo>
                  <a:pt x="72" y="860"/>
                </a:lnTo>
                <a:lnTo>
                  <a:pt x="83" y="860"/>
                </a:lnTo>
                <a:lnTo>
                  <a:pt x="88" y="854"/>
                </a:lnTo>
                <a:lnTo>
                  <a:pt x="88" y="854"/>
                </a:lnTo>
                <a:lnTo>
                  <a:pt x="88" y="854"/>
                </a:lnTo>
                <a:lnTo>
                  <a:pt x="94" y="854"/>
                </a:lnTo>
                <a:lnTo>
                  <a:pt x="94" y="854"/>
                </a:lnTo>
                <a:lnTo>
                  <a:pt x="99" y="860"/>
                </a:lnTo>
                <a:lnTo>
                  <a:pt x="105" y="860"/>
                </a:lnTo>
                <a:lnTo>
                  <a:pt x="99" y="865"/>
                </a:lnTo>
                <a:lnTo>
                  <a:pt x="99" y="865"/>
                </a:lnTo>
                <a:lnTo>
                  <a:pt x="94" y="876"/>
                </a:lnTo>
                <a:lnTo>
                  <a:pt x="83" y="887"/>
                </a:lnTo>
                <a:lnTo>
                  <a:pt x="83" y="887"/>
                </a:lnTo>
                <a:lnTo>
                  <a:pt x="66" y="887"/>
                </a:lnTo>
                <a:lnTo>
                  <a:pt x="61" y="893"/>
                </a:lnTo>
                <a:lnTo>
                  <a:pt x="55" y="904"/>
                </a:lnTo>
                <a:lnTo>
                  <a:pt x="55" y="904"/>
                </a:lnTo>
                <a:lnTo>
                  <a:pt x="50" y="926"/>
                </a:lnTo>
                <a:lnTo>
                  <a:pt x="55" y="937"/>
                </a:lnTo>
                <a:lnTo>
                  <a:pt x="55" y="937"/>
                </a:lnTo>
                <a:lnTo>
                  <a:pt x="61" y="948"/>
                </a:lnTo>
                <a:lnTo>
                  <a:pt x="72" y="959"/>
                </a:lnTo>
                <a:lnTo>
                  <a:pt x="72" y="959"/>
                </a:lnTo>
                <a:lnTo>
                  <a:pt x="83" y="959"/>
                </a:lnTo>
                <a:lnTo>
                  <a:pt x="88" y="964"/>
                </a:lnTo>
                <a:lnTo>
                  <a:pt x="88" y="964"/>
                </a:lnTo>
                <a:lnTo>
                  <a:pt x="94" y="970"/>
                </a:lnTo>
                <a:lnTo>
                  <a:pt x="94" y="981"/>
                </a:lnTo>
                <a:lnTo>
                  <a:pt x="94" y="981"/>
                </a:lnTo>
                <a:lnTo>
                  <a:pt x="105" y="986"/>
                </a:lnTo>
                <a:lnTo>
                  <a:pt x="121" y="992"/>
                </a:lnTo>
                <a:lnTo>
                  <a:pt x="121" y="992"/>
                </a:lnTo>
                <a:lnTo>
                  <a:pt x="138" y="986"/>
                </a:lnTo>
                <a:lnTo>
                  <a:pt x="138" y="986"/>
                </a:lnTo>
                <a:lnTo>
                  <a:pt x="138" y="992"/>
                </a:lnTo>
                <a:lnTo>
                  <a:pt x="138" y="992"/>
                </a:lnTo>
                <a:lnTo>
                  <a:pt x="132" y="1003"/>
                </a:lnTo>
                <a:lnTo>
                  <a:pt x="132" y="1003"/>
                </a:lnTo>
                <a:lnTo>
                  <a:pt x="127" y="1020"/>
                </a:lnTo>
                <a:lnTo>
                  <a:pt x="110" y="1036"/>
                </a:lnTo>
                <a:lnTo>
                  <a:pt x="110" y="1036"/>
                </a:lnTo>
                <a:lnTo>
                  <a:pt x="94" y="1042"/>
                </a:lnTo>
                <a:lnTo>
                  <a:pt x="83" y="1042"/>
                </a:lnTo>
                <a:lnTo>
                  <a:pt x="77" y="1047"/>
                </a:lnTo>
                <a:lnTo>
                  <a:pt x="77" y="1047"/>
                </a:lnTo>
                <a:lnTo>
                  <a:pt x="44" y="1075"/>
                </a:lnTo>
                <a:lnTo>
                  <a:pt x="44" y="1075"/>
                </a:lnTo>
                <a:lnTo>
                  <a:pt x="0" y="1102"/>
                </a:lnTo>
                <a:lnTo>
                  <a:pt x="0" y="1102"/>
                </a:lnTo>
                <a:lnTo>
                  <a:pt x="22" y="1097"/>
                </a:lnTo>
                <a:lnTo>
                  <a:pt x="44" y="1091"/>
                </a:lnTo>
                <a:lnTo>
                  <a:pt x="61" y="1080"/>
                </a:lnTo>
                <a:lnTo>
                  <a:pt x="61" y="1080"/>
                </a:lnTo>
                <a:lnTo>
                  <a:pt x="83" y="1064"/>
                </a:lnTo>
                <a:lnTo>
                  <a:pt x="88" y="1069"/>
                </a:lnTo>
                <a:lnTo>
                  <a:pt x="88" y="1069"/>
                </a:lnTo>
                <a:lnTo>
                  <a:pt x="94" y="1064"/>
                </a:lnTo>
                <a:lnTo>
                  <a:pt x="94" y="1064"/>
                </a:lnTo>
                <a:lnTo>
                  <a:pt x="105" y="1058"/>
                </a:lnTo>
                <a:lnTo>
                  <a:pt x="110" y="1058"/>
                </a:lnTo>
                <a:lnTo>
                  <a:pt x="110" y="1058"/>
                </a:lnTo>
                <a:lnTo>
                  <a:pt x="116" y="1064"/>
                </a:lnTo>
                <a:lnTo>
                  <a:pt x="121" y="1064"/>
                </a:lnTo>
                <a:lnTo>
                  <a:pt x="121" y="1058"/>
                </a:lnTo>
                <a:lnTo>
                  <a:pt x="121" y="1058"/>
                </a:lnTo>
                <a:lnTo>
                  <a:pt x="121" y="1053"/>
                </a:lnTo>
                <a:lnTo>
                  <a:pt x="121" y="1053"/>
                </a:lnTo>
                <a:lnTo>
                  <a:pt x="127" y="1042"/>
                </a:lnTo>
                <a:lnTo>
                  <a:pt x="138" y="1036"/>
                </a:lnTo>
                <a:lnTo>
                  <a:pt x="138" y="1036"/>
                </a:lnTo>
                <a:lnTo>
                  <a:pt x="154" y="1025"/>
                </a:lnTo>
                <a:lnTo>
                  <a:pt x="171" y="1003"/>
                </a:lnTo>
                <a:lnTo>
                  <a:pt x="171" y="1003"/>
                </a:lnTo>
                <a:lnTo>
                  <a:pt x="176" y="992"/>
                </a:lnTo>
                <a:lnTo>
                  <a:pt x="182" y="981"/>
                </a:lnTo>
                <a:lnTo>
                  <a:pt x="182" y="981"/>
                </a:lnTo>
                <a:lnTo>
                  <a:pt x="182" y="970"/>
                </a:lnTo>
                <a:lnTo>
                  <a:pt x="193" y="959"/>
                </a:lnTo>
                <a:lnTo>
                  <a:pt x="193" y="959"/>
                </a:lnTo>
                <a:lnTo>
                  <a:pt x="204" y="948"/>
                </a:lnTo>
                <a:lnTo>
                  <a:pt x="193" y="970"/>
                </a:lnTo>
                <a:lnTo>
                  <a:pt x="193" y="970"/>
                </a:lnTo>
                <a:lnTo>
                  <a:pt x="176" y="1014"/>
                </a:lnTo>
                <a:lnTo>
                  <a:pt x="176" y="1014"/>
                </a:lnTo>
                <a:lnTo>
                  <a:pt x="171" y="1031"/>
                </a:lnTo>
                <a:lnTo>
                  <a:pt x="171" y="1031"/>
                </a:lnTo>
                <a:lnTo>
                  <a:pt x="176" y="1036"/>
                </a:lnTo>
                <a:lnTo>
                  <a:pt x="176" y="1036"/>
                </a:lnTo>
                <a:lnTo>
                  <a:pt x="182" y="1031"/>
                </a:lnTo>
                <a:lnTo>
                  <a:pt x="182" y="1031"/>
                </a:lnTo>
                <a:lnTo>
                  <a:pt x="198" y="1009"/>
                </a:lnTo>
                <a:lnTo>
                  <a:pt x="198" y="1009"/>
                </a:lnTo>
                <a:lnTo>
                  <a:pt x="204" y="1003"/>
                </a:lnTo>
                <a:lnTo>
                  <a:pt x="204" y="998"/>
                </a:lnTo>
                <a:lnTo>
                  <a:pt x="204" y="998"/>
                </a:lnTo>
                <a:lnTo>
                  <a:pt x="204" y="986"/>
                </a:lnTo>
                <a:lnTo>
                  <a:pt x="204" y="981"/>
                </a:lnTo>
                <a:lnTo>
                  <a:pt x="204" y="981"/>
                </a:lnTo>
                <a:lnTo>
                  <a:pt x="220" y="964"/>
                </a:lnTo>
                <a:lnTo>
                  <a:pt x="232" y="959"/>
                </a:lnTo>
                <a:lnTo>
                  <a:pt x="243" y="953"/>
                </a:lnTo>
                <a:lnTo>
                  <a:pt x="243" y="953"/>
                </a:lnTo>
                <a:lnTo>
                  <a:pt x="287" y="959"/>
                </a:lnTo>
                <a:lnTo>
                  <a:pt x="287" y="959"/>
                </a:lnTo>
                <a:lnTo>
                  <a:pt x="314" y="964"/>
                </a:lnTo>
                <a:lnTo>
                  <a:pt x="325" y="964"/>
                </a:lnTo>
                <a:lnTo>
                  <a:pt x="336" y="975"/>
                </a:lnTo>
                <a:lnTo>
                  <a:pt x="336" y="975"/>
                </a:lnTo>
                <a:lnTo>
                  <a:pt x="353" y="992"/>
                </a:lnTo>
                <a:lnTo>
                  <a:pt x="364" y="1009"/>
                </a:lnTo>
                <a:lnTo>
                  <a:pt x="364" y="1009"/>
                </a:lnTo>
                <a:lnTo>
                  <a:pt x="375" y="1031"/>
                </a:lnTo>
                <a:lnTo>
                  <a:pt x="391" y="1047"/>
                </a:lnTo>
                <a:lnTo>
                  <a:pt x="391" y="1047"/>
                </a:lnTo>
                <a:lnTo>
                  <a:pt x="408" y="1058"/>
                </a:lnTo>
                <a:lnTo>
                  <a:pt x="413" y="1064"/>
                </a:lnTo>
                <a:lnTo>
                  <a:pt x="413" y="1064"/>
                </a:lnTo>
                <a:lnTo>
                  <a:pt x="435" y="1086"/>
                </a:lnTo>
                <a:lnTo>
                  <a:pt x="435" y="1086"/>
                </a:lnTo>
                <a:lnTo>
                  <a:pt x="441" y="1097"/>
                </a:lnTo>
                <a:lnTo>
                  <a:pt x="446" y="1108"/>
                </a:lnTo>
                <a:lnTo>
                  <a:pt x="446" y="1108"/>
                </a:lnTo>
                <a:lnTo>
                  <a:pt x="452" y="1124"/>
                </a:lnTo>
                <a:lnTo>
                  <a:pt x="452" y="1135"/>
                </a:lnTo>
                <a:lnTo>
                  <a:pt x="452" y="1135"/>
                </a:lnTo>
                <a:lnTo>
                  <a:pt x="480" y="1163"/>
                </a:lnTo>
                <a:lnTo>
                  <a:pt x="480" y="1163"/>
                </a:lnTo>
                <a:lnTo>
                  <a:pt x="491" y="1174"/>
                </a:lnTo>
                <a:lnTo>
                  <a:pt x="496" y="1190"/>
                </a:lnTo>
                <a:lnTo>
                  <a:pt x="496" y="1201"/>
                </a:lnTo>
                <a:lnTo>
                  <a:pt x="496" y="1201"/>
                </a:lnTo>
                <a:lnTo>
                  <a:pt x="496" y="1268"/>
                </a:lnTo>
                <a:lnTo>
                  <a:pt x="496" y="1268"/>
                </a:lnTo>
                <a:lnTo>
                  <a:pt x="491" y="1284"/>
                </a:lnTo>
                <a:lnTo>
                  <a:pt x="496" y="1301"/>
                </a:lnTo>
                <a:lnTo>
                  <a:pt x="496" y="1301"/>
                </a:lnTo>
                <a:lnTo>
                  <a:pt x="502" y="1317"/>
                </a:lnTo>
                <a:lnTo>
                  <a:pt x="513" y="1328"/>
                </a:lnTo>
                <a:lnTo>
                  <a:pt x="513" y="1328"/>
                </a:lnTo>
                <a:lnTo>
                  <a:pt x="529" y="1350"/>
                </a:lnTo>
                <a:lnTo>
                  <a:pt x="529" y="1350"/>
                </a:lnTo>
                <a:lnTo>
                  <a:pt x="540" y="1367"/>
                </a:lnTo>
                <a:lnTo>
                  <a:pt x="551" y="1378"/>
                </a:lnTo>
                <a:lnTo>
                  <a:pt x="551" y="1378"/>
                </a:lnTo>
                <a:lnTo>
                  <a:pt x="562" y="1389"/>
                </a:lnTo>
                <a:lnTo>
                  <a:pt x="562" y="1389"/>
                </a:lnTo>
                <a:lnTo>
                  <a:pt x="573" y="1405"/>
                </a:lnTo>
                <a:lnTo>
                  <a:pt x="573" y="1405"/>
                </a:lnTo>
                <a:lnTo>
                  <a:pt x="573" y="1416"/>
                </a:lnTo>
                <a:lnTo>
                  <a:pt x="579" y="1427"/>
                </a:lnTo>
                <a:lnTo>
                  <a:pt x="579" y="1427"/>
                </a:lnTo>
                <a:lnTo>
                  <a:pt x="595" y="1433"/>
                </a:lnTo>
                <a:lnTo>
                  <a:pt x="595" y="1433"/>
                </a:lnTo>
                <a:lnTo>
                  <a:pt x="595" y="1438"/>
                </a:lnTo>
                <a:lnTo>
                  <a:pt x="595" y="1438"/>
                </a:lnTo>
                <a:lnTo>
                  <a:pt x="595" y="1449"/>
                </a:lnTo>
                <a:lnTo>
                  <a:pt x="601" y="1460"/>
                </a:lnTo>
                <a:lnTo>
                  <a:pt x="601" y="1460"/>
                </a:lnTo>
                <a:lnTo>
                  <a:pt x="617" y="1466"/>
                </a:lnTo>
                <a:lnTo>
                  <a:pt x="617" y="1466"/>
                </a:lnTo>
                <a:lnTo>
                  <a:pt x="623" y="1477"/>
                </a:lnTo>
                <a:lnTo>
                  <a:pt x="623" y="1482"/>
                </a:lnTo>
                <a:lnTo>
                  <a:pt x="634" y="1488"/>
                </a:lnTo>
                <a:lnTo>
                  <a:pt x="634" y="1488"/>
                </a:lnTo>
                <a:lnTo>
                  <a:pt x="645" y="1505"/>
                </a:lnTo>
                <a:lnTo>
                  <a:pt x="645" y="1505"/>
                </a:lnTo>
                <a:lnTo>
                  <a:pt x="650" y="1510"/>
                </a:lnTo>
                <a:lnTo>
                  <a:pt x="656" y="1505"/>
                </a:lnTo>
                <a:lnTo>
                  <a:pt x="656" y="1505"/>
                </a:lnTo>
                <a:lnTo>
                  <a:pt x="650" y="1488"/>
                </a:lnTo>
                <a:lnTo>
                  <a:pt x="639" y="1471"/>
                </a:lnTo>
                <a:lnTo>
                  <a:pt x="639" y="1471"/>
                </a:lnTo>
                <a:lnTo>
                  <a:pt x="628" y="1455"/>
                </a:lnTo>
                <a:lnTo>
                  <a:pt x="628" y="1455"/>
                </a:lnTo>
                <a:lnTo>
                  <a:pt x="617" y="1438"/>
                </a:lnTo>
                <a:lnTo>
                  <a:pt x="617" y="1438"/>
                </a:lnTo>
                <a:lnTo>
                  <a:pt x="606" y="1433"/>
                </a:lnTo>
                <a:lnTo>
                  <a:pt x="595" y="1416"/>
                </a:lnTo>
                <a:lnTo>
                  <a:pt x="595" y="1416"/>
                </a:lnTo>
                <a:lnTo>
                  <a:pt x="601" y="1405"/>
                </a:lnTo>
                <a:lnTo>
                  <a:pt x="606" y="1405"/>
                </a:lnTo>
                <a:lnTo>
                  <a:pt x="612" y="1416"/>
                </a:lnTo>
                <a:lnTo>
                  <a:pt x="612" y="1416"/>
                </a:lnTo>
                <a:lnTo>
                  <a:pt x="617" y="1427"/>
                </a:lnTo>
                <a:lnTo>
                  <a:pt x="639" y="1449"/>
                </a:lnTo>
                <a:lnTo>
                  <a:pt x="639" y="1449"/>
                </a:lnTo>
                <a:lnTo>
                  <a:pt x="672" y="1488"/>
                </a:lnTo>
                <a:lnTo>
                  <a:pt x="672" y="1488"/>
                </a:lnTo>
                <a:lnTo>
                  <a:pt x="678" y="1494"/>
                </a:lnTo>
                <a:lnTo>
                  <a:pt x="689" y="1505"/>
                </a:lnTo>
                <a:lnTo>
                  <a:pt x="689" y="1505"/>
                </a:lnTo>
                <a:lnTo>
                  <a:pt x="695" y="1516"/>
                </a:lnTo>
                <a:lnTo>
                  <a:pt x="695" y="1527"/>
                </a:lnTo>
                <a:lnTo>
                  <a:pt x="695" y="1527"/>
                </a:lnTo>
                <a:lnTo>
                  <a:pt x="700" y="1538"/>
                </a:lnTo>
                <a:lnTo>
                  <a:pt x="711" y="1554"/>
                </a:lnTo>
                <a:lnTo>
                  <a:pt x="711" y="1554"/>
                </a:lnTo>
                <a:lnTo>
                  <a:pt x="744" y="1571"/>
                </a:lnTo>
                <a:lnTo>
                  <a:pt x="794" y="1593"/>
                </a:lnTo>
                <a:lnTo>
                  <a:pt x="794" y="1593"/>
                </a:lnTo>
                <a:lnTo>
                  <a:pt x="821" y="1598"/>
                </a:lnTo>
                <a:lnTo>
                  <a:pt x="832" y="1598"/>
                </a:lnTo>
                <a:lnTo>
                  <a:pt x="838" y="1609"/>
                </a:lnTo>
                <a:lnTo>
                  <a:pt x="849" y="1615"/>
                </a:lnTo>
                <a:lnTo>
                  <a:pt x="849" y="1615"/>
                </a:lnTo>
                <a:lnTo>
                  <a:pt x="854" y="1615"/>
                </a:lnTo>
                <a:lnTo>
                  <a:pt x="854" y="1615"/>
                </a:lnTo>
                <a:lnTo>
                  <a:pt x="871" y="1615"/>
                </a:lnTo>
                <a:lnTo>
                  <a:pt x="871" y="1615"/>
                </a:lnTo>
                <a:lnTo>
                  <a:pt x="871" y="1609"/>
                </a:lnTo>
                <a:lnTo>
                  <a:pt x="876" y="1615"/>
                </a:lnTo>
                <a:lnTo>
                  <a:pt x="876" y="1615"/>
                </a:lnTo>
                <a:lnTo>
                  <a:pt x="893" y="1631"/>
                </a:lnTo>
                <a:lnTo>
                  <a:pt x="893" y="1631"/>
                </a:lnTo>
                <a:lnTo>
                  <a:pt x="898" y="1648"/>
                </a:lnTo>
                <a:lnTo>
                  <a:pt x="898" y="1648"/>
                </a:lnTo>
                <a:lnTo>
                  <a:pt x="910" y="1653"/>
                </a:lnTo>
                <a:lnTo>
                  <a:pt x="926" y="1664"/>
                </a:lnTo>
                <a:lnTo>
                  <a:pt x="926" y="1664"/>
                </a:lnTo>
                <a:lnTo>
                  <a:pt x="932" y="1670"/>
                </a:lnTo>
                <a:lnTo>
                  <a:pt x="937" y="1681"/>
                </a:lnTo>
                <a:lnTo>
                  <a:pt x="937" y="1681"/>
                </a:lnTo>
                <a:lnTo>
                  <a:pt x="937" y="1681"/>
                </a:lnTo>
                <a:lnTo>
                  <a:pt x="937" y="1686"/>
                </a:lnTo>
                <a:lnTo>
                  <a:pt x="948" y="1686"/>
                </a:lnTo>
                <a:lnTo>
                  <a:pt x="948" y="1686"/>
                </a:lnTo>
                <a:lnTo>
                  <a:pt x="987" y="1692"/>
                </a:lnTo>
                <a:lnTo>
                  <a:pt x="987" y="1692"/>
                </a:lnTo>
                <a:lnTo>
                  <a:pt x="992" y="1697"/>
                </a:lnTo>
                <a:lnTo>
                  <a:pt x="992" y="1714"/>
                </a:lnTo>
                <a:lnTo>
                  <a:pt x="992" y="1714"/>
                </a:lnTo>
                <a:lnTo>
                  <a:pt x="981" y="1736"/>
                </a:lnTo>
                <a:lnTo>
                  <a:pt x="970" y="1753"/>
                </a:lnTo>
                <a:lnTo>
                  <a:pt x="970" y="1753"/>
                </a:lnTo>
                <a:lnTo>
                  <a:pt x="959" y="1764"/>
                </a:lnTo>
                <a:lnTo>
                  <a:pt x="959" y="1780"/>
                </a:lnTo>
                <a:lnTo>
                  <a:pt x="959" y="1780"/>
                </a:lnTo>
                <a:lnTo>
                  <a:pt x="954" y="1797"/>
                </a:lnTo>
                <a:lnTo>
                  <a:pt x="954" y="1808"/>
                </a:lnTo>
                <a:lnTo>
                  <a:pt x="954" y="1808"/>
                </a:lnTo>
                <a:lnTo>
                  <a:pt x="965" y="1824"/>
                </a:lnTo>
                <a:lnTo>
                  <a:pt x="981" y="1852"/>
                </a:lnTo>
                <a:lnTo>
                  <a:pt x="981" y="1852"/>
                </a:lnTo>
                <a:lnTo>
                  <a:pt x="992" y="1879"/>
                </a:lnTo>
                <a:lnTo>
                  <a:pt x="1009" y="1907"/>
                </a:lnTo>
                <a:lnTo>
                  <a:pt x="1009" y="1907"/>
                </a:lnTo>
                <a:lnTo>
                  <a:pt x="1025" y="1934"/>
                </a:lnTo>
                <a:lnTo>
                  <a:pt x="1047" y="1945"/>
                </a:lnTo>
                <a:lnTo>
                  <a:pt x="1047" y="1945"/>
                </a:lnTo>
                <a:lnTo>
                  <a:pt x="1064" y="1956"/>
                </a:lnTo>
                <a:lnTo>
                  <a:pt x="1069" y="1967"/>
                </a:lnTo>
                <a:lnTo>
                  <a:pt x="1069" y="1973"/>
                </a:lnTo>
                <a:lnTo>
                  <a:pt x="1069" y="1973"/>
                </a:lnTo>
                <a:lnTo>
                  <a:pt x="1069" y="2017"/>
                </a:lnTo>
                <a:lnTo>
                  <a:pt x="1058" y="2072"/>
                </a:lnTo>
                <a:lnTo>
                  <a:pt x="1058" y="2072"/>
                </a:lnTo>
                <a:lnTo>
                  <a:pt x="1053" y="2111"/>
                </a:lnTo>
                <a:lnTo>
                  <a:pt x="1053" y="2138"/>
                </a:lnTo>
                <a:lnTo>
                  <a:pt x="1047" y="2160"/>
                </a:lnTo>
                <a:lnTo>
                  <a:pt x="1047" y="2160"/>
                </a:lnTo>
                <a:lnTo>
                  <a:pt x="1036" y="2177"/>
                </a:lnTo>
                <a:lnTo>
                  <a:pt x="1031" y="2199"/>
                </a:lnTo>
                <a:lnTo>
                  <a:pt x="1031" y="2232"/>
                </a:lnTo>
                <a:lnTo>
                  <a:pt x="1031" y="2232"/>
                </a:lnTo>
                <a:lnTo>
                  <a:pt x="1031" y="2243"/>
                </a:lnTo>
                <a:lnTo>
                  <a:pt x="1025" y="2265"/>
                </a:lnTo>
                <a:lnTo>
                  <a:pt x="1025" y="2265"/>
                </a:lnTo>
                <a:lnTo>
                  <a:pt x="1020" y="2287"/>
                </a:lnTo>
                <a:lnTo>
                  <a:pt x="1020" y="2304"/>
                </a:lnTo>
                <a:lnTo>
                  <a:pt x="1020" y="2304"/>
                </a:lnTo>
                <a:lnTo>
                  <a:pt x="1014" y="2337"/>
                </a:lnTo>
                <a:lnTo>
                  <a:pt x="1014" y="2337"/>
                </a:lnTo>
                <a:lnTo>
                  <a:pt x="1014" y="2353"/>
                </a:lnTo>
                <a:lnTo>
                  <a:pt x="1014" y="2375"/>
                </a:lnTo>
                <a:lnTo>
                  <a:pt x="1014" y="2375"/>
                </a:lnTo>
                <a:lnTo>
                  <a:pt x="1014" y="2403"/>
                </a:lnTo>
                <a:lnTo>
                  <a:pt x="1014" y="2403"/>
                </a:lnTo>
                <a:lnTo>
                  <a:pt x="1025" y="2425"/>
                </a:lnTo>
                <a:lnTo>
                  <a:pt x="1031" y="2441"/>
                </a:lnTo>
                <a:lnTo>
                  <a:pt x="1031" y="2441"/>
                </a:lnTo>
                <a:lnTo>
                  <a:pt x="1047" y="2452"/>
                </a:lnTo>
                <a:lnTo>
                  <a:pt x="1069" y="2469"/>
                </a:lnTo>
                <a:lnTo>
                  <a:pt x="1069" y="2469"/>
                </a:lnTo>
                <a:lnTo>
                  <a:pt x="1086" y="2474"/>
                </a:lnTo>
                <a:lnTo>
                  <a:pt x="1097" y="2480"/>
                </a:lnTo>
                <a:lnTo>
                  <a:pt x="1097" y="2480"/>
                </a:lnTo>
                <a:lnTo>
                  <a:pt x="1119" y="2458"/>
                </a:lnTo>
                <a:lnTo>
                  <a:pt x="1147" y="2458"/>
                </a:lnTo>
                <a:lnTo>
                  <a:pt x="1147" y="2458"/>
                </a:lnTo>
                <a:lnTo>
                  <a:pt x="1130" y="2452"/>
                </a:lnTo>
                <a:lnTo>
                  <a:pt x="1108" y="2436"/>
                </a:lnTo>
                <a:lnTo>
                  <a:pt x="1108" y="2436"/>
                </a:lnTo>
                <a:lnTo>
                  <a:pt x="1097" y="2425"/>
                </a:lnTo>
                <a:lnTo>
                  <a:pt x="1097" y="2414"/>
                </a:lnTo>
                <a:lnTo>
                  <a:pt x="1097" y="2414"/>
                </a:lnTo>
                <a:lnTo>
                  <a:pt x="1086" y="2392"/>
                </a:lnTo>
                <a:lnTo>
                  <a:pt x="1086" y="2381"/>
                </a:lnTo>
                <a:lnTo>
                  <a:pt x="1091" y="2375"/>
                </a:lnTo>
                <a:lnTo>
                  <a:pt x="1102" y="2359"/>
                </a:lnTo>
                <a:lnTo>
                  <a:pt x="1108" y="2348"/>
                </a:lnTo>
                <a:lnTo>
                  <a:pt x="1119" y="2337"/>
                </a:lnTo>
                <a:lnTo>
                  <a:pt x="1119" y="2320"/>
                </a:lnTo>
                <a:lnTo>
                  <a:pt x="1108" y="2309"/>
                </a:lnTo>
                <a:lnTo>
                  <a:pt x="1108" y="2298"/>
                </a:lnTo>
                <a:lnTo>
                  <a:pt x="1119" y="2293"/>
                </a:lnTo>
                <a:lnTo>
                  <a:pt x="1124" y="2287"/>
                </a:lnTo>
                <a:lnTo>
                  <a:pt x="1124" y="2287"/>
                </a:lnTo>
                <a:lnTo>
                  <a:pt x="1124" y="2282"/>
                </a:lnTo>
                <a:lnTo>
                  <a:pt x="1130" y="2271"/>
                </a:lnTo>
                <a:lnTo>
                  <a:pt x="1130" y="2271"/>
                </a:lnTo>
                <a:lnTo>
                  <a:pt x="1147" y="2254"/>
                </a:lnTo>
                <a:lnTo>
                  <a:pt x="1147" y="2254"/>
                </a:lnTo>
                <a:lnTo>
                  <a:pt x="1141" y="2249"/>
                </a:lnTo>
                <a:lnTo>
                  <a:pt x="1130" y="2243"/>
                </a:lnTo>
                <a:lnTo>
                  <a:pt x="1130" y="2243"/>
                </a:lnTo>
                <a:lnTo>
                  <a:pt x="1136" y="2238"/>
                </a:lnTo>
                <a:lnTo>
                  <a:pt x="1136" y="2238"/>
                </a:lnTo>
                <a:lnTo>
                  <a:pt x="1147" y="2232"/>
                </a:lnTo>
                <a:lnTo>
                  <a:pt x="1147" y="2232"/>
                </a:lnTo>
                <a:lnTo>
                  <a:pt x="1158" y="2232"/>
                </a:lnTo>
                <a:lnTo>
                  <a:pt x="1163" y="2221"/>
                </a:lnTo>
                <a:lnTo>
                  <a:pt x="1163" y="2221"/>
                </a:lnTo>
                <a:lnTo>
                  <a:pt x="1169" y="2210"/>
                </a:lnTo>
                <a:lnTo>
                  <a:pt x="1169" y="2204"/>
                </a:lnTo>
                <a:lnTo>
                  <a:pt x="1169" y="2204"/>
                </a:lnTo>
                <a:lnTo>
                  <a:pt x="1191" y="2204"/>
                </a:lnTo>
                <a:lnTo>
                  <a:pt x="1202" y="2199"/>
                </a:lnTo>
                <a:lnTo>
                  <a:pt x="1213" y="2193"/>
                </a:lnTo>
                <a:lnTo>
                  <a:pt x="1213" y="2193"/>
                </a:lnTo>
                <a:lnTo>
                  <a:pt x="1213" y="2177"/>
                </a:lnTo>
                <a:lnTo>
                  <a:pt x="1213" y="2160"/>
                </a:lnTo>
                <a:lnTo>
                  <a:pt x="1213" y="2160"/>
                </a:lnTo>
                <a:lnTo>
                  <a:pt x="1213" y="2149"/>
                </a:lnTo>
                <a:lnTo>
                  <a:pt x="1213" y="2149"/>
                </a:lnTo>
                <a:lnTo>
                  <a:pt x="1246" y="2149"/>
                </a:lnTo>
                <a:lnTo>
                  <a:pt x="1257" y="2144"/>
                </a:lnTo>
                <a:lnTo>
                  <a:pt x="1273" y="2149"/>
                </a:lnTo>
                <a:lnTo>
                  <a:pt x="1273" y="2149"/>
                </a:lnTo>
                <a:lnTo>
                  <a:pt x="1273" y="2133"/>
                </a:lnTo>
                <a:lnTo>
                  <a:pt x="1273" y="2133"/>
                </a:lnTo>
                <a:lnTo>
                  <a:pt x="1273" y="2116"/>
                </a:lnTo>
                <a:lnTo>
                  <a:pt x="1273" y="2116"/>
                </a:lnTo>
                <a:lnTo>
                  <a:pt x="1290" y="2089"/>
                </a:lnTo>
                <a:lnTo>
                  <a:pt x="1290" y="2089"/>
                </a:lnTo>
                <a:lnTo>
                  <a:pt x="1301" y="2078"/>
                </a:lnTo>
                <a:lnTo>
                  <a:pt x="1301" y="2072"/>
                </a:lnTo>
                <a:lnTo>
                  <a:pt x="1301" y="2067"/>
                </a:lnTo>
                <a:lnTo>
                  <a:pt x="1301" y="2067"/>
                </a:lnTo>
                <a:lnTo>
                  <a:pt x="1306" y="2039"/>
                </a:lnTo>
                <a:lnTo>
                  <a:pt x="1312" y="2028"/>
                </a:lnTo>
                <a:lnTo>
                  <a:pt x="1323" y="2023"/>
                </a:lnTo>
                <a:lnTo>
                  <a:pt x="1323" y="2023"/>
                </a:lnTo>
                <a:lnTo>
                  <a:pt x="1350" y="2012"/>
                </a:lnTo>
                <a:lnTo>
                  <a:pt x="1373" y="2006"/>
                </a:lnTo>
                <a:lnTo>
                  <a:pt x="1373" y="2006"/>
                </a:lnTo>
                <a:lnTo>
                  <a:pt x="1378" y="2001"/>
                </a:lnTo>
                <a:lnTo>
                  <a:pt x="1384" y="1990"/>
                </a:lnTo>
                <a:lnTo>
                  <a:pt x="1384" y="1990"/>
                </a:lnTo>
                <a:lnTo>
                  <a:pt x="1389" y="1978"/>
                </a:lnTo>
                <a:lnTo>
                  <a:pt x="1395" y="1973"/>
                </a:lnTo>
                <a:lnTo>
                  <a:pt x="1395" y="1973"/>
                </a:lnTo>
                <a:lnTo>
                  <a:pt x="1406" y="1934"/>
                </a:lnTo>
                <a:lnTo>
                  <a:pt x="1406" y="1934"/>
                </a:lnTo>
                <a:lnTo>
                  <a:pt x="1411" y="1896"/>
                </a:lnTo>
                <a:lnTo>
                  <a:pt x="1411" y="1896"/>
                </a:lnTo>
                <a:lnTo>
                  <a:pt x="1428" y="1879"/>
                </a:lnTo>
                <a:lnTo>
                  <a:pt x="1439" y="1868"/>
                </a:lnTo>
                <a:lnTo>
                  <a:pt x="1444" y="1857"/>
                </a:lnTo>
                <a:lnTo>
                  <a:pt x="1444" y="1857"/>
                </a:lnTo>
                <a:lnTo>
                  <a:pt x="1444" y="1819"/>
                </a:lnTo>
                <a:lnTo>
                  <a:pt x="1444" y="1819"/>
                </a:lnTo>
                <a:lnTo>
                  <a:pt x="1439" y="1819"/>
                </a:lnTo>
                <a:lnTo>
                  <a:pt x="1422" y="1808"/>
                </a:lnTo>
                <a:lnTo>
                  <a:pt x="1422" y="1808"/>
                </a:lnTo>
                <a:lnTo>
                  <a:pt x="1395" y="1791"/>
                </a:lnTo>
                <a:lnTo>
                  <a:pt x="1362" y="1786"/>
                </a:lnTo>
                <a:lnTo>
                  <a:pt x="1362" y="1786"/>
                </a:lnTo>
                <a:close/>
                <a:moveTo>
                  <a:pt x="876" y="1549"/>
                </a:moveTo>
                <a:lnTo>
                  <a:pt x="876" y="1549"/>
                </a:lnTo>
                <a:lnTo>
                  <a:pt x="876" y="1549"/>
                </a:lnTo>
                <a:lnTo>
                  <a:pt x="876" y="1549"/>
                </a:lnTo>
                <a:lnTo>
                  <a:pt x="876" y="1549"/>
                </a:lnTo>
                <a:close/>
                <a:moveTo>
                  <a:pt x="876" y="1549"/>
                </a:moveTo>
                <a:lnTo>
                  <a:pt x="876" y="1549"/>
                </a:lnTo>
                <a:lnTo>
                  <a:pt x="871" y="1549"/>
                </a:lnTo>
                <a:lnTo>
                  <a:pt x="871" y="1549"/>
                </a:lnTo>
                <a:lnTo>
                  <a:pt x="871" y="1549"/>
                </a:lnTo>
                <a:lnTo>
                  <a:pt x="876" y="1549"/>
                </a:lnTo>
                <a:lnTo>
                  <a:pt x="876" y="1549"/>
                </a:lnTo>
                <a:close/>
                <a:moveTo>
                  <a:pt x="1257" y="1185"/>
                </a:moveTo>
                <a:lnTo>
                  <a:pt x="1257" y="1185"/>
                </a:lnTo>
                <a:lnTo>
                  <a:pt x="1257" y="1185"/>
                </a:lnTo>
                <a:lnTo>
                  <a:pt x="1257" y="1185"/>
                </a:lnTo>
                <a:lnTo>
                  <a:pt x="1257" y="1185"/>
                </a:lnTo>
                <a:lnTo>
                  <a:pt x="1257" y="1185"/>
                </a:lnTo>
                <a:close/>
                <a:moveTo>
                  <a:pt x="1130" y="1157"/>
                </a:moveTo>
                <a:lnTo>
                  <a:pt x="1130" y="1157"/>
                </a:lnTo>
                <a:lnTo>
                  <a:pt x="1130" y="1157"/>
                </a:lnTo>
                <a:lnTo>
                  <a:pt x="1130" y="1157"/>
                </a:lnTo>
                <a:lnTo>
                  <a:pt x="1130" y="1157"/>
                </a:lnTo>
                <a:lnTo>
                  <a:pt x="1130" y="1157"/>
                </a:lnTo>
                <a:lnTo>
                  <a:pt x="1130" y="1157"/>
                </a:lnTo>
                <a:close/>
                <a:moveTo>
                  <a:pt x="965" y="711"/>
                </a:moveTo>
                <a:lnTo>
                  <a:pt x="976" y="711"/>
                </a:lnTo>
                <a:lnTo>
                  <a:pt x="976" y="705"/>
                </a:lnTo>
                <a:lnTo>
                  <a:pt x="981" y="700"/>
                </a:lnTo>
                <a:lnTo>
                  <a:pt x="987" y="711"/>
                </a:lnTo>
                <a:lnTo>
                  <a:pt x="976" y="716"/>
                </a:lnTo>
                <a:lnTo>
                  <a:pt x="976" y="733"/>
                </a:lnTo>
                <a:lnTo>
                  <a:pt x="987" y="722"/>
                </a:lnTo>
                <a:lnTo>
                  <a:pt x="987" y="722"/>
                </a:lnTo>
                <a:lnTo>
                  <a:pt x="1014" y="733"/>
                </a:lnTo>
                <a:lnTo>
                  <a:pt x="998" y="733"/>
                </a:lnTo>
                <a:lnTo>
                  <a:pt x="1003" y="738"/>
                </a:lnTo>
                <a:lnTo>
                  <a:pt x="1003" y="738"/>
                </a:lnTo>
                <a:lnTo>
                  <a:pt x="1009" y="738"/>
                </a:lnTo>
                <a:lnTo>
                  <a:pt x="1009" y="738"/>
                </a:lnTo>
                <a:lnTo>
                  <a:pt x="1020" y="744"/>
                </a:lnTo>
                <a:lnTo>
                  <a:pt x="1025" y="750"/>
                </a:lnTo>
                <a:lnTo>
                  <a:pt x="1025" y="750"/>
                </a:lnTo>
                <a:lnTo>
                  <a:pt x="1031" y="750"/>
                </a:lnTo>
                <a:lnTo>
                  <a:pt x="1020" y="750"/>
                </a:lnTo>
                <a:lnTo>
                  <a:pt x="1009" y="755"/>
                </a:lnTo>
                <a:lnTo>
                  <a:pt x="1009" y="755"/>
                </a:lnTo>
                <a:lnTo>
                  <a:pt x="1003" y="755"/>
                </a:lnTo>
                <a:lnTo>
                  <a:pt x="998" y="755"/>
                </a:lnTo>
                <a:lnTo>
                  <a:pt x="998" y="755"/>
                </a:lnTo>
                <a:lnTo>
                  <a:pt x="998" y="755"/>
                </a:lnTo>
                <a:lnTo>
                  <a:pt x="998" y="777"/>
                </a:lnTo>
                <a:lnTo>
                  <a:pt x="1009" y="777"/>
                </a:lnTo>
                <a:lnTo>
                  <a:pt x="1014" y="772"/>
                </a:lnTo>
                <a:lnTo>
                  <a:pt x="1020" y="766"/>
                </a:lnTo>
                <a:lnTo>
                  <a:pt x="1036" y="766"/>
                </a:lnTo>
                <a:lnTo>
                  <a:pt x="1036" y="766"/>
                </a:lnTo>
                <a:lnTo>
                  <a:pt x="1036" y="766"/>
                </a:lnTo>
                <a:lnTo>
                  <a:pt x="1042" y="772"/>
                </a:lnTo>
                <a:lnTo>
                  <a:pt x="1042" y="772"/>
                </a:lnTo>
                <a:lnTo>
                  <a:pt x="1042" y="783"/>
                </a:lnTo>
                <a:lnTo>
                  <a:pt x="1042" y="783"/>
                </a:lnTo>
                <a:lnTo>
                  <a:pt x="1042" y="788"/>
                </a:lnTo>
                <a:lnTo>
                  <a:pt x="1042" y="788"/>
                </a:lnTo>
                <a:lnTo>
                  <a:pt x="1025" y="810"/>
                </a:lnTo>
                <a:lnTo>
                  <a:pt x="1025" y="821"/>
                </a:lnTo>
                <a:lnTo>
                  <a:pt x="1025" y="821"/>
                </a:lnTo>
                <a:lnTo>
                  <a:pt x="1025" y="827"/>
                </a:lnTo>
                <a:lnTo>
                  <a:pt x="1014" y="827"/>
                </a:lnTo>
                <a:lnTo>
                  <a:pt x="1014" y="827"/>
                </a:lnTo>
                <a:lnTo>
                  <a:pt x="992" y="832"/>
                </a:lnTo>
                <a:lnTo>
                  <a:pt x="987" y="838"/>
                </a:lnTo>
                <a:lnTo>
                  <a:pt x="987" y="838"/>
                </a:lnTo>
                <a:lnTo>
                  <a:pt x="987" y="860"/>
                </a:lnTo>
                <a:lnTo>
                  <a:pt x="987" y="876"/>
                </a:lnTo>
                <a:lnTo>
                  <a:pt x="1003" y="882"/>
                </a:lnTo>
                <a:lnTo>
                  <a:pt x="998" y="865"/>
                </a:lnTo>
                <a:lnTo>
                  <a:pt x="998" y="865"/>
                </a:lnTo>
                <a:lnTo>
                  <a:pt x="1009" y="865"/>
                </a:lnTo>
                <a:lnTo>
                  <a:pt x="1020" y="860"/>
                </a:lnTo>
                <a:lnTo>
                  <a:pt x="1020" y="860"/>
                </a:lnTo>
                <a:lnTo>
                  <a:pt x="1031" y="865"/>
                </a:lnTo>
                <a:lnTo>
                  <a:pt x="1031" y="871"/>
                </a:lnTo>
                <a:lnTo>
                  <a:pt x="1031" y="871"/>
                </a:lnTo>
                <a:lnTo>
                  <a:pt x="1042" y="882"/>
                </a:lnTo>
                <a:lnTo>
                  <a:pt x="1069" y="904"/>
                </a:lnTo>
                <a:lnTo>
                  <a:pt x="1069" y="904"/>
                </a:lnTo>
                <a:lnTo>
                  <a:pt x="1086" y="909"/>
                </a:lnTo>
                <a:lnTo>
                  <a:pt x="1097" y="909"/>
                </a:lnTo>
                <a:lnTo>
                  <a:pt x="1097" y="909"/>
                </a:lnTo>
                <a:lnTo>
                  <a:pt x="1119" y="920"/>
                </a:lnTo>
                <a:lnTo>
                  <a:pt x="1119" y="904"/>
                </a:lnTo>
                <a:lnTo>
                  <a:pt x="1113" y="893"/>
                </a:lnTo>
                <a:lnTo>
                  <a:pt x="1108" y="887"/>
                </a:lnTo>
                <a:lnTo>
                  <a:pt x="1124" y="898"/>
                </a:lnTo>
                <a:lnTo>
                  <a:pt x="1136" y="871"/>
                </a:lnTo>
                <a:lnTo>
                  <a:pt x="1136" y="871"/>
                </a:lnTo>
                <a:lnTo>
                  <a:pt x="1130" y="860"/>
                </a:lnTo>
                <a:lnTo>
                  <a:pt x="1124" y="849"/>
                </a:lnTo>
                <a:lnTo>
                  <a:pt x="1119" y="843"/>
                </a:lnTo>
                <a:lnTo>
                  <a:pt x="1119" y="843"/>
                </a:lnTo>
                <a:lnTo>
                  <a:pt x="1108" y="827"/>
                </a:lnTo>
                <a:lnTo>
                  <a:pt x="1102" y="810"/>
                </a:lnTo>
                <a:lnTo>
                  <a:pt x="1102" y="810"/>
                </a:lnTo>
                <a:lnTo>
                  <a:pt x="1102" y="810"/>
                </a:lnTo>
                <a:lnTo>
                  <a:pt x="1113" y="816"/>
                </a:lnTo>
                <a:lnTo>
                  <a:pt x="1113" y="816"/>
                </a:lnTo>
                <a:lnTo>
                  <a:pt x="1119" y="827"/>
                </a:lnTo>
                <a:lnTo>
                  <a:pt x="1130" y="832"/>
                </a:lnTo>
                <a:lnTo>
                  <a:pt x="1130" y="832"/>
                </a:lnTo>
                <a:lnTo>
                  <a:pt x="1136" y="838"/>
                </a:lnTo>
                <a:lnTo>
                  <a:pt x="1147" y="832"/>
                </a:lnTo>
                <a:lnTo>
                  <a:pt x="1147" y="832"/>
                </a:lnTo>
                <a:lnTo>
                  <a:pt x="1158" y="816"/>
                </a:lnTo>
                <a:lnTo>
                  <a:pt x="1158" y="816"/>
                </a:lnTo>
                <a:lnTo>
                  <a:pt x="1163" y="810"/>
                </a:lnTo>
                <a:lnTo>
                  <a:pt x="1163" y="799"/>
                </a:lnTo>
                <a:lnTo>
                  <a:pt x="1158" y="788"/>
                </a:lnTo>
                <a:lnTo>
                  <a:pt x="1152" y="783"/>
                </a:lnTo>
                <a:lnTo>
                  <a:pt x="1152" y="783"/>
                </a:lnTo>
                <a:lnTo>
                  <a:pt x="1124" y="761"/>
                </a:lnTo>
                <a:lnTo>
                  <a:pt x="1113" y="750"/>
                </a:lnTo>
                <a:lnTo>
                  <a:pt x="1097" y="738"/>
                </a:lnTo>
                <a:lnTo>
                  <a:pt x="1102" y="733"/>
                </a:lnTo>
                <a:lnTo>
                  <a:pt x="1102" y="722"/>
                </a:lnTo>
                <a:lnTo>
                  <a:pt x="1102" y="722"/>
                </a:lnTo>
                <a:lnTo>
                  <a:pt x="1097" y="716"/>
                </a:lnTo>
                <a:lnTo>
                  <a:pt x="1097" y="711"/>
                </a:lnTo>
                <a:lnTo>
                  <a:pt x="1097" y="711"/>
                </a:lnTo>
                <a:lnTo>
                  <a:pt x="1097" y="711"/>
                </a:lnTo>
                <a:lnTo>
                  <a:pt x="1097" y="705"/>
                </a:lnTo>
                <a:lnTo>
                  <a:pt x="1097" y="700"/>
                </a:lnTo>
                <a:lnTo>
                  <a:pt x="1097" y="689"/>
                </a:lnTo>
                <a:lnTo>
                  <a:pt x="1080" y="672"/>
                </a:lnTo>
                <a:lnTo>
                  <a:pt x="1069" y="667"/>
                </a:lnTo>
                <a:lnTo>
                  <a:pt x="1069" y="667"/>
                </a:lnTo>
                <a:lnTo>
                  <a:pt x="1058" y="656"/>
                </a:lnTo>
                <a:lnTo>
                  <a:pt x="1058" y="656"/>
                </a:lnTo>
                <a:lnTo>
                  <a:pt x="1047" y="645"/>
                </a:lnTo>
                <a:lnTo>
                  <a:pt x="1047" y="645"/>
                </a:lnTo>
                <a:lnTo>
                  <a:pt x="1036" y="639"/>
                </a:lnTo>
                <a:lnTo>
                  <a:pt x="1036" y="639"/>
                </a:lnTo>
                <a:lnTo>
                  <a:pt x="1031" y="634"/>
                </a:lnTo>
                <a:lnTo>
                  <a:pt x="1020" y="623"/>
                </a:lnTo>
                <a:lnTo>
                  <a:pt x="1014" y="617"/>
                </a:lnTo>
                <a:lnTo>
                  <a:pt x="1014" y="617"/>
                </a:lnTo>
                <a:lnTo>
                  <a:pt x="1003" y="606"/>
                </a:lnTo>
                <a:lnTo>
                  <a:pt x="1003" y="601"/>
                </a:lnTo>
                <a:lnTo>
                  <a:pt x="992" y="579"/>
                </a:lnTo>
                <a:lnTo>
                  <a:pt x="970" y="573"/>
                </a:lnTo>
                <a:lnTo>
                  <a:pt x="970" y="573"/>
                </a:lnTo>
                <a:lnTo>
                  <a:pt x="965" y="573"/>
                </a:lnTo>
                <a:lnTo>
                  <a:pt x="965" y="573"/>
                </a:lnTo>
                <a:lnTo>
                  <a:pt x="948" y="573"/>
                </a:lnTo>
                <a:lnTo>
                  <a:pt x="932" y="573"/>
                </a:lnTo>
                <a:lnTo>
                  <a:pt x="926" y="573"/>
                </a:lnTo>
                <a:lnTo>
                  <a:pt x="926" y="573"/>
                </a:lnTo>
                <a:lnTo>
                  <a:pt x="921" y="573"/>
                </a:lnTo>
                <a:lnTo>
                  <a:pt x="915" y="568"/>
                </a:lnTo>
                <a:lnTo>
                  <a:pt x="915" y="568"/>
                </a:lnTo>
                <a:lnTo>
                  <a:pt x="893" y="568"/>
                </a:lnTo>
                <a:lnTo>
                  <a:pt x="893" y="568"/>
                </a:lnTo>
                <a:lnTo>
                  <a:pt x="871" y="590"/>
                </a:lnTo>
                <a:lnTo>
                  <a:pt x="871" y="590"/>
                </a:lnTo>
                <a:lnTo>
                  <a:pt x="865" y="601"/>
                </a:lnTo>
                <a:lnTo>
                  <a:pt x="865" y="612"/>
                </a:lnTo>
                <a:lnTo>
                  <a:pt x="865" y="612"/>
                </a:lnTo>
                <a:lnTo>
                  <a:pt x="860" y="650"/>
                </a:lnTo>
                <a:lnTo>
                  <a:pt x="860" y="650"/>
                </a:lnTo>
                <a:lnTo>
                  <a:pt x="860" y="656"/>
                </a:lnTo>
                <a:lnTo>
                  <a:pt x="865" y="661"/>
                </a:lnTo>
                <a:lnTo>
                  <a:pt x="865" y="672"/>
                </a:lnTo>
                <a:lnTo>
                  <a:pt x="865" y="672"/>
                </a:lnTo>
                <a:lnTo>
                  <a:pt x="876" y="689"/>
                </a:lnTo>
                <a:lnTo>
                  <a:pt x="876" y="689"/>
                </a:lnTo>
                <a:lnTo>
                  <a:pt x="893" y="700"/>
                </a:lnTo>
                <a:lnTo>
                  <a:pt x="898" y="700"/>
                </a:lnTo>
                <a:lnTo>
                  <a:pt x="898" y="700"/>
                </a:lnTo>
                <a:lnTo>
                  <a:pt x="910" y="700"/>
                </a:lnTo>
                <a:lnTo>
                  <a:pt x="932" y="705"/>
                </a:lnTo>
                <a:lnTo>
                  <a:pt x="932" y="705"/>
                </a:lnTo>
                <a:lnTo>
                  <a:pt x="943" y="716"/>
                </a:lnTo>
                <a:lnTo>
                  <a:pt x="943" y="722"/>
                </a:lnTo>
                <a:lnTo>
                  <a:pt x="954" y="711"/>
                </a:lnTo>
                <a:lnTo>
                  <a:pt x="965" y="711"/>
                </a:lnTo>
                <a:close/>
                <a:moveTo>
                  <a:pt x="1185" y="2392"/>
                </a:moveTo>
                <a:lnTo>
                  <a:pt x="1185" y="2392"/>
                </a:lnTo>
                <a:lnTo>
                  <a:pt x="1174" y="2397"/>
                </a:lnTo>
                <a:lnTo>
                  <a:pt x="1174" y="2397"/>
                </a:lnTo>
                <a:lnTo>
                  <a:pt x="1174" y="2408"/>
                </a:lnTo>
                <a:lnTo>
                  <a:pt x="1174" y="2408"/>
                </a:lnTo>
                <a:lnTo>
                  <a:pt x="1185" y="2408"/>
                </a:lnTo>
                <a:lnTo>
                  <a:pt x="1202" y="2408"/>
                </a:lnTo>
                <a:lnTo>
                  <a:pt x="1207" y="2397"/>
                </a:lnTo>
                <a:lnTo>
                  <a:pt x="1196" y="2392"/>
                </a:lnTo>
                <a:lnTo>
                  <a:pt x="1185" y="2392"/>
                </a:lnTo>
                <a:close/>
                <a:moveTo>
                  <a:pt x="1003" y="1516"/>
                </a:moveTo>
                <a:lnTo>
                  <a:pt x="1003" y="1516"/>
                </a:lnTo>
                <a:lnTo>
                  <a:pt x="987" y="1510"/>
                </a:lnTo>
                <a:lnTo>
                  <a:pt x="976" y="1510"/>
                </a:lnTo>
                <a:lnTo>
                  <a:pt x="965" y="1499"/>
                </a:lnTo>
                <a:lnTo>
                  <a:pt x="954" y="1494"/>
                </a:lnTo>
                <a:lnTo>
                  <a:pt x="943" y="1494"/>
                </a:lnTo>
                <a:lnTo>
                  <a:pt x="932" y="1499"/>
                </a:lnTo>
                <a:lnTo>
                  <a:pt x="932" y="1510"/>
                </a:lnTo>
                <a:lnTo>
                  <a:pt x="937" y="1510"/>
                </a:lnTo>
                <a:lnTo>
                  <a:pt x="959" y="1516"/>
                </a:lnTo>
                <a:lnTo>
                  <a:pt x="959" y="1516"/>
                </a:lnTo>
                <a:lnTo>
                  <a:pt x="970" y="1516"/>
                </a:lnTo>
                <a:lnTo>
                  <a:pt x="981" y="1527"/>
                </a:lnTo>
                <a:lnTo>
                  <a:pt x="981" y="1527"/>
                </a:lnTo>
                <a:lnTo>
                  <a:pt x="992" y="1532"/>
                </a:lnTo>
                <a:lnTo>
                  <a:pt x="998" y="1532"/>
                </a:lnTo>
                <a:lnTo>
                  <a:pt x="1014" y="1543"/>
                </a:lnTo>
                <a:lnTo>
                  <a:pt x="1036" y="1543"/>
                </a:lnTo>
                <a:lnTo>
                  <a:pt x="1036" y="1538"/>
                </a:lnTo>
                <a:lnTo>
                  <a:pt x="1031" y="1532"/>
                </a:lnTo>
                <a:lnTo>
                  <a:pt x="1031" y="1532"/>
                </a:lnTo>
                <a:lnTo>
                  <a:pt x="1014" y="1527"/>
                </a:lnTo>
                <a:lnTo>
                  <a:pt x="1014" y="1527"/>
                </a:lnTo>
                <a:lnTo>
                  <a:pt x="1003" y="1516"/>
                </a:lnTo>
                <a:lnTo>
                  <a:pt x="1003" y="1516"/>
                </a:lnTo>
                <a:close/>
                <a:moveTo>
                  <a:pt x="1042" y="1560"/>
                </a:moveTo>
                <a:lnTo>
                  <a:pt x="1058" y="1565"/>
                </a:lnTo>
                <a:lnTo>
                  <a:pt x="1058" y="1565"/>
                </a:lnTo>
                <a:lnTo>
                  <a:pt x="1069" y="1560"/>
                </a:lnTo>
                <a:lnTo>
                  <a:pt x="1069" y="1560"/>
                </a:lnTo>
                <a:lnTo>
                  <a:pt x="1086" y="1560"/>
                </a:lnTo>
                <a:lnTo>
                  <a:pt x="1086" y="1554"/>
                </a:lnTo>
                <a:lnTo>
                  <a:pt x="1080" y="1554"/>
                </a:lnTo>
                <a:lnTo>
                  <a:pt x="1075" y="1549"/>
                </a:lnTo>
                <a:lnTo>
                  <a:pt x="1047" y="1538"/>
                </a:lnTo>
                <a:lnTo>
                  <a:pt x="1047" y="1538"/>
                </a:lnTo>
                <a:lnTo>
                  <a:pt x="1047" y="1543"/>
                </a:lnTo>
                <a:lnTo>
                  <a:pt x="1047" y="1549"/>
                </a:lnTo>
                <a:lnTo>
                  <a:pt x="1047" y="1549"/>
                </a:lnTo>
                <a:lnTo>
                  <a:pt x="1042" y="1560"/>
                </a:lnTo>
                <a:lnTo>
                  <a:pt x="1042" y="1560"/>
                </a:lnTo>
                <a:lnTo>
                  <a:pt x="1042" y="1560"/>
                </a:lnTo>
                <a:close/>
                <a:moveTo>
                  <a:pt x="1174" y="1615"/>
                </a:moveTo>
                <a:lnTo>
                  <a:pt x="1174" y="1615"/>
                </a:lnTo>
                <a:lnTo>
                  <a:pt x="1174" y="1598"/>
                </a:lnTo>
                <a:lnTo>
                  <a:pt x="1174" y="1582"/>
                </a:lnTo>
                <a:lnTo>
                  <a:pt x="1169" y="1571"/>
                </a:lnTo>
                <a:lnTo>
                  <a:pt x="1169" y="1571"/>
                </a:lnTo>
                <a:lnTo>
                  <a:pt x="1158" y="1560"/>
                </a:lnTo>
                <a:lnTo>
                  <a:pt x="1152" y="1554"/>
                </a:lnTo>
                <a:lnTo>
                  <a:pt x="1141" y="1549"/>
                </a:lnTo>
                <a:lnTo>
                  <a:pt x="1124" y="1549"/>
                </a:lnTo>
                <a:lnTo>
                  <a:pt x="1108" y="1549"/>
                </a:lnTo>
                <a:lnTo>
                  <a:pt x="1108" y="1554"/>
                </a:lnTo>
                <a:lnTo>
                  <a:pt x="1102" y="1565"/>
                </a:lnTo>
                <a:lnTo>
                  <a:pt x="1119" y="1565"/>
                </a:lnTo>
                <a:lnTo>
                  <a:pt x="1141" y="1565"/>
                </a:lnTo>
                <a:lnTo>
                  <a:pt x="1141" y="1565"/>
                </a:lnTo>
                <a:lnTo>
                  <a:pt x="1152" y="1576"/>
                </a:lnTo>
                <a:lnTo>
                  <a:pt x="1152" y="1576"/>
                </a:lnTo>
                <a:lnTo>
                  <a:pt x="1163" y="1582"/>
                </a:lnTo>
                <a:lnTo>
                  <a:pt x="1169" y="1593"/>
                </a:lnTo>
                <a:lnTo>
                  <a:pt x="1169" y="1593"/>
                </a:lnTo>
                <a:lnTo>
                  <a:pt x="1163" y="1615"/>
                </a:lnTo>
                <a:lnTo>
                  <a:pt x="1163" y="1626"/>
                </a:lnTo>
                <a:lnTo>
                  <a:pt x="1174" y="1615"/>
                </a:lnTo>
                <a:close/>
                <a:moveTo>
                  <a:pt x="854" y="1747"/>
                </a:moveTo>
                <a:lnTo>
                  <a:pt x="854" y="1747"/>
                </a:lnTo>
                <a:lnTo>
                  <a:pt x="849" y="1753"/>
                </a:lnTo>
                <a:lnTo>
                  <a:pt x="849" y="1758"/>
                </a:lnTo>
                <a:lnTo>
                  <a:pt x="849" y="1758"/>
                </a:lnTo>
                <a:lnTo>
                  <a:pt x="854" y="1764"/>
                </a:lnTo>
                <a:lnTo>
                  <a:pt x="854" y="1769"/>
                </a:lnTo>
                <a:lnTo>
                  <a:pt x="860" y="1769"/>
                </a:lnTo>
                <a:lnTo>
                  <a:pt x="871" y="1764"/>
                </a:lnTo>
                <a:lnTo>
                  <a:pt x="871" y="1753"/>
                </a:lnTo>
                <a:lnTo>
                  <a:pt x="860" y="1753"/>
                </a:lnTo>
                <a:lnTo>
                  <a:pt x="854" y="1747"/>
                </a:lnTo>
                <a:close/>
                <a:moveTo>
                  <a:pt x="3423" y="1934"/>
                </a:moveTo>
                <a:lnTo>
                  <a:pt x="3418" y="1940"/>
                </a:lnTo>
                <a:lnTo>
                  <a:pt x="3429" y="1945"/>
                </a:lnTo>
                <a:lnTo>
                  <a:pt x="3423" y="1934"/>
                </a:lnTo>
                <a:close/>
                <a:moveTo>
                  <a:pt x="3423" y="1984"/>
                </a:moveTo>
                <a:lnTo>
                  <a:pt x="3423" y="1984"/>
                </a:lnTo>
                <a:lnTo>
                  <a:pt x="3429" y="1995"/>
                </a:lnTo>
                <a:lnTo>
                  <a:pt x="3434" y="2006"/>
                </a:lnTo>
                <a:lnTo>
                  <a:pt x="3451" y="2001"/>
                </a:lnTo>
                <a:lnTo>
                  <a:pt x="3429" y="1978"/>
                </a:lnTo>
                <a:lnTo>
                  <a:pt x="3429" y="1978"/>
                </a:lnTo>
                <a:lnTo>
                  <a:pt x="3423" y="1978"/>
                </a:lnTo>
                <a:lnTo>
                  <a:pt x="3418" y="1984"/>
                </a:lnTo>
                <a:lnTo>
                  <a:pt x="3423" y="1984"/>
                </a:lnTo>
                <a:lnTo>
                  <a:pt x="3423" y="1984"/>
                </a:lnTo>
                <a:close/>
                <a:moveTo>
                  <a:pt x="3462" y="1124"/>
                </a:moveTo>
                <a:lnTo>
                  <a:pt x="3451" y="1146"/>
                </a:lnTo>
                <a:lnTo>
                  <a:pt x="3445" y="1157"/>
                </a:lnTo>
                <a:lnTo>
                  <a:pt x="3445" y="1163"/>
                </a:lnTo>
                <a:lnTo>
                  <a:pt x="3440" y="1168"/>
                </a:lnTo>
                <a:lnTo>
                  <a:pt x="3440" y="1168"/>
                </a:lnTo>
                <a:lnTo>
                  <a:pt x="3412" y="1190"/>
                </a:lnTo>
                <a:lnTo>
                  <a:pt x="3412" y="1190"/>
                </a:lnTo>
                <a:lnTo>
                  <a:pt x="3390" y="1207"/>
                </a:lnTo>
                <a:lnTo>
                  <a:pt x="3385" y="1212"/>
                </a:lnTo>
                <a:lnTo>
                  <a:pt x="3385" y="1212"/>
                </a:lnTo>
                <a:lnTo>
                  <a:pt x="3368" y="1223"/>
                </a:lnTo>
                <a:lnTo>
                  <a:pt x="3351" y="1223"/>
                </a:lnTo>
                <a:lnTo>
                  <a:pt x="3340" y="1223"/>
                </a:lnTo>
                <a:lnTo>
                  <a:pt x="3340" y="1223"/>
                </a:lnTo>
                <a:lnTo>
                  <a:pt x="3329" y="1218"/>
                </a:lnTo>
                <a:lnTo>
                  <a:pt x="3329" y="1207"/>
                </a:lnTo>
                <a:lnTo>
                  <a:pt x="3324" y="1196"/>
                </a:lnTo>
                <a:lnTo>
                  <a:pt x="3340" y="1190"/>
                </a:lnTo>
                <a:lnTo>
                  <a:pt x="3335" y="1168"/>
                </a:lnTo>
                <a:lnTo>
                  <a:pt x="3335" y="1152"/>
                </a:lnTo>
                <a:lnTo>
                  <a:pt x="3346" y="1146"/>
                </a:lnTo>
                <a:lnTo>
                  <a:pt x="3346" y="1146"/>
                </a:lnTo>
                <a:lnTo>
                  <a:pt x="3346" y="1135"/>
                </a:lnTo>
                <a:lnTo>
                  <a:pt x="3340" y="1119"/>
                </a:lnTo>
                <a:lnTo>
                  <a:pt x="3340" y="1119"/>
                </a:lnTo>
                <a:lnTo>
                  <a:pt x="3340" y="1108"/>
                </a:lnTo>
                <a:lnTo>
                  <a:pt x="3335" y="1086"/>
                </a:lnTo>
                <a:lnTo>
                  <a:pt x="3335" y="1086"/>
                </a:lnTo>
                <a:lnTo>
                  <a:pt x="3329" y="1069"/>
                </a:lnTo>
                <a:lnTo>
                  <a:pt x="3324" y="1075"/>
                </a:lnTo>
                <a:lnTo>
                  <a:pt x="3318" y="1086"/>
                </a:lnTo>
                <a:lnTo>
                  <a:pt x="3318" y="1119"/>
                </a:lnTo>
                <a:lnTo>
                  <a:pt x="3318" y="1119"/>
                </a:lnTo>
                <a:lnTo>
                  <a:pt x="3318" y="1124"/>
                </a:lnTo>
                <a:lnTo>
                  <a:pt x="3324" y="1141"/>
                </a:lnTo>
                <a:lnTo>
                  <a:pt x="3324" y="1141"/>
                </a:lnTo>
                <a:lnTo>
                  <a:pt x="3318" y="1185"/>
                </a:lnTo>
                <a:lnTo>
                  <a:pt x="3313" y="1196"/>
                </a:lnTo>
                <a:lnTo>
                  <a:pt x="3313" y="1218"/>
                </a:lnTo>
                <a:lnTo>
                  <a:pt x="3307" y="1240"/>
                </a:lnTo>
                <a:lnTo>
                  <a:pt x="3296" y="1251"/>
                </a:lnTo>
                <a:lnTo>
                  <a:pt x="3285" y="1262"/>
                </a:lnTo>
                <a:lnTo>
                  <a:pt x="3291" y="1273"/>
                </a:lnTo>
                <a:lnTo>
                  <a:pt x="3296" y="1295"/>
                </a:lnTo>
                <a:lnTo>
                  <a:pt x="3285" y="1317"/>
                </a:lnTo>
                <a:lnTo>
                  <a:pt x="3274" y="1334"/>
                </a:lnTo>
                <a:lnTo>
                  <a:pt x="3247" y="1339"/>
                </a:lnTo>
                <a:lnTo>
                  <a:pt x="3230" y="1345"/>
                </a:lnTo>
                <a:lnTo>
                  <a:pt x="3230" y="1345"/>
                </a:lnTo>
                <a:lnTo>
                  <a:pt x="3225" y="1350"/>
                </a:lnTo>
                <a:lnTo>
                  <a:pt x="3214" y="1356"/>
                </a:lnTo>
                <a:lnTo>
                  <a:pt x="3214" y="1356"/>
                </a:lnTo>
                <a:lnTo>
                  <a:pt x="3203" y="1356"/>
                </a:lnTo>
                <a:lnTo>
                  <a:pt x="3197" y="1367"/>
                </a:lnTo>
                <a:lnTo>
                  <a:pt x="3197" y="1367"/>
                </a:lnTo>
                <a:lnTo>
                  <a:pt x="3192" y="1383"/>
                </a:lnTo>
                <a:lnTo>
                  <a:pt x="3192" y="1383"/>
                </a:lnTo>
                <a:lnTo>
                  <a:pt x="3192" y="1389"/>
                </a:lnTo>
                <a:lnTo>
                  <a:pt x="3192" y="1400"/>
                </a:lnTo>
                <a:lnTo>
                  <a:pt x="3197" y="1405"/>
                </a:lnTo>
                <a:lnTo>
                  <a:pt x="3197" y="1405"/>
                </a:lnTo>
                <a:lnTo>
                  <a:pt x="3203" y="1411"/>
                </a:lnTo>
                <a:lnTo>
                  <a:pt x="3203" y="1411"/>
                </a:lnTo>
                <a:lnTo>
                  <a:pt x="3203" y="1405"/>
                </a:lnTo>
                <a:lnTo>
                  <a:pt x="3230" y="1383"/>
                </a:lnTo>
                <a:lnTo>
                  <a:pt x="3247" y="1378"/>
                </a:lnTo>
                <a:lnTo>
                  <a:pt x="3247" y="1378"/>
                </a:lnTo>
                <a:lnTo>
                  <a:pt x="3247" y="1383"/>
                </a:lnTo>
                <a:lnTo>
                  <a:pt x="3258" y="1378"/>
                </a:lnTo>
                <a:lnTo>
                  <a:pt x="3258" y="1378"/>
                </a:lnTo>
                <a:lnTo>
                  <a:pt x="3269" y="1372"/>
                </a:lnTo>
                <a:lnTo>
                  <a:pt x="3280" y="1367"/>
                </a:lnTo>
                <a:lnTo>
                  <a:pt x="3296" y="1367"/>
                </a:lnTo>
                <a:lnTo>
                  <a:pt x="3296" y="1361"/>
                </a:lnTo>
                <a:lnTo>
                  <a:pt x="3313" y="1350"/>
                </a:lnTo>
                <a:lnTo>
                  <a:pt x="3313" y="1350"/>
                </a:lnTo>
                <a:lnTo>
                  <a:pt x="3318" y="1312"/>
                </a:lnTo>
                <a:lnTo>
                  <a:pt x="3318" y="1312"/>
                </a:lnTo>
                <a:lnTo>
                  <a:pt x="3318" y="1306"/>
                </a:lnTo>
                <a:lnTo>
                  <a:pt x="3329" y="1290"/>
                </a:lnTo>
                <a:lnTo>
                  <a:pt x="3329" y="1290"/>
                </a:lnTo>
                <a:lnTo>
                  <a:pt x="3335" y="1279"/>
                </a:lnTo>
                <a:lnTo>
                  <a:pt x="3329" y="1279"/>
                </a:lnTo>
                <a:lnTo>
                  <a:pt x="3318" y="1284"/>
                </a:lnTo>
                <a:lnTo>
                  <a:pt x="3318" y="1284"/>
                </a:lnTo>
                <a:lnTo>
                  <a:pt x="3313" y="1279"/>
                </a:lnTo>
                <a:lnTo>
                  <a:pt x="3318" y="1268"/>
                </a:lnTo>
                <a:lnTo>
                  <a:pt x="3324" y="1257"/>
                </a:lnTo>
                <a:lnTo>
                  <a:pt x="3324" y="1257"/>
                </a:lnTo>
                <a:lnTo>
                  <a:pt x="3324" y="1262"/>
                </a:lnTo>
                <a:lnTo>
                  <a:pt x="3329" y="1257"/>
                </a:lnTo>
                <a:lnTo>
                  <a:pt x="3329" y="1257"/>
                </a:lnTo>
                <a:lnTo>
                  <a:pt x="3346" y="1251"/>
                </a:lnTo>
                <a:lnTo>
                  <a:pt x="3368" y="1246"/>
                </a:lnTo>
                <a:lnTo>
                  <a:pt x="3368" y="1246"/>
                </a:lnTo>
                <a:lnTo>
                  <a:pt x="3385" y="1240"/>
                </a:lnTo>
                <a:lnTo>
                  <a:pt x="3390" y="1234"/>
                </a:lnTo>
                <a:lnTo>
                  <a:pt x="3390" y="1218"/>
                </a:lnTo>
                <a:lnTo>
                  <a:pt x="3390" y="1218"/>
                </a:lnTo>
                <a:lnTo>
                  <a:pt x="3423" y="1190"/>
                </a:lnTo>
                <a:lnTo>
                  <a:pt x="3423" y="1190"/>
                </a:lnTo>
                <a:lnTo>
                  <a:pt x="3451" y="1163"/>
                </a:lnTo>
                <a:lnTo>
                  <a:pt x="3451" y="1163"/>
                </a:lnTo>
                <a:lnTo>
                  <a:pt x="3467" y="1141"/>
                </a:lnTo>
                <a:lnTo>
                  <a:pt x="3467" y="1130"/>
                </a:lnTo>
                <a:lnTo>
                  <a:pt x="3467" y="1124"/>
                </a:lnTo>
                <a:lnTo>
                  <a:pt x="3462" y="1124"/>
                </a:lnTo>
                <a:close/>
                <a:moveTo>
                  <a:pt x="3737" y="672"/>
                </a:moveTo>
                <a:lnTo>
                  <a:pt x="3737" y="672"/>
                </a:lnTo>
                <a:lnTo>
                  <a:pt x="3743" y="672"/>
                </a:lnTo>
                <a:lnTo>
                  <a:pt x="3748" y="667"/>
                </a:lnTo>
                <a:lnTo>
                  <a:pt x="3754" y="661"/>
                </a:lnTo>
                <a:lnTo>
                  <a:pt x="3748" y="650"/>
                </a:lnTo>
                <a:lnTo>
                  <a:pt x="3748" y="650"/>
                </a:lnTo>
                <a:lnTo>
                  <a:pt x="3732" y="650"/>
                </a:lnTo>
                <a:lnTo>
                  <a:pt x="3732" y="650"/>
                </a:lnTo>
                <a:lnTo>
                  <a:pt x="3721" y="650"/>
                </a:lnTo>
                <a:lnTo>
                  <a:pt x="3715" y="656"/>
                </a:lnTo>
                <a:lnTo>
                  <a:pt x="3715" y="656"/>
                </a:lnTo>
                <a:lnTo>
                  <a:pt x="3710" y="667"/>
                </a:lnTo>
                <a:lnTo>
                  <a:pt x="3704" y="672"/>
                </a:lnTo>
                <a:lnTo>
                  <a:pt x="3721" y="672"/>
                </a:lnTo>
                <a:lnTo>
                  <a:pt x="3721" y="672"/>
                </a:lnTo>
                <a:lnTo>
                  <a:pt x="3737" y="672"/>
                </a:lnTo>
                <a:lnTo>
                  <a:pt x="3737" y="672"/>
                </a:lnTo>
                <a:close/>
                <a:moveTo>
                  <a:pt x="2376" y="1819"/>
                </a:moveTo>
                <a:lnTo>
                  <a:pt x="2381" y="1824"/>
                </a:lnTo>
                <a:lnTo>
                  <a:pt x="2392" y="1824"/>
                </a:lnTo>
                <a:lnTo>
                  <a:pt x="2387" y="1813"/>
                </a:lnTo>
                <a:lnTo>
                  <a:pt x="2376" y="181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aphicFrame>
        <p:nvGraphicFramePr>
          <p:cNvPr id="34" name="Chart 33"/>
          <p:cNvGraphicFramePr/>
          <p:nvPr>
            <p:extLst>
              <p:ext uri="{D42A27DB-BD31-4B8C-83A1-F6EECF244321}">
                <p14:modId xmlns:p14="http://schemas.microsoft.com/office/powerpoint/2010/main" val="487842640"/>
              </p:ext>
            </p:extLst>
          </p:nvPr>
        </p:nvGraphicFramePr>
        <p:xfrm>
          <a:off x="983547" y="1654805"/>
          <a:ext cx="914400" cy="17160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2" name="Group 1"/>
          <p:cNvGrpSpPr/>
          <p:nvPr/>
        </p:nvGrpSpPr>
        <p:grpSpPr>
          <a:xfrm>
            <a:off x="3352800" y="5404800"/>
            <a:ext cx="4343400" cy="234000"/>
            <a:chOff x="3352800" y="5404800"/>
            <a:chExt cx="4343400" cy="234000"/>
          </a:xfrm>
        </p:grpSpPr>
        <p:sp>
          <p:nvSpPr>
            <p:cNvPr id="35" name="TextBox 34"/>
            <p:cNvSpPr txBox="1"/>
            <p:nvPr/>
          </p:nvSpPr>
          <p:spPr>
            <a:xfrm>
              <a:off x="3352800" y="5406159"/>
              <a:ext cx="434340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 smtClean="0">
                  <a:solidFill>
                    <a:schemeClr val="accent4"/>
                  </a:solidFill>
                  <a:latin typeface="+mj-lt"/>
                </a:rPr>
                <a:t>DESIGN </a:t>
              </a:r>
              <a:r>
                <a:rPr lang="en-US" sz="900" dirty="0" smtClean="0">
                  <a:solidFill>
                    <a:schemeClr val="tx2"/>
                  </a:solidFill>
                  <a:latin typeface="+mj-lt"/>
                </a:rPr>
                <a:t>	</a:t>
              </a:r>
              <a:r>
                <a:rPr lang="en-US" sz="900" dirty="0" smtClean="0">
                  <a:solidFill>
                    <a:schemeClr val="accent4"/>
                  </a:solidFill>
                  <a:latin typeface="+mj-lt"/>
                </a:rPr>
                <a:t>WEB </a:t>
              </a:r>
              <a:r>
                <a:rPr lang="en-US" sz="900" dirty="0" smtClean="0">
                  <a:solidFill>
                    <a:schemeClr val="tx2"/>
                  </a:solidFill>
                  <a:latin typeface="+mj-lt"/>
                </a:rPr>
                <a:t>	</a:t>
              </a:r>
              <a:r>
                <a:rPr lang="en-US" sz="900" dirty="0" smtClean="0">
                  <a:solidFill>
                    <a:schemeClr val="accent4"/>
                  </a:solidFill>
                  <a:latin typeface="+mj-lt"/>
                </a:rPr>
                <a:t>PROMO </a:t>
              </a:r>
              <a:r>
                <a:rPr lang="en-US" sz="900" dirty="0" smtClean="0">
                  <a:solidFill>
                    <a:schemeClr val="tx2"/>
                  </a:solidFill>
                  <a:latin typeface="+mj-lt"/>
                </a:rPr>
                <a:t>	</a:t>
              </a:r>
              <a:r>
                <a:rPr lang="en-US" sz="900" dirty="0" smtClean="0">
                  <a:solidFill>
                    <a:schemeClr val="accent4"/>
                  </a:solidFill>
                  <a:latin typeface="+mj-lt"/>
                </a:rPr>
                <a:t>BRANDING</a:t>
              </a:r>
              <a:endParaRPr lang="en-US" sz="900" dirty="0">
                <a:solidFill>
                  <a:schemeClr val="accent4"/>
                </a:solidFill>
                <a:latin typeface="+mj-lt"/>
              </a:endParaRPr>
            </a:p>
          </p:txBody>
        </p:sp>
        <p:sp>
          <p:nvSpPr>
            <p:cNvPr id="36" name="TextBox 35"/>
            <p:cNvSpPr txBox="1">
              <a:spLocks noChangeAspect="1"/>
            </p:cNvSpPr>
            <p:nvPr/>
          </p:nvSpPr>
          <p:spPr>
            <a:xfrm>
              <a:off x="3568375" y="5404800"/>
              <a:ext cx="234000" cy="234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2400" dirty="0" smtClean="0">
                  <a:solidFill>
                    <a:schemeClr val="bg1"/>
                  </a:solidFill>
                  <a:latin typeface="Modern Pictograms" pitchFamily="50" charset="0"/>
                </a:rPr>
                <a:t>s</a:t>
              </a:r>
              <a:endParaRPr lang="ru-RU" sz="2400" dirty="0">
                <a:solidFill>
                  <a:schemeClr val="bg1"/>
                </a:solidFill>
              </a:endParaRPr>
            </a:p>
          </p:txBody>
        </p:sp>
        <p:sp>
          <p:nvSpPr>
            <p:cNvPr id="39" name="TextBox 38"/>
            <p:cNvSpPr txBox="1">
              <a:spLocks noChangeAspect="1"/>
            </p:cNvSpPr>
            <p:nvPr/>
          </p:nvSpPr>
          <p:spPr>
            <a:xfrm>
              <a:off x="4492750" y="5404800"/>
              <a:ext cx="234000" cy="234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2400" dirty="0" smtClean="0">
                  <a:latin typeface="Modern Pictograms" pitchFamily="50" charset="0"/>
                </a:rPr>
                <a:t>s</a:t>
              </a:r>
              <a:endParaRPr lang="ru-RU" sz="2400" dirty="0"/>
            </a:p>
          </p:txBody>
        </p:sp>
        <p:sp>
          <p:nvSpPr>
            <p:cNvPr id="40" name="TextBox 39"/>
            <p:cNvSpPr txBox="1">
              <a:spLocks noChangeAspect="1"/>
            </p:cNvSpPr>
            <p:nvPr/>
          </p:nvSpPr>
          <p:spPr>
            <a:xfrm>
              <a:off x="5380900" y="5404800"/>
              <a:ext cx="234000" cy="234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2400" dirty="0" smtClean="0">
                  <a:solidFill>
                    <a:schemeClr val="bg2"/>
                  </a:solidFill>
                  <a:latin typeface="Modern Pictograms" pitchFamily="50" charset="0"/>
                </a:rPr>
                <a:t>s</a:t>
              </a:r>
              <a:endParaRPr lang="ru-RU" sz="2400" dirty="0">
                <a:solidFill>
                  <a:schemeClr val="bg2"/>
                </a:solidFill>
              </a:endParaRPr>
            </a:p>
          </p:txBody>
        </p:sp>
        <p:sp>
          <p:nvSpPr>
            <p:cNvPr id="41" name="TextBox 40"/>
            <p:cNvSpPr txBox="1">
              <a:spLocks noChangeAspect="1"/>
            </p:cNvSpPr>
            <p:nvPr/>
          </p:nvSpPr>
          <p:spPr>
            <a:xfrm>
              <a:off x="6294675" y="5404800"/>
              <a:ext cx="234000" cy="234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2400" dirty="0" smtClean="0">
                  <a:solidFill>
                    <a:schemeClr val="tx2"/>
                  </a:solidFill>
                  <a:latin typeface="Modern Pictograms" pitchFamily="50" charset="0"/>
                </a:rPr>
                <a:t>s</a:t>
              </a:r>
              <a:endParaRPr lang="ru-RU" sz="2400" dirty="0">
                <a:solidFill>
                  <a:schemeClr val="tx2"/>
                </a:solidFill>
              </a:endParaRPr>
            </a:p>
          </p:txBody>
        </p:sp>
      </p:grpSp>
      <p:sp>
        <p:nvSpPr>
          <p:cNvPr id="42" name="TextBox 41"/>
          <p:cNvSpPr txBox="1"/>
          <p:nvPr/>
        </p:nvSpPr>
        <p:spPr>
          <a:xfrm>
            <a:off x="546120" y="1578605"/>
            <a:ext cx="392736" cy="261610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r"/>
            <a:r>
              <a:rPr lang="en-US" sz="1100" dirty="0" smtClean="0">
                <a:latin typeface="+mj-lt"/>
              </a:rPr>
              <a:t>4000</a:t>
            </a:r>
            <a:endParaRPr lang="en-US" sz="1100" dirty="0">
              <a:latin typeface="+mj-lt"/>
            </a:endParaRPr>
          </a:p>
        </p:txBody>
      </p:sp>
      <p:graphicFrame>
        <p:nvGraphicFramePr>
          <p:cNvPr id="44" name="Chart 43"/>
          <p:cNvGraphicFramePr/>
          <p:nvPr>
            <p:extLst>
              <p:ext uri="{D42A27DB-BD31-4B8C-83A1-F6EECF244321}">
                <p14:modId xmlns:p14="http://schemas.microsoft.com/office/powerpoint/2010/main" val="2382435250"/>
              </p:ext>
            </p:extLst>
          </p:nvPr>
        </p:nvGraphicFramePr>
        <p:xfrm>
          <a:off x="2434290" y="2590800"/>
          <a:ext cx="914400" cy="17160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5" name="TextBox 44"/>
          <p:cNvSpPr txBox="1"/>
          <p:nvPr/>
        </p:nvSpPr>
        <p:spPr>
          <a:xfrm>
            <a:off x="2017702" y="2829935"/>
            <a:ext cx="371897" cy="261610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r"/>
            <a:r>
              <a:rPr lang="en-US" sz="1100" smtClean="0">
                <a:latin typeface="+mj-lt"/>
              </a:rPr>
              <a:t>3500</a:t>
            </a:r>
            <a:endParaRPr lang="en-US" sz="1100">
              <a:latin typeface="+mj-lt"/>
            </a:endParaRPr>
          </a:p>
        </p:txBody>
      </p:sp>
      <p:graphicFrame>
        <p:nvGraphicFramePr>
          <p:cNvPr id="46" name="Chart 45"/>
          <p:cNvGraphicFramePr/>
          <p:nvPr>
            <p:extLst>
              <p:ext uri="{D42A27DB-BD31-4B8C-83A1-F6EECF244321}">
                <p14:modId xmlns:p14="http://schemas.microsoft.com/office/powerpoint/2010/main" val="4092958065"/>
              </p:ext>
            </p:extLst>
          </p:nvPr>
        </p:nvGraphicFramePr>
        <p:xfrm>
          <a:off x="3942627" y="1840215"/>
          <a:ext cx="914400" cy="19697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49" name="TextBox 48"/>
          <p:cNvSpPr txBox="1"/>
          <p:nvPr/>
        </p:nvSpPr>
        <p:spPr>
          <a:xfrm>
            <a:off x="3505200" y="1691911"/>
            <a:ext cx="392736" cy="261610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r"/>
            <a:r>
              <a:rPr lang="en-US" sz="1100" dirty="0" smtClean="0">
                <a:latin typeface="+mj-lt"/>
              </a:rPr>
              <a:t>5000</a:t>
            </a:r>
            <a:endParaRPr lang="en-US" sz="1100" dirty="0">
              <a:latin typeface="+mj-lt"/>
            </a:endParaRPr>
          </a:p>
        </p:txBody>
      </p:sp>
      <p:graphicFrame>
        <p:nvGraphicFramePr>
          <p:cNvPr id="16" name="Chart 15"/>
          <p:cNvGraphicFramePr/>
          <p:nvPr>
            <p:extLst>
              <p:ext uri="{D42A27DB-BD31-4B8C-83A1-F6EECF244321}">
                <p14:modId xmlns:p14="http://schemas.microsoft.com/office/powerpoint/2010/main" val="2369645954"/>
              </p:ext>
            </p:extLst>
          </p:nvPr>
        </p:nvGraphicFramePr>
        <p:xfrm>
          <a:off x="5614275" y="2667000"/>
          <a:ext cx="914400" cy="17160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5199290" y="2906135"/>
            <a:ext cx="370294" cy="261610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r"/>
            <a:r>
              <a:rPr lang="en-US" sz="1100" dirty="0">
                <a:latin typeface="+mj-lt"/>
              </a:rPr>
              <a:t>2</a:t>
            </a:r>
            <a:r>
              <a:rPr lang="en-US" sz="1100" dirty="0" smtClean="0">
                <a:latin typeface="+mj-lt"/>
              </a:rPr>
              <a:t>500</a:t>
            </a:r>
            <a:endParaRPr lang="en-US" sz="1100" dirty="0">
              <a:latin typeface="+mj-lt"/>
            </a:endParaRPr>
          </a:p>
        </p:txBody>
      </p:sp>
      <p:graphicFrame>
        <p:nvGraphicFramePr>
          <p:cNvPr id="18" name="Chart 17"/>
          <p:cNvGraphicFramePr/>
          <p:nvPr>
            <p:extLst>
              <p:ext uri="{D42A27DB-BD31-4B8C-83A1-F6EECF244321}">
                <p14:modId xmlns:p14="http://schemas.microsoft.com/office/powerpoint/2010/main" val="2022411647"/>
              </p:ext>
            </p:extLst>
          </p:nvPr>
        </p:nvGraphicFramePr>
        <p:xfrm>
          <a:off x="7298131" y="3276600"/>
          <a:ext cx="914400" cy="17160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6860704" y="3200400"/>
            <a:ext cx="392736" cy="261610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r"/>
            <a:r>
              <a:rPr lang="en-US" sz="1100" dirty="0" smtClean="0">
                <a:latin typeface="+mj-lt"/>
              </a:rPr>
              <a:t>4000</a:t>
            </a:r>
            <a:endParaRPr lang="en-US" sz="11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9215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500"/>
                            </p:stCondLst>
                            <p:childTnLst>
                              <p:par>
                                <p:cTn id="4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0"/>
                            </p:stCondLst>
                            <p:childTnLst>
                              <p:par>
                                <p:cTn id="5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4" grpId="0" uiExpand="1">
        <p:bldAsOne/>
      </p:bldGraphic>
      <p:bldP spid="42" grpId="0"/>
      <p:bldGraphic spid="44" grpId="0">
        <p:bldAsOne/>
      </p:bldGraphic>
      <p:bldP spid="45" grpId="0"/>
      <p:bldGraphic spid="46" grpId="0">
        <p:bldAsOne/>
      </p:bldGraphic>
      <p:bldP spid="49" grpId="0"/>
      <p:bldGraphic spid="16" grpId="0">
        <p:bldAsOne/>
      </p:bldGraphic>
      <p:bldP spid="17" grpId="0"/>
      <p:bldGraphic spid="18" grpId="0" uiExpand="1">
        <p:bldAsOne/>
      </p:bldGraphic>
      <p:bldP spid="19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ANALYSIS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lvl="0"/>
            <a:r>
              <a:rPr lang="en-US"/>
              <a:t>o</a:t>
            </a:r>
            <a:r>
              <a:rPr lang="en-US" smtClean="0"/>
              <a:t>nline retail dominance</a:t>
            </a:r>
            <a:endParaRPr lang="en-US"/>
          </a:p>
        </p:txBody>
      </p:sp>
      <p:graphicFrame>
        <p:nvGraphicFramePr>
          <p:cNvPr id="5" name="Chart 4"/>
          <p:cNvGraphicFramePr/>
          <p:nvPr>
            <p:extLst>
              <p:ext uri="{D42A27DB-BD31-4B8C-83A1-F6EECF244321}">
                <p14:modId xmlns:p14="http://schemas.microsoft.com/office/powerpoint/2010/main" val="2919738"/>
              </p:ext>
            </p:extLst>
          </p:nvPr>
        </p:nvGraphicFramePr>
        <p:xfrm>
          <a:off x="381000" y="2057400"/>
          <a:ext cx="8382000" cy="36575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4" name="Group 3"/>
          <p:cNvGrpSpPr/>
          <p:nvPr/>
        </p:nvGrpSpPr>
        <p:grpSpPr>
          <a:xfrm>
            <a:off x="1217018" y="3542481"/>
            <a:ext cx="766364" cy="766364"/>
            <a:chOff x="1217018" y="3542481"/>
            <a:chExt cx="766364" cy="766364"/>
          </a:xfrm>
        </p:grpSpPr>
        <p:sp>
          <p:nvSpPr>
            <p:cNvPr id="17" name="TextBox 16"/>
            <p:cNvSpPr txBox="1">
              <a:spLocks noChangeAspect="1"/>
            </p:cNvSpPr>
            <p:nvPr/>
          </p:nvSpPr>
          <p:spPr>
            <a:xfrm>
              <a:off x="1217018" y="3542481"/>
              <a:ext cx="766364" cy="766364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5400" dirty="0">
                  <a:solidFill>
                    <a:schemeClr val="tx2"/>
                  </a:solidFill>
                  <a:latin typeface="FontAwesome" pitchFamily="2" charset="0"/>
                </a:rPr>
                <a:t></a:t>
              </a:r>
              <a:endParaRPr lang="ru-RU" sz="5400" dirty="0">
                <a:solidFill>
                  <a:schemeClr val="tx2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1373781" y="3669943"/>
              <a:ext cx="533400" cy="288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150000"/>
                </a:lnSpc>
              </a:pPr>
              <a:r>
                <a:rPr lang="en-US" sz="1000" b="1" smtClean="0"/>
                <a:t>+10%</a:t>
              </a:r>
              <a:endParaRPr lang="en-US" sz="1000" b="1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2787509" y="3326673"/>
            <a:ext cx="766364" cy="766364"/>
            <a:chOff x="2787509" y="3326673"/>
            <a:chExt cx="766364" cy="766364"/>
          </a:xfrm>
        </p:grpSpPr>
        <p:sp>
          <p:nvSpPr>
            <p:cNvPr id="18" name="TextBox 17"/>
            <p:cNvSpPr txBox="1">
              <a:spLocks noChangeAspect="1"/>
            </p:cNvSpPr>
            <p:nvPr/>
          </p:nvSpPr>
          <p:spPr>
            <a:xfrm>
              <a:off x="2787509" y="3326673"/>
              <a:ext cx="766364" cy="766364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5400" dirty="0">
                  <a:solidFill>
                    <a:schemeClr val="tx2"/>
                  </a:solidFill>
                  <a:latin typeface="FontAwesome" pitchFamily="2" charset="0"/>
                </a:rPr>
                <a:t></a:t>
              </a:r>
              <a:endParaRPr lang="ru-RU" sz="5400" dirty="0">
                <a:solidFill>
                  <a:schemeClr val="tx2"/>
                </a:solidFill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2944272" y="3454135"/>
              <a:ext cx="533400" cy="288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150000"/>
                </a:lnSpc>
              </a:pPr>
              <a:r>
                <a:rPr lang="en-US" sz="1000" b="1" smtClean="0"/>
                <a:t>+15%</a:t>
              </a:r>
              <a:endParaRPr lang="en-US" sz="1000" b="1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361582" y="2474109"/>
            <a:ext cx="766364" cy="766364"/>
            <a:chOff x="4361582" y="2474109"/>
            <a:chExt cx="766364" cy="766364"/>
          </a:xfrm>
        </p:grpSpPr>
        <p:sp>
          <p:nvSpPr>
            <p:cNvPr id="20" name="TextBox 19"/>
            <p:cNvSpPr txBox="1">
              <a:spLocks noChangeAspect="1"/>
            </p:cNvSpPr>
            <p:nvPr/>
          </p:nvSpPr>
          <p:spPr>
            <a:xfrm>
              <a:off x="4361582" y="2474109"/>
              <a:ext cx="766364" cy="766364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5400" dirty="0">
                  <a:solidFill>
                    <a:schemeClr val="tx2"/>
                  </a:solidFill>
                  <a:latin typeface="FontAwesome" pitchFamily="2" charset="0"/>
                </a:rPr>
                <a:t></a:t>
              </a:r>
              <a:endParaRPr lang="ru-RU" sz="5400" dirty="0">
                <a:solidFill>
                  <a:schemeClr val="tx2"/>
                </a:solidFill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4518345" y="2601571"/>
              <a:ext cx="533400" cy="288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150000"/>
                </a:lnSpc>
              </a:pPr>
              <a:r>
                <a:rPr lang="en-US" sz="1000" b="1" smtClean="0"/>
                <a:t>+35%</a:t>
              </a:r>
              <a:endParaRPr lang="en-US" sz="1000" b="1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5932917" y="2671238"/>
            <a:ext cx="766364" cy="766364"/>
            <a:chOff x="5932917" y="2671238"/>
            <a:chExt cx="766364" cy="766364"/>
          </a:xfrm>
        </p:grpSpPr>
        <p:sp>
          <p:nvSpPr>
            <p:cNvPr id="22" name="TextBox 21"/>
            <p:cNvSpPr txBox="1">
              <a:spLocks noChangeAspect="1"/>
            </p:cNvSpPr>
            <p:nvPr/>
          </p:nvSpPr>
          <p:spPr>
            <a:xfrm>
              <a:off x="5932917" y="2671238"/>
              <a:ext cx="766364" cy="766364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5400" dirty="0">
                  <a:solidFill>
                    <a:schemeClr val="tx2"/>
                  </a:solidFill>
                  <a:latin typeface="FontAwesome" pitchFamily="2" charset="0"/>
                </a:rPr>
                <a:t></a:t>
              </a:r>
              <a:endParaRPr lang="ru-RU" sz="5400" dirty="0">
                <a:solidFill>
                  <a:schemeClr val="tx2"/>
                </a:solidFill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6089680" y="2798700"/>
              <a:ext cx="533400" cy="288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150000"/>
                </a:lnSpc>
              </a:pPr>
              <a:r>
                <a:rPr lang="en-US" sz="1000" b="1" smtClean="0"/>
                <a:t>+30%</a:t>
              </a:r>
              <a:endParaRPr lang="en-US" sz="1000" b="1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7524204" y="1646694"/>
            <a:ext cx="766364" cy="766364"/>
            <a:chOff x="7524204" y="1646694"/>
            <a:chExt cx="766364" cy="766364"/>
          </a:xfrm>
        </p:grpSpPr>
        <p:sp>
          <p:nvSpPr>
            <p:cNvPr id="24" name="TextBox 23"/>
            <p:cNvSpPr txBox="1">
              <a:spLocks noChangeAspect="1"/>
            </p:cNvSpPr>
            <p:nvPr/>
          </p:nvSpPr>
          <p:spPr>
            <a:xfrm>
              <a:off x="7524204" y="1646694"/>
              <a:ext cx="766364" cy="766364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5400" dirty="0">
                  <a:solidFill>
                    <a:schemeClr val="tx2"/>
                  </a:solidFill>
                  <a:latin typeface="FontAwesome" pitchFamily="2" charset="0"/>
                </a:rPr>
                <a:t></a:t>
              </a:r>
              <a:endParaRPr lang="ru-RU" sz="5400" dirty="0">
                <a:solidFill>
                  <a:schemeClr val="tx2"/>
                </a:solidFill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7680967" y="1774156"/>
              <a:ext cx="533400" cy="288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150000"/>
                </a:lnSpc>
              </a:pPr>
              <a:r>
                <a:rPr lang="en-US" sz="1000" b="1" smtClean="0"/>
                <a:t>+55%</a:t>
              </a:r>
              <a:endParaRPr lang="en-US" sz="1000" b="1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873690" y="4875709"/>
            <a:ext cx="2857501" cy="383182"/>
            <a:chOff x="5873690" y="4875709"/>
            <a:chExt cx="2857501" cy="383182"/>
          </a:xfrm>
        </p:grpSpPr>
        <p:sp>
          <p:nvSpPr>
            <p:cNvPr id="13" name="TextBox 12"/>
            <p:cNvSpPr txBox="1"/>
            <p:nvPr/>
          </p:nvSpPr>
          <p:spPr>
            <a:xfrm>
              <a:off x="6085603" y="4936495"/>
              <a:ext cx="264558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 smtClean="0">
                  <a:solidFill>
                    <a:schemeClr val="accent4"/>
                  </a:solidFill>
                </a:rPr>
                <a:t>Spending in millions	% change</a:t>
              </a:r>
              <a:endParaRPr lang="en-US" sz="1100" dirty="0">
                <a:solidFill>
                  <a:schemeClr val="accent4"/>
                </a:solidFill>
              </a:endParaRPr>
            </a:p>
          </p:txBody>
        </p:sp>
        <p:sp>
          <p:nvSpPr>
            <p:cNvPr id="14" name="Oval 13"/>
            <p:cNvSpPr/>
            <p:nvPr/>
          </p:nvSpPr>
          <p:spPr>
            <a:xfrm>
              <a:off x="5873690" y="4953000"/>
              <a:ext cx="228600" cy="2286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/>
            <p:cNvSpPr txBox="1">
              <a:spLocks noChangeAspect="1"/>
            </p:cNvSpPr>
            <p:nvPr/>
          </p:nvSpPr>
          <p:spPr>
            <a:xfrm>
              <a:off x="7585176" y="4875709"/>
              <a:ext cx="383182" cy="383182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2400" dirty="0">
                  <a:solidFill>
                    <a:schemeClr val="tx2"/>
                  </a:solidFill>
                  <a:latin typeface="FontAwesome" pitchFamily="2" charset="0"/>
                </a:rPr>
                <a:t></a:t>
              </a:r>
              <a:endParaRPr lang="ru-RU" sz="2400" dirty="0">
                <a:solidFill>
                  <a:schemeClr val="tx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78380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chart seriesIdx="-4" categoryIdx="4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>
                                            <p:graphicEl>
                                              <a:chart seriesIdx="-4" categoryIdx="4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 uiExpand="1">
        <p:bldSub>
          <a:bldChart bld="category"/>
        </p:bldSub>
      </p:bldGraphic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ANALYSIS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lvl="0"/>
            <a:r>
              <a:rPr lang="en-US" smtClean="0"/>
              <a:t>query words to </a:t>
            </a:r>
            <a:r>
              <a:rPr lang="en-US"/>
              <a:t>the search </a:t>
            </a:r>
            <a:r>
              <a:rPr lang="en-US" smtClean="0"/>
              <a:t>engine</a:t>
            </a:r>
            <a:endParaRPr lang="en-US"/>
          </a:p>
        </p:txBody>
      </p:sp>
      <p:graphicFrame>
        <p:nvGraphicFramePr>
          <p:cNvPr id="6" name="Chart 5"/>
          <p:cNvGraphicFramePr/>
          <p:nvPr>
            <p:extLst>
              <p:ext uri="{D42A27DB-BD31-4B8C-83A1-F6EECF244321}">
                <p14:modId xmlns:p14="http://schemas.microsoft.com/office/powerpoint/2010/main" val="2005887677"/>
              </p:ext>
            </p:extLst>
          </p:nvPr>
        </p:nvGraphicFramePr>
        <p:xfrm>
          <a:off x="381000" y="1524000"/>
          <a:ext cx="1905000" cy="3962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1" name="Chart 10"/>
          <p:cNvGraphicFramePr/>
          <p:nvPr>
            <p:extLst>
              <p:ext uri="{D42A27DB-BD31-4B8C-83A1-F6EECF244321}">
                <p14:modId xmlns:p14="http://schemas.microsoft.com/office/powerpoint/2010/main" val="692673437"/>
              </p:ext>
            </p:extLst>
          </p:nvPr>
        </p:nvGraphicFramePr>
        <p:xfrm>
          <a:off x="2565400" y="1524000"/>
          <a:ext cx="1905000" cy="3962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4" name="Chart 13"/>
          <p:cNvGraphicFramePr/>
          <p:nvPr>
            <p:extLst>
              <p:ext uri="{D42A27DB-BD31-4B8C-83A1-F6EECF244321}">
                <p14:modId xmlns:p14="http://schemas.microsoft.com/office/powerpoint/2010/main" val="3982746442"/>
              </p:ext>
            </p:extLst>
          </p:nvPr>
        </p:nvGraphicFramePr>
        <p:xfrm>
          <a:off x="4749800" y="1524000"/>
          <a:ext cx="1905000" cy="3962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5" name="Chart 14"/>
          <p:cNvGraphicFramePr/>
          <p:nvPr>
            <p:extLst>
              <p:ext uri="{D42A27DB-BD31-4B8C-83A1-F6EECF244321}">
                <p14:modId xmlns:p14="http://schemas.microsoft.com/office/powerpoint/2010/main" val="4273314827"/>
              </p:ext>
            </p:extLst>
          </p:nvPr>
        </p:nvGraphicFramePr>
        <p:xfrm>
          <a:off x="6934200" y="1524000"/>
          <a:ext cx="1905000" cy="3962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pSp>
        <p:nvGrpSpPr>
          <p:cNvPr id="4" name="Group 3"/>
          <p:cNvGrpSpPr/>
          <p:nvPr/>
        </p:nvGrpSpPr>
        <p:grpSpPr>
          <a:xfrm>
            <a:off x="304800" y="5637441"/>
            <a:ext cx="8458200" cy="234000"/>
            <a:chOff x="304800" y="5637441"/>
            <a:chExt cx="8458200" cy="234000"/>
          </a:xfrm>
        </p:grpSpPr>
        <p:sp>
          <p:nvSpPr>
            <p:cNvPr id="16" name="TextBox 15"/>
            <p:cNvSpPr txBox="1"/>
            <p:nvPr/>
          </p:nvSpPr>
          <p:spPr>
            <a:xfrm>
              <a:off x="304800" y="5638800"/>
              <a:ext cx="845820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 smtClean="0">
                  <a:solidFill>
                    <a:schemeClr val="accent4"/>
                  </a:solidFill>
                  <a:latin typeface="+mj-lt"/>
                </a:rPr>
                <a:t>DESIGN</a:t>
              </a:r>
              <a:r>
                <a:rPr lang="en-US" sz="900" dirty="0" smtClean="0">
                  <a:solidFill>
                    <a:schemeClr val="tx2"/>
                  </a:solidFill>
                  <a:latin typeface="+mj-lt"/>
                </a:rPr>
                <a:t> 	</a:t>
              </a:r>
              <a:r>
                <a:rPr lang="en-US" sz="900" dirty="0" smtClean="0">
                  <a:solidFill>
                    <a:schemeClr val="accent4"/>
                  </a:solidFill>
                  <a:latin typeface="+mj-lt"/>
                </a:rPr>
                <a:t>WEB</a:t>
              </a:r>
              <a:r>
                <a:rPr lang="en-US" sz="900" dirty="0" smtClean="0">
                  <a:solidFill>
                    <a:schemeClr val="tx2"/>
                  </a:solidFill>
                  <a:latin typeface="+mj-lt"/>
                </a:rPr>
                <a:t> 	</a:t>
              </a:r>
              <a:r>
                <a:rPr lang="en-US" sz="900" dirty="0" smtClean="0">
                  <a:solidFill>
                    <a:schemeClr val="accent4"/>
                  </a:solidFill>
                  <a:latin typeface="+mj-lt"/>
                </a:rPr>
                <a:t>PROMO</a:t>
              </a:r>
              <a:r>
                <a:rPr lang="en-US" sz="900" dirty="0" smtClean="0">
                  <a:solidFill>
                    <a:schemeClr val="tx2"/>
                  </a:solidFill>
                  <a:latin typeface="+mj-lt"/>
                </a:rPr>
                <a:t> 	</a:t>
              </a:r>
              <a:r>
                <a:rPr lang="en-US" sz="900" dirty="0" smtClean="0">
                  <a:solidFill>
                    <a:schemeClr val="accent4"/>
                  </a:solidFill>
                  <a:latin typeface="+mj-lt"/>
                </a:rPr>
                <a:t>BRANDING</a:t>
              </a:r>
              <a:endParaRPr lang="en-US" sz="900" dirty="0">
                <a:solidFill>
                  <a:schemeClr val="accent4"/>
                </a:solidFill>
                <a:latin typeface="+mj-lt"/>
              </a:endParaRPr>
            </a:p>
          </p:txBody>
        </p:sp>
        <p:sp>
          <p:nvSpPr>
            <p:cNvPr id="20" name="TextBox 19"/>
            <p:cNvSpPr txBox="1">
              <a:spLocks noChangeAspect="1"/>
            </p:cNvSpPr>
            <p:nvPr/>
          </p:nvSpPr>
          <p:spPr>
            <a:xfrm>
              <a:off x="2577775" y="5637441"/>
              <a:ext cx="234000" cy="234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2400" dirty="0" smtClean="0">
                  <a:solidFill>
                    <a:schemeClr val="bg1"/>
                  </a:solidFill>
                  <a:latin typeface="Modern Pictograms" pitchFamily="50" charset="0"/>
                </a:rPr>
                <a:t>s</a:t>
              </a:r>
              <a:endParaRPr lang="ru-RU" sz="2400" dirty="0">
                <a:solidFill>
                  <a:schemeClr val="bg1"/>
                </a:solidFill>
              </a:endParaRPr>
            </a:p>
          </p:txBody>
        </p:sp>
        <p:sp>
          <p:nvSpPr>
            <p:cNvPr id="21" name="TextBox 20"/>
            <p:cNvSpPr txBox="1">
              <a:spLocks noChangeAspect="1"/>
            </p:cNvSpPr>
            <p:nvPr/>
          </p:nvSpPr>
          <p:spPr>
            <a:xfrm>
              <a:off x="3502150" y="5637441"/>
              <a:ext cx="234000" cy="234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2400" dirty="0" smtClean="0">
                  <a:latin typeface="Modern Pictograms" pitchFamily="50" charset="0"/>
                </a:rPr>
                <a:t>s</a:t>
              </a:r>
              <a:endParaRPr lang="ru-RU" sz="2400" dirty="0"/>
            </a:p>
          </p:txBody>
        </p:sp>
        <p:sp>
          <p:nvSpPr>
            <p:cNvPr id="22" name="TextBox 21"/>
            <p:cNvSpPr txBox="1">
              <a:spLocks noChangeAspect="1"/>
            </p:cNvSpPr>
            <p:nvPr/>
          </p:nvSpPr>
          <p:spPr>
            <a:xfrm>
              <a:off x="4390300" y="5637441"/>
              <a:ext cx="234000" cy="234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2400" dirty="0" smtClean="0">
                  <a:solidFill>
                    <a:schemeClr val="bg2"/>
                  </a:solidFill>
                  <a:latin typeface="Modern Pictograms" pitchFamily="50" charset="0"/>
                </a:rPr>
                <a:t>s</a:t>
              </a:r>
              <a:endParaRPr lang="ru-RU" sz="2400" dirty="0">
                <a:solidFill>
                  <a:schemeClr val="bg2"/>
                </a:solidFill>
              </a:endParaRPr>
            </a:p>
          </p:txBody>
        </p:sp>
        <p:sp>
          <p:nvSpPr>
            <p:cNvPr id="23" name="TextBox 22"/>
            <p:cNvSpPr txBox="1">
              <a:spLocks noChangeAspect="1"/>
            </p:cNvSpPr>
            <p:nvPr/>
          </p:nvSpPr>
          <p:spPr>
            <a:xfrm>
              <a:off x="5304075" y="5637441"/>
              <a:ext cx="234000" cy="234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2400" dirty="0" smtClean="0">
                  <a:solidFill>
                    <a:schemeClr val="tx2"/>
                  </a:solidFill>
                  <a:latin typeface="Modern Pictograms" pitchFamily="50" charset="0"/>
                </a:rPr>
                <a:t>s</a:t>
              </a:r>
              <a:endParaRPr lang="ru-RU" sz="2400" dirty="0">
                <a:solidFill>
                  <a:schemeClr val="tx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90041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0" categoryIdx="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6">
                                            <p:graphicEl>
                                              <a:chart seriesIdx="0" categoryIdx="0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1" categoryIdx="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6">
                                            <p:graphicEl>
                                              <a:chart seriesIdx="1" categoryIdx="0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2" categoryIdx="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6">
                                            <p:graphicEl>
                                              <a:chart seriesIdx="2" categoryIdx="0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3" categoryIdx="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6">
                                            <p:graphicEl>
                                              <a:chart seriesIdx="3" categoryIdx="0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1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0" categoryIdx="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1">
                                            <p:graphicEl>
                                              <a:chart seriesIdx="0" categoryIdx="0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1" categoryIdx="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1">
                                            <p:graphicEl>
                                              <a:chart seriesIdx="1" categoryIdx="0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2" categoryIdx="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1">
                                            <p:graphicEl>
                                              <a:chart seriesIdx="2" categoryIdx="0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500"/>
                            </p:stCondLst>
                            <p:childTnLst>
                              <p:par>
                                <p:cTn id="4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3" categoryIdx="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1">
                                            <p:graphicEl>
                                              <a:chart seriesIdx="3" categoryIdx="0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0"/>
                            </p:stCondLst>
                            <p:childTnLst>
                              <p:par>
                                <p:cTn id="4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14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500"/>
                            </p:stCondLst>
                            <p:childTnLst>
                              <p:par>
                                <p:cTn id="5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chart seriesIdx="0" categoryIdx="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14">
                                            <p:graphicEl>
                                              <a:chart seriesIdx="0" categoryIdx="0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6000"/>
                            </p:stCondLst>
                            <p:childTnLst>
                              <p:par>
                                <p:cTn id="5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chart seriesIdx="1" categoryIdx="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14">
                                            <p:graphicEl>
                                              <a:chart seriesIdx="1" categoryIdx="0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6500"/>
                            </p:stCondLst>
                            <p:childTnLst>
                              <p:par>
                                <p:cTn id="6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chart seriesIdx="2" categoryIdx="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14">
                                            <p:graphicEl>
                                              <a:chart seriesIdx="2" categoryIdx="0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7000"/>
                            </p:stCondLst>
                            <p:childTnLst>
                              <p:par>
                                <p:cTn id="6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chart seriesIdx="3" categoryIdx="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14">
                                            <p:graphicEl>
                                              <a:chart seriesIdx="3" categoryIdx="0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7500"/>
                            </p:stCondLst>
                            <p:childTnLst>
                              <p:par>
                                <p:cTn id="6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15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8000"/>
                            </p:stCondLst>
                            <p:childTnLst>
                              <p:par>
                                <p:cTn id="7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chart seriesIdx="0" categoryIdx="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15">
                                            <p:graphicEl>
                                              <a:chart seriesIdx="0" categoryIdx="0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8500"/>
                            </p:stCondLst>
                            <p:childTnLst>
                              <p:par>
                                <p:cTn id="7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chart seriesIdx="1" categoryIdx="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15">
                                            <p:graphicEl>
                                              <a:chart seriesIdx="1" categoryIdx="0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9000"/>
                            </p:stCondLst>
                            <p:childTnLst>
                              <p:par>
                                <p:cTn id="8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chart seriesIdx="2" categoryIdx="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15">
                                            <p:graphicEl>
                                              <a:chart seriesIdx="2" categoryIdx="0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9500"/>
                            </p:stCondLst>
                            <p:childTnLst>
                              <p:par>
                                <p:cTn id="8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chart seriesIdx="3" categoryIdx="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15">
                                            <p:graphicEl>
                                              <a:chart seriesIdx="3" categoryIdx="0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 uiExpand="1">
        <p:bldSub>
          <a:bldChart bld="seriesEl"/>
        </p:bldSub>
      </p:bldGraphic>
      <p:bldGraphic spid="11" grpId="0" uiExpand="1">
        <p:bldSub>
          <a:bldChart bld="seriesEl"/>
        </p:bldSub>
      </p:bldGraphic>
      <p:bldGraphic spid="14" grpId="0" uiExpand="1">
        <p:bldSub>
          <a:bldChart bld="seriesEl"/>
        </p:bldSub>
      </p:bldGraphic>
      <p:bldGraphic spid="15" grpId="0" uiExpand="1">
        <p:bldSub>
          <a:bldChart bld="seriesEl"/>
        </p:bldSub>
      </p:bldGraphic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Elbow Connector 10"/>
          <p:cNvCxnSpPr>
            <a:endCxn id="17" idx="1"/>
          </p:cNvCxnSpPr>
          <p:nvPr/>
        </p:nvCxnSpPr>
        <p:spPr>
          <a:xfrm>
            <a:off x="5896589" y="2509200"/>
            <a:ext cx="2198106" cy="338745"/>
          </a:xfrm>
          <a:prstGeom prst="bentConnector3">
            <a:avLst>
              <a:gd name="adj1" fmla="val 32362"/>
            </a:avLst>
          </a:prstGeom>
          <a:ln w="12700">
            <a:solidFill>
              <a:schemeClr val="tx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Elbow Connector 11"/>
          <p:cNvCxnSpPr>
            <a:endCxn id="18" idx="1"/>
          </p:cNvCxnSpPr>
          <p:nvPr/>
        </p:nvCxnSpPr>
        <p:spPr>
          <a:xfrm>
            <a:off x="6324600" y="3138126"/>
            <a:ext cx="1797870" cy="1096205"/>
          </a:xfrm>
          <a:prstGeom prst="bentConnector3">
            <a:avLst>
              <a:gd name="adj1" fmla="val 19484"/>
            </a:avLst>
          </a:prstGeom>
          <a:ln w="12700">
            <a:solidFill>
              <a:schemeClr val="tx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Elbow Connector 12"/>
          <p:cNvCxnSpPr/>
          <p:nvPr/>
        </p:nvCxnSpPr>
        <p:spPr>
          <a:xfrm>
            <a:off x="5996693" y="5050483"/>
            <a:ext cx="1961606" cy="395717"/>
          </a:xfrm>
          <a:prstGeom prst="bentConnector3">
            <a:avLst>
              <a:gd name="adj1" fmla="val 35083"/>
            </a:avLst>
          </a:prstGeom>
          <a:ln w="12700">
            <a:solidFill>
              <a:schemeClr val="tx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Elbow Connector 9"/>
          <p:cNvCxnSpPr/>
          <p:nvPr/>
        </p:nvCxnSpPr>
        <p:spPr>
          <a:xfrm rot="10800000">
            <a:off x="762000" y="3075373"/>
            <a:ext cx="1981200" cy="457200"/>
          </a:xfrm>
          <a:prstGeom prst="bentConnector3">
            <a:avLst>
              <a:gd name="adj1" fmla="val 38798"/>
            </a:avLst>
          </a:prstGeom>
          <a:ln w="12700">
            <a:solidFill>
              <a:schemeClr val="tx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Chart 3"/>
          <p:cNvGraphicFramePr/>
          <p:nvPr>
            <p:extLst>
              <p:ext uri="{D42A27DB-BD31-4B8C-83A1-F6EECF244321}">
                <p14:modId xmlns:p14="http://schemas.microsoft.com/office/powerpoint/2010/main" val="1619378832"/>
              </p:ext>
            </p:extLst>
          </p:nvPr>
        </p:nvGraphicFramePr>
        <p:xfrm>
          <a:off x="1524000" y="1805373"/>
          <a:ext cx="60960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ANALYSIS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lvl="0"/>
            <a:r>
              <a:rPr lang="en-US" smtClean="0"/>
              <a:t>social media chart</a:t>
            </a:r>
            <a:endParaRPr lang="en-US"/>
          </a:p>
        </p:txBody>
      </p:sp>
      <p:cxnSp>
        <p:nvCxnSpPr>
          <p:cNvPr id="8" name="Elbow Connector 7"/>
          <p:cNvCxnSpPr>
            <a:endCxn id="14" idx="1"/>
          </p:cNvCxnSpPr>
          <p:nvPr/>
        </p:nvCxnSpPr>
        <p:spPr>
          <a:xfrm flipV="1">
            <a:off x="5155473" y="1634184"/>
            <a:ext cx="2883162" cy="437142"/>
          </a:xfrm>
          <a:prstGeom prst="bentConnector3">
            <a:avLst>
              <a:gd name="adj1" fmla="val 50000"/>
            </a:avLst>
          </a:prstGeom>
          <a:ln w="12700">
            <a:solidFill>
              <a:schemeClr val="tx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762000" y="3159074"/>
            <a:ext cx="1184085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smtClean="0">
                <a:solidFill>
                  <a:schemeClr val="accent4"/>
                </a:solidFill>
              </a:rPr>
              <a:t>Demographic shifts </a:t>
            </a:r>
            <a:r>
              <a:rPr lang="en-US" sz="1100">
                <a:solidFill>
                  <a:schemeClr val="accent4"/>
                </a:solidFill>
              </a:rPr>
              <a:t>transform</a:t>
            </a:r>
            <a:br>
              <a:rPr lang="en-US" sz="1100">
                <a:solidFill>
                  <a:schemeClr val="accent4"/>
                </a:solidFill>
              </a:rPr>
            </a:br>
            <a:r>
              <a:rPr lang="en-US" sz="1100">
                <a:solidFill>
                  <a:schemeClr val="accent4"/>
                </a:solidFill>
              </a:rPr>
              <a:t>on Facebook</a:t>
            </a:r>
            <a:br>
              <a:rPr lang="en-US" sz="1100">
                <a:solidFill>
                  <a:schemeClr val="accent4"/>
                </a:solidFill>
              </a:rPr>
            </a:br>
            <a:r>
              <a:rPr lang="en-US" sz="1100">
                <a:solidFill>
                  <a:schemeClr val="accent4"/>
                </a:solidFill>
              </a:rPr>
              <a:t>community</a:t>
            </a:r>
          </a:p>
        </p:txBody>
      </p:sp>
      <p:sp>
        <p:nvSpPr>
          <p:cNvPr id="26" name="Rectangle 25"/>
          <p:cNvSpPr/>
          <p:nvPr/>
        </p:nvSpPr>
        <p:spPr>
          <a:xfrm>
            <a:off x="6779591" y="1066800"/>
            <a:ext cx="106900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smtClean="0">
                <a:solidFill>
                  <a:schemeClr val="accent4"/>
                </a:solidFill>
              </a:rPr>
              <a:t>Fact </a:t>
            </a:r>
            <a:r>
              <a:rPr lang="en-US" sz="1100">
                <a:solidFill>
                  <a:schemeClr val="accent4"/>
                </a:solidFill>
              </a:rPr>
              <a:t>that </a:t>
            </a:r>
            <a:r>
              <a:rPr lang="en-US" sz="1100" smtClean="0">
                <a:solidFill>
                  <a:schemeClr val="accent4"/>
                </a:solidFill>
              </a:rPr>
              <a:t>is on Pinterest</a:t>
            </a:r>
            <a:endParaRPr lang="en-US" sz="1100">
              <a:solidFill>
                <a:schemeClr val="accent4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732580" y="2409830"/>
            <a:ext cx="102035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smtClean="0">
                <a:solidFill>
                  <a:schemeClr val="accent4"/>
                </a:solidFill>
              </a:rPr>
              <a:t>Behance activity</a:t>
            </a:r>
            <a:endParaRPr lang="en-US" sz="1100">
              <a:solidFill>
                <a:schemeClr val="accent4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779591" y="3603389"/>
            <a:ext cx="102035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smtClean="0">
                <a:solidFill>
                  <a:schemeClr val="accent4"/>
                </a:solidFill>
              </a:rPr>
              <a:t>The least is in Google Plus</a:t>
            </a:r>
            <a:endParaRPr lang="en-US" sz="1100">
              <a:solidFill>
                <a:schemeClr val="accent4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761011" y="4835040"/>
            <a:ext cx="102035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accent4"/>
                </a:solidFill>
              </a:rPr>
              <a:t>Twitter is most popular</a:t>
            </a:r>
            <a:endParaRPr lang="en-US" sz="1100" dirty="0">
              <a:solidFill>
                <a:schemeClr val="accent4"/>
              </a:solidFill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838200" y="2275200"/>
            <a:ext cx="793807" cy="729634"/>
            <a:chOff x="838200" y="2275200"/>
            <a:chExt cx="793807" cy="729634"/>
          </a:xfrm>
        </p:grpSpPr>
        <p:sp>
          <p:nvSpPr>
            <p:cNvPr id="20" name="TextBox 19"/>
            <p:cNvSpPr txBox="1"/>
            <p:nvPr/>
          </p:nvSpPr>
          <p:spPr>
            <a:xfrm>
              <a:off x="838200" y="2604724"/>
              <a:ext cx="7938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smtClean="0">
                  <a:solidFill>
                    <a:schemeClr val="bg1"/>
                  </a:solidFill>
                  <a:latin typeface="+mj-lt"/>
                </a:rPr>
                <a:t>29 %</a:t>
              </a:r>
              <a:endParaRPr lang="en-US" sz="20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33" name="TextBox 32"/>
            <p:cNvSpPr txBox="1">
              <a:spLocks noChangeAspect="1"/>
            </p:cNvSpPr>
            <p:nvPr/>
          </p:nvSpPr>
          <p:spPr>
            <a:xfrm>
              <a:off x="838200" y="2275200"/>
              <a:ext cx="468000" cy="468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2400" dirty="0">
                  <a:latin typeface="Social Foundicons" pitchFamily="2" charset="0"/>
                </a:rPr>
                <a:t></a:t>
              </a:r>
              <a:endParaRPr lang="ru-RU" sz="2400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7954117" y="4840884"/>
            <a:ext cx="793807" cy="805371"/>
            <a:chOff x="7981406" y="4840884"/>
            <a:chExt cx="793807" cy="805371"/>
          </a:xfrm>
        </p:grpSpPr>
        <p:sp>
          <p:nvSpPr>
            <p:cNvPr id="19" name="TextBox 18"/>
            <p:cNvSpPr txBox="1"/>
            <p:nvPr/>
          </p:nvSpPr>
          <p:spPr>
            <a:xfrm>
              <a:off x="7981406" y="5246145"/>
              <a:ext cx="7938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smtClean="0">
                  <a:solidFill>
                    <a:schemeClr val="bg1"/>
                  </a:solidFill>
                  <a:latin typeface="+mj-lt"/>
                </a:rPr>
                <a:t>49 %</a:t>
              </a:r>
              <a:endParaRPr lang="en-US" sz="20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34" name="TextBox 33"/>
            <p:cNvSpPr txBox="1">
              <a:spLocks noChangeAspect="1"/>
            </p:cNvSpPr>
            <p:nvPr/>
          </p:nvSpPr>
          <p:spPr>
            <a:xfrm>
              <a:off x="8211909" y="4840884"/>
              <a:ext cx="468000" cy="468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2400" dirty="0">
                  <a:latin typeface="Social Foundicons" pitchFamily="2" charset="0"/>
                </a:rPr>
                <a:t></a:t>
              </a:r>
              <a:endParaRPr lang="ru-RU" sz="2400" dirty="0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8038635" y="972747"/>
            <a:ext cx="697627" cy="861492"/>
            <a:chOff x="8064762" y="972747"/>
            <a:chExt cx="697627" cy="861492"/>
          </a:xfrm>
        </p:grpSpPr>
        <p:sp>
          <p:nvSpPr>
            <p:cNvPr id="14" name="TextBox 13"/>
            <p:cNvSpPr txBox="1"/>
            <p:nvPr/>
          </p:nvSpPr>
          <p:spPr>
            <a:xfrm>
              <a:off x="8064762" y="1434129"/>
              <a:ext cx="6976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smtClean="0">
                  <a:solidFill>
                    <a:schemeClr val="bg1"/>
                  </a:solidFill>
                  <a:latin typeface="+mj-lt"/>
                </a:rPr>
                <a:t>11 %</a:t>
              </a:r>
              <a:endParaRPr lang="en-US" sz="20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35" name="TextBox 34"/>
            <p:cNvSpPr txBox="1">
              <a:spLocks noChangeAspect="1"/>
            </p:cNvSpPr>
            <p:nvPr/>
          </p:nvSpPr>
          <p:spPr>
            <a:xfrm>
              <a:off x="8211909" y="972747"/>
              <a:ext cx="468000" cy="468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2400" dirty="0">
                  <a:latin typeface="Social Foundicons" pitchFamily="2" charset="0"/>
                </a:rPr>
                <a:t></a:t>
              </a:r>
              <a:endParaRPr lang="ru-RU" sz="2400" dirty="0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8094695" y="2211233"/>
            <a:ext cx="620683" cy="836767"/>
            <a:chOff x="8141706" y="2211233"/>
            <a:chExt cx="620683" cy="836767"/>
          </a:xfrm>
        </p:grpSpPr>
        <p:sp>
          <p:nvSpPr>
            <p:cNvPr id="17" name="TextBox 16"/>
            <p:cNvSpPr txBox="1"/>
            <p:nvPr/>
          </p:nvSpPr>
          <p:spPr>
            <a:xfrm>
              <a:off x="8141706" y="2647890"/>
              <a:ext cx="62068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chemeClr val="bg1"/>
                  </a:solidFill>
                  <a:latin typeface="+mj-lt"/>
                </a:rPr>
                <a:t>7 %</a:t>
              </a:r>
              <a:endParaRPr lang="en-US" sz="20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38" name="TextBox 37"/>
            <p:cNvSpPr txBox="1">
              <a:spLocks noChangeAspect="1"/>
            </p:cNvSpPr>
            <p:nvPr/>
          </p:nvSpPr>
          <p:spPr>
            <a:xfrm>
              <a:off x="8211909" y="2211233"/>
              <a:ext cx="468000" cy="468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2400" dirty="0">
                  <a:latin typeface="Social Foundicons" pitchFamily="2" charset="0"/>
                </a:rPr>
                <a:t></a:t>
              </a:r>
              <a:endParaRPr lang="ru-RU" sz="2400" dirty="0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8122470" y="3581400"/>
            <a:ext cx="639919" cy="852986"/>
            <a:chOff x="8122470" y="3581400"/>
            <a:chExt cx="639919" cy="852986"/>
          </a:xfrm>
        </p:grpSpPr>
        <p:sp>
          <p:nvSpPr>
            <p:cNvPr id="18" name="TextBox 17"/>
            <p:cNvSpPr txBox="1"/>
            <p:nvPr/>
          </p:nvSpPr>
          <p:spPr>
            <a:xfrm>
              <a:off x="8122470" y="4034276"/>
              <a:ext cx="63991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smtClean="0">
                  <a:solidFill>
                    <a:schemeClr val="bg1"/>
                  </a:solidFill>
                  <a:latin typeface="+mj-lt"/>
                </a:rPr>
                <a:t>4 %</a:t>
              </a:r>
              <a:endParaRPr lang="en-US" sz="20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42" name="TextBox 41"/>
            <p:cNvSpPr txBox="1">
              <a:spLocks noChangeAspect="1"/>
            </p:cNvSpPr>
            <p:nvPr/>
          </p:nvSpPr>
          <p:spPr>
            <a:xfrm>
              <a:off x="8218800" y="3581400"/>
              <a:ext cx="468000" cy="468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2400" dirty="0">
                  <a:latin typeface="FontAwesome" pitchFamily="2" charset="0"/>
                </a:rPr>
                <a:t></a:t>
              </a:r>
              <a:endParaRPr lang="ru-RU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3967498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0"/>
                            </p:stCondLst>
                            <p:childTnLst>
                              <p:par>
                                <p:cTn id="6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50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0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8500"/>
                            </p:stCondLst>
                            <p:childTnLst>
                              <p:par>
                                <p:cTn id="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4" categoryIdx="4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4">
                                            <p:graphicEl>
                                              <a:chart seriesIdx="-4" categoryIdx="4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9000"/>
                            </p:stCondLst>
                            <p:childTnLst>
                              <p:par>
                                <p:cTn id="7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9500"/>
                            </p:stCondLst>
                            <p:childTnLst>
                              <p:par>
                                <p:cTn id="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0000"/>
                            </p:stCondLst>
                            <p:childTnLst>
                              <p:par>
                                <p:cTn id="8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Chart bld="category"/>
        </p:bldSub>
      </p:bldGraphic>
      <p:bldP spid="21" grpId="0"/>
      <p:bldP spid="26" grpId="0"/>
      <p:bldP spid="32" grpId="0"/>
      <p:bldP spid="24" grpId="0"/>
      <p:bldP spid="25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" name="Chart Placeholder 36"/>
          <p:cNvGraphicFramePr>
            <a:graphicFrameLocks noGrp="1"/>
          </p:cNvGraphicFramePr>
          <p:nvPr>
            <p:ph type="chart" sz="quarter" idx="12"/>
            <p:extLst>
              <p:ext uri="{D42A27DB-BD31-4B8C-83A1-F6EECF244321}">
                <p14:modId xmlns:p14="http://schemas.microsoft.com/office/powerpoint/2010/main" val="1426461617"/>
              </p:ext>
            </p:extLst>
          </p:nvPr>
        </p:nvGraphicFramePr>
        <p:xfrm>
          <a:off x="471610" y="1447800"/>
          <a:ext cx="8443790" cy="32670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22" name="Straight Arrow Connector 21"/>
          <p:cNvCxnSpPr/>
          <p:nvPr/>
        </p:nvCxnSpPr>
        <p:spPr>
          <a:xfrm>
            <a:off x="6951956" y="5104275"/>
            <a:ext cx="896644" cy="0"/>
          </a:xfrm>
          <a:prstGeom prst="straightConnector1">
            <a:avLst/>
          </a:prstGeom>
          <a:ln w="12700">
            <a:solidFill>
              <a:schemeClr val="tx2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7848600" y="4896471"/>
            <a:ext cx="649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chemeClr val="bg1"/>
                </a:solidFill>
                <a:latin typeface="+mj-lt"/>
              </a:rPr>
              <a:t>75%</a:t>
            </a:r>
            <a:endParaRPr lang="en-US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4142955" y="5104275"/>
            <a:ext cx="896644" cy="0"/>
          </a:xfrm>
          <a:prstGeom prst="straightConnector1">
            <a:avLst/>
          </a:prstGeom>
          <a:ln w="12700">
            <a:solidFill>
              <a:schemeClr val="tx2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5039599" y="4896471"/>
            <a:ext cx="668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chemeClr val="bg1"/>
                </a:solidFill>
                <a:latin typeface="+mj-lt"/>
              </a:rPr>
              <a:t>68%</a:t>
            </a:r>
            <a:endParaRPr lang="en-US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1389356" y="5104275"/>
            <a:ext cx="896644" cy="0"/>
          </a:xfrm>
          <a:prstGeom prst="straightConnector1">
            <a:avLst/>
          </a:prstGeom>
          <a:ln w="12700">
            <a:solidFill>
              <a:schemeClr val="tx2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ANALYSIS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lvl="0"/>
            <a:r>
              <a:rPr lang="en-US" smtClean="0"/>
              <a:t>followers grow chart</a:t>
            </a:r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838200" y="4800600"/>
            <a:ext cx="609600" cy="6096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bg1"/>
                </a:solidFill>
                <a:latin typeface="Sosa" pitchFamily="2" charset="0"/>
                <a:ea typeface="Entypo" pitchFamily="2" charset="0"/>
              </a:rPr>
              <a:t>t</a:t>
            </a:r>
            <a:endParaRPr lang="ru-RU" sz="2400" dirty="0">
              <a:solidFill>
                <a:schemeClr val="bg1"/>
              </a:solidFill>
              <a:ea typeface="Entypo" pitchFamily="2" charset="0"/>
            </a:endParaRPr>
          </a:p>
        </p:txBody>
      </p:sp>
      <p:sp>
        <p:nvSpPr>
          <p:cNvPr id="23" name="Oval 22"/>
          <p:cNvSpPr/>
          <p:nvPr/>
        </p:nvSpPr>
        <p:spPr>
          <a:xfrm>
            <a:off x="6400800" y="4800600"/>
            <a:ext cx="609600" cy="6096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bg1"/>
                </a:solidFill>
                <a:latin typeface="Sosa" pitchFamily="2" charset="0"/>
                <a:ea typeface="Entypo" pitchFamily="2" charset="0"/>
              </a:rPr>
              <a:t>v</a:t>
            </a:r>
            <a:endParaRPr lang="ru-RU" sz="2400" dirty="0">
              <a:solidFill>
                <a:schemeClr val="bg1"/>
              </a:solidFill>
              <a:ea typeface="Entypo" pitchFamily="2" charset="0"/>
            </a:endParaRPr>
          </a:p>
        </p:txBody>
      </p:sp>
      <p:sp>
        <p:nvSpPr>
          <p:cNvPr id="20" name="Oval 19"/>
          <p:cNvSpPr/>
          <p:nvPr/>
        </p:nvSpPr>
        <p:spPr>
          <a:xfrm>
            <a:off x="3591799" y="4800600"/>
            <a:ext cx="609600" cy="6096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bg1"/>
                </a:solidFill>
                <a:latin typeface="FontAwesome" pitchFamily="2" charset="0"/>
              </a:rPr>
              <a:t>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286000" y="4896471"/>
            <a:ext cx="6751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chemeClr val="bg1"/>
                </a:solidFill>
                <a:latin typeface="+mj-lt"/>
              </a:rPr>
              <a:t>54%</a:t>
            </a:r>
            <a:endParaRPr lang="en-US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820782" y="1961691"/>
            <a:ext cx="1250896" cy="2037636"/>
            <a:chOff x="820782" y="1961691"/>
            <a:chExt cx="1250896" cy="2037636"/>
          </a:xfrm>
        </p:grpSpPr>
        <p:sp>
          <p:nvSpPr>
            <p:cNvPr id="25" name="TextBox 24"/>
            <p:cNvSpPr txBox="1">
              <a:spLocks noChangeAspect="1"/>
            </p:cNvSpPr>
            <p:nvPr/>
          </p:nvSpPr>
          <p:spPr>
            <a:xfrm>
              <a:off x="820782" y="3531327"/>
              <a:ext cx="234000" cy="468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2400" dirty="0">
                  <a:latin typeface="Accessibility Foundicons" pitchFamily="2" charset="0"/>
                </a:rPr>
                <a:t></a:t>
              </a:r>
              <a:endParaRPr lang="ru-RU" sz="2400" dirty="0"/>
            </a:p>
          </p:txBody>
        </p:sp>
        <p:sp>
          <p:nvSpPr>
            <p:cNvPr id="32" name="TextBox 31"/>
            <p:cNvSpPr txBox="1">
              <a:spLocks noChangeAspect="1"/>
            </p:cNvSpPr>
            <p:nvPr/>
          </p:nvSpPr>
          <p:spPr>
            <a:xfrm>
              <a:off x="1837678" y="1961691"/>
              <a:ext cx="234000" cy="468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2400" dirty="0">
                  <a:latin typeface="Accessibility Foundicons" pitchFamily="2" charset="0"/>
                </a:rPr>
                <a:t></a:t>
              </a:r>
              <a:endParaRPr lang="ru-RU" sz="2400" dirty="0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3583090" y="2312127"/>
            <a:ext cx="1237320" cy="1848309"/>
            <a:chOff x="3583090" y="2312127"/>
            <a:chExt cx="1237320" cy="1848309"/>
          </a:xfrm>
        </p:grpSpPr>
        <p:sp>
          <p:nvSpPr>
            <p:cNvPr id="33" name="TextBox 32"/>
            <p:cNvSpPr txBox="1">
              <a:spLocks noChangeAspect="1"/>
            </p:cNvSpPr>
            <p:nvPr/>
          </p:nvSpPr>
          <p:spPr>
            <a:xfrm>
              <a:off x="3583090" y="3692436"/>
              <a:ext cx="234000" cy="468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2400" dirty="0">
                  <a:latin typeface="Accessibility Foundicons" pitchFamily="2" charset="0"/>
                </a:rPr>
                <a:t></a:t>
              </a:r>
              <a:endParaRPr lang="ru-RU" sz="2400" dirty="0"/>
            </a:p>
          </p:txBody>
        </p:sp>
        <p:sp>
          <p:nvSpPr>
            <p:cNvPr id="34" name="TextBox 33"/>
            <p:cNvSpPr txBox="1">
              <a:spLocks noChangeAspect="1"/>
            </p:cNvSpPr>
            <p:nvPr/>
          </p:nvSpPr>
          <p:spPr>
            <a:xfrm>
              <a:off x="4586410" y="2312127"/>
              <a:ext cx="234000" cy="468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2400" dirty="0">
                  <a:latin typeface="Accessibility Foundicons" pitchFamily="2" charset="0"/>
                </a:rPr>
                <a:t></a:t>
              </a:r>
              <a:endParaRPr lang="ru-RU" sz="2400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6332003" y="1617618"/>
            <a:ext cx="1276148" cy="2451381"/>
            <a:chOff x="6332003" y="1617618"/>
            <a:chExt cx="1276148" cy="2451381"/>
          </a:xfrm>
        </p:grpSpPr>
        <p:sp>
          <p:nvSpPr>
            <p:cNvPr id="35" name="TextBox 34"/>
            <p:cNvSpPr txBox="1">
              <a:spLocks noChangeAspect="1"/>
            </p:cNvSpPr>
            <p:nvPr/>
          </p:nvSpPr>
          <p:spPr>
            <a:xfrm>
              <a:off x="6332003" y="3600999"/>
              <a:ext cx="234000" cy="468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2400" dirty="0">
                  <a:latin typeface="Accessibility Foundicons" pitchFamily="2" charset="0"/>
                </a:rPr>
                <a:t></a:t>
              </a:r>
              <a:endParaRPr lang="ru-RU" sz="2400" dirty="0"/>
            </a:p>
          </p:txBody>
        </p:sp>
        <p:sp>
          <p:nvSpPr>
            <p:cNvPr id="36" name="TextBox 35"/>
            <p:cNvSpPr txBox="1">
              <a:spLocks noChangeAspect="1"/>
            </p:cNvSpPr>
            <p:nvPr/>
          </p:nvSpPr>
          <p:spPr>
            <a:xfrm>
              <a:off x="7374151" y="1617618"/>
              <a:ext cx="234000" cy="468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2400" dirty="0">
                  <a:latin typeface="Accessibility Foundicons" pitchFamily="2" charset="0"/>
                </a:rPr>
                <a:t></a:t>
              </a:r>
              <a:endParaRPr lang="ru-RU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408496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7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37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37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500"/>
                            </p:stCondLst>
                            <p:childTnLst>
                              <p:par>
                                <p:cTn id="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500"/>
                            </p:stCondLst>
                            <p:childTnLst>
                              <p:par>
                                <p:cTn id="5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37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0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6500"/>
                            </p:stCondLst>
                            <p:childTnLst>
                              <p:par>
                                <p:cTn id="6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7000"/>
                            </p:stCondLst>
                            <p:childTnLst>
                              <p:par>
                                <p:cTn id="6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7500"/>
                            </p:stCondLst>
                            <p:childTnLst>
                              <p:par>
                                <p:cTn id="7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7" grpId="0" uiExpand="1">
        <p:bldSub>
          <a:bldChart bld="category"/>
        </p:bldSub>
      </p:bldGraphic>
      <p:bldP spid="24" grpId="0"/>
      <p:bldP spid="21" grpId="0"/>
      <p:bldP spid="14" grpId="0" animBg="1"/>
      <p:bldP spid="23" grpId="0" animBg="1"/>
      <p:bldP spid="20" grpId="0" animBg="1"/>
      <p:bldP spid="15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ANALYSIS </a:t>
            </a:r>
            <a:r>
              <a:rPr lang="en-US" b="1" dirty="0" smtClean="0">
                <a:solidFill>
                  <a:schemeClr val="tx1"/>
                </a:solidFill>
                <a:latin typeface="Novecento sans wide Book" panose="00000405000000000000" pitchFamily="50" charset="0"/>
              </a:rPr>
              <a:t>TWITTER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 smtClean="0"/>
              <a:t>follow activity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3652051" y="5014443"/>
            <a:ext cx="1828800" cy="297061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smtClean="0"/>
              <a:t>@typekit</a:t>
            </a:r>
            <a:endParaRPr lang="en-US" sz="1200"/>
          </a:p>
        </p:txBody>
      </p:sp>
      <p:sp>
        <p:nvSpPr>
          <p:cNvPr id="48" name="Rounded Rectangle 47"/>
          <p:cNvSpPr/>
          <p:nvPr/>
        </p:nvSpPr>
        <p:spPr>
          <a:xfrm>
            <a:off x="3652051" y="4362221"/>
            <a:ext cx="1828800" cy="297061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smtClean="0"/>
              <a:t>@Grapicriver</a:t>
            </a:r>
            <a:endParaRPr lang="en-US" sz="1200"/>
          </a:p>
        </p:txBody>
      </p:sp>
      <p:sp>
        <p:nvSpPr>
          <p:cNvPr id="73" name="Rounded Rectangle 72"/>
          <p:cNvSpPr/>
          <p:nvPr/>
        </p:nvSpPr>
        <p:spPr>
          <a:xfrm>
            <a:off x="3652051" y="3709997"/>
            <a:ext cx="1828800" cy="297061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smtClean="0"/>
              <a:t>@Design</a:t>
            </a:r>
            <a:endParaRPr lang="en-US" sz="1200"/>
          </a:p>
        </p:txBody>
      </p:sp>
      <p:sp>
        <p:nvSpPr>
          <p:cNvPr id="98" name="Rounded Rectangle 97"/>
          <p:cNvSpPr/>
          <p:nvPr/>
        </p:nvSpPr>
        <p:spPr>
          <a:xfrm>
            <a:off x="3652051" y="3057773"/>
            <a:ext cx="1828800" cy="297061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smtClean="0"/>
              <a:t>@Envato</a:t>
            </a:r>
            <a:endParaRPr lang="en-US" sz="1200"/>
          </a:p>
        </p:txBody>
      </p:sp>
      <p:sp>
        <p:nvSpPr>
          <p:cNvPr id="123" name="Rounded Rectangle 122"/>
          <p:cNvSpPr/>
          <p:nvPr/>
        </p:nvSpPr>
        <p:spPr>
          <a:xfrm>
            <a:off x="3652051" y="2405549"/>
            <a:ext cx="1828800" cy="297061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smtClean="0"/>
              <a:t>@FontFont</a:t>
            </a:r>
            <a:endParaRPr lang="en-US" sz="1200"/>
          </a:p>
        </p:txBody>
      </p:sp>
      <p:sp>
        <p:nvSpPr>
          <p:cNvPr id="148" name="Rounded Rectangle 147"/>
          <p:cNvSpPr/>
          <p:nvPr/>
        </p:nvSpPr>
        <p:spPr>
          <a:xfrm>
            <a:off x="3652051" y="1753325"/>
            <a:ext cx="1828800" cy="297061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smtClean="0"/>
              <a:t>@Behance</a:t>
            </a:r>
            <a:endParaRPr lang="en-US" sz="1200"/>
          </a:p>
        </p:txBody>
      </p:sp>
      <p:grpSp>
        <p:nvGrpSpPr>
          <p:cNvPr id="6" name="Group 5"/>
          <p:cNvGrpSpPr/>
          <p:nvPr/>
        </p:nvGrpSpPr>
        <p:grpSpPr>
          <a:xfrm>
            <a:off x="3281271" y="5587646"/>
            <a:ext cx="2644227" cy="305899"/>
            <a:chOff x="3281271" y="5587646"/>
            <a:chExt cx="2644227" cy="305899"/>
          </a:xfrm>
        </p:grpSpPr>
        <p:sp>
          <p:nvSpPr>
            <p:cNvPr id="1030" name="Oval 1029"/>
            <p:cNvSpPr/>
            <p:nvPr/>
          </p:nvSpPr>
          <p:spPr>
            <a:xfrm>
              <a:off x="3281271" y="5587646"/>
              <a:ext cx="288000" cy="288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1" name="TextBox 1030"/>
            <p:cNvSpPr txBox="1"/>
            <p:nvPr/>
          </p:nvSpPr>
          <p:spPr>
            <a:xfrm>
              <a:off x="3531334" y="5593147"/>
              <a:ext cx="100059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smtClean="0">
                  <a:solidFill>
                    <a:schemeClr val="tx2"/>
                  </a:solidFill>
                </a:rPr>
                <a:t>a following</a:t>
              </a:r>
              <a:endParaRPr lang="en-US" sz="1200">
                <a:solidFill>
                  <a:schemeClr val="tx2"/>
                </a:solidFill>
              </a:endParaRPr>
            </a:p>
          </p:txBody>
        </p:sp>
        <p:sp>
          <p:nvSpPr>
            <p:cNvPr id="170" name="Oval 169"/>
            <p:cNvSpPr/>
            <p:nvPr/>
          </p:nvSpPr>
          <p:spPr>
            <a:xfrm>
              <a:off x="4586675" y="5605545"/>
              <a:ext cx="288000" cy="28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TextBox 170"/>
            <p:cNvSpPr txBox="1"/>
            <p:nvPr/>
          </p:nvSpPr>
          <p:spPr>
            <a:xfrm>
              <a:off x="4836738" y="5611046"/>
              <a:ext cx="1088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smtClean="0">
                  <a:solidFill>
                    <a:schemeClr val="tx2"/>
                  </a:solidFill>
                </a:rPr>
                <a:t>of followers</a:t>
              </a:r>
              <a:endParaRPr lang="en-US" sz="1200">
                <a:solidFill>
                  <a:schemeClr val="tx2"/>
                </a:solidFill>
              </a:endParaRPr>
            </a:p>
          </p:txBody>
        </p:sp>
      </p:grpSp>
      <p:sp>
        <p:nvSpPr>
          <p:cNvPr id="172" name="TextBox 171"/>
          <p:cNvSpPr txBox="1"/>
          <p:nvPr/>
        </p:nvSpPr>
        <p:spPr>
          <a:xfrm>
            <a:off x="506092" y="1734781"/>
            <a:ext cx="3802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mtClean="0">
                <a:solidFill>
                  <a:schemeClr val="bg1"/>
                </a:solidFill>
                <a:latin typeface="+mj-lt"/>
              </a:rPr>
              <a:t>56</a:t>
            </a:r>
            <a:endParaRPr lang="en-US" sz="12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73" name="TextBox 172"/>
          <p:cNvSpPr txBox="1"/>
          <p:nvPr/>
        </p:nvSpPr>
        <p:spPr>
          <a:xfrm>
            <a:off x="506092" y="2415580"/>
            <a:ext cx="3802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mtClean="0">
                <a:solidFill>
                  <a:schemeClr val="bg1"/>
                </a:solidFill>
                <a:latin typeface="+mj-lt"/>
              </a:rPr>
              <a:t>49</a:t>
            </a:r>
            <a:endParaRPr lang="en-US" sz="12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74" name="TextBox 173"/>
          <p:cNvSpPr txBox="1"/>
          <p:nvPr/>
        </p:nvSpPr>
        <p:spPr>
          <a:xfrm>
            <a:off x="526995" y="3067804"/>
            <a:ext cx="3384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mtClean="0">
                <a:solidFill>
                  <a:schemeClr val="bg1"/>
                </a:solidFill>
                <a:latin typeface="+mj-lt"/>
              </a:rPr>
              <a:t>81</a:t>
            </a:r>
            <a:endParaRPr lang="en-US" sz="12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75" name="TextBox 174"/>
          <p:cNvSpPr txBox="1"/>
          <p:nvPr/>
        </p:nvSpPr>
        <p:spPr>
          <a:xfrm>
            <a:off x="538152" y="3720028"/>
            <a:ext cx="3161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mtClean="0">
                <a:solidFill>
                  <a:schemeClr val="bg1"/>
                </a:solidFill>
                <a:latin typeface="+mj-lt"/>
              </a:rPr>
              <a:t>11</a:t>
            </a:r>
            <a:endParaRPr lang="en-US" sz="12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76" name="TextBox 175"/>
          <p:cNvSpPr txBox="1"/>
          <p:nvPr/>
        </p:nvSpPr>
        <p:spPr>
          <a:xfrm>
            <a:off x="457200" y="4372252"/>
            <a:ext cx="4780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mtClean="0">
                <a:solidFill>
                  <a:schemeClr val="bg1"/>
                </a:solidFill>
                <a:latin typeface="+mj-lt"/>
              </a:rPr>
              <a:t>250</a:t>
            </a:r>
            <a:endParaRPr lang="en-US" sz="12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77" name="TextBox 176"/>
          <p:cNvSpPr txBox="1"/>
          <p:nvPr/>
        </p:nvSpPr>
        <p:spPr>
          <a:xfrm>
            <a:off x="506092" y="5024474"/>
            <a:ext cx="3802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mtClean="0">
                <a:solidFill>
                  <a:schemeClr val="bg1"/>
                </a:solidFill>
                <a:latin typeface="+mj-lt"/>
              </a:rPr>
              <a:t>56</a:t>
            </a:r>
            <a:endParaRPr lang="en-US" sz="12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78" name="TextBox 177"/>
          <p:cNvSpPr txBox="1"/>
          <p:nvPr/>
        </p:nvSpPr>
        <p:spPr>
          <a:xfrm>
            <a:off x="8316210" y="1734781"/>
            <a:ext cx="3371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  <a:latin typeface="+mj-lt"/>
              </a:rPr>
              <a:t>51</a:t>
            </a:r>
            <a:endParaRPr lang="en-US" sz="12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79" name="TextBox 178"/>
          <p:cNvSpPr txBox="1"/>
          <p:nvPr/>
        </p:nvSpPr>
        <p:spPr>
          <a:xfrm>
            <a:off x="8294666" y="2415580"/>
            <a:ext cx="3802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mtClean="0">
                <a:solidFill>
                  <a:schemeClr val="bg1"/>
                </a:solidFill>
                <a:latin typeface="+mj-lt"/>
              </a:rPr>
              <a:t>56</a:t>
            </a:r>
            <a:endParaRPr lang="en-US" sz="12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80" name="TextBox 179"/>
          <p:cNvSpPr txBox="1"/>
          <p:nvPr/>
        </p:nvSpPr>
        <p:spPr>
          <a:xfrm>
            <a:off x="8281842" y="3067804"/>
            <a:ext cx="4058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mtClean="0">
                <a:solidFill>
                  <a:schemeClr val="bg1"/>
                </a:solidFill>
                <a:latin typeface="+mj-lt"/>
              </a:rPr>
              <a:t>211</a:t>
            </a:r>
            <a:endParaRPr lang="en-US" sz="12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81" name="TextBox 180"/>
          <p:cNvSpPr txBox="1"/>
          <p:nvPr/>
        </p:nvSpPr>
        <p:spPr>
          <a:xfrm>
            <a:off x="8256194" y="3720028"/>
            <a:ext cx="4571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mtClean="0">
                <a:solidFill>
                  <a:schemeClr val="bg1"/>
                </a:solidFill>
                <a:latin typeface="+mj-lt"/>
              </a:rPr>
              <a:t>265</a:t>
            </a:r>
            <a:endParaRPr lang="en-US" sz="12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82" name="TextBox 181"/>
          <p:cNvSpPr txBox="1"/>
          <p:nvPr/>
        </p:nvSpPr>
        <p:spPr>
          <a:xfrm>
            <a:off x="8316210" y="4372252"/>
            <a:ext cx="3371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mtClean="0">
                <a:solidFill>
                  <a:schemeClr val="bg1"/>
                </a:solidFill>
                <a:latin typeface="+mj-lt"/>
              </a:rPr>
              <a:t>51</a:t>
            </a:r>
            <a:endParaRPr lang="en-US" sz="12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83" name="TextBox 182"/>
          <p:cNvSpPr txBox="1"/>
          <p:nvPr/>
        </p:nvSpPr>
        <p:spPr>
          <a:xfrm>
            <a:off x="8326726" y="5024474"/>
            <a:ext cx="3161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mtClean="0">
                <a:solidFill>
                  <a:schemeClr val="bg1"/>
                </a:solidFill>
                <a:latin typeface="+mj-lt"/>
              </a:rPr>
              <a:t>11</a:t>
            </a:r>
            <a:endParaRPr lang="en-US" sz="12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59" name="TextBox 158"/>
          <p:cNvSpPr txBox="1">
            <a:spLocks/>
          </p:cNvSpPr>
          <p:nvPr/>
        </p:nvSpPr>
        <p:spPr>
          <a:xfrm>
            <a:off x="935216" y="1672451"/>
            <a:ext cx="2490055" cy="46800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en-US" sz="2400" spc="-500" dirty="0" smtClean="0">
                <a:solidFill>
                  <a:schemeClr val="accent2"/>
                </a:solidFill>
                <a:latin typeface="Accessibility Foundicons" pitchFamily="2" charset="0"/>
              </a:rPr>
              <a:t></a:t>
            </a:r>
            <a:r>
              <a:rPr lang="en-US" sz="2400" spc="-500" dirty="0" smtClean="0">
                <a:latin typeface="Accessibility Foundicons" pitchFamily="2" charset="0"/>
              </a:rPr>
              <a:t></a:t>
            </a:r>
            <a:endParaRPr lang="ru-RU" sz="2400" spc="-500" dirty="0"/>
          </a:p>
        </p:txBody>
      </p:sp>
      <p:sp>
        <p:nvSpPr>
          <p:cNvPr id="160" name="TextBox 159"/>
          <p:cNvSpPr txBox="1">
            <a:spLocks/>
          </p:cNvSpPr>
          <p:nvPr/>
        </p:nvSpPr>
        <p:spPr>
          <a:xfrm>
            <a:off x="935216" y="2329604"/>
            <a:ext cx="2490055" cy="46800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en-US" sz="2400" spc="-500" dirty="0" smtClean="0">
                <a:solidFill>
                  <a:schemeClr val="accent2"/>
                </a:solidFill>
                <a:latin typeface="Accessibility Foundicons" pitchFamily="2" charset="0"/>
              </a:rPr>
              <a:t></a:t>
            </a:r>
            <a:r>
              <a:rPr lang="en-US" sz="2400" spc="-500" dirty="0" smtClean="0">
                <a:latin typeface="Accessibility Foundicons" pitchFamily="2" charset="0"/>
              </a:rPr>
              <a:t></a:t>
            </a:r>
            <a:endParaRPr lang="ru-RU" sz="2400" spc="-500" dirty="0"/>
          </a:p>
        </p:txBody>
      </p:sp>
      <p:sp>
        <p:nvSpPr>
          <p:cNvPr id="161" name="TextBox 160"/>
          <p:cNvSpPr txBox="1">
            <a:spLocks/>
          </p:cNvSpPr>
          <p:nvPr/>
        </p:nvSpPr>
        <p:spPr>
          <a:xfrm>
            <a:off x="935216" y="3000878"/>
            <a:ext cx="2490055" cy="46800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en-US" sz="2400" spc="-500" dirty="0" smtClean="0">
                <a:solidFill>
                  <a:schemeClr val="accent2"/>
                </a:solidFill>
                <a:latin typeface="Accessibility Foundicons" pitchFamily="2" charset="0"/>
              </a:rPr>
              <a:t></a:t>
            </a:r>
            <a:r>
              <a:rPr lang="en-US" sz="2400" spc="-500" dirty="0" smtClean="0">
                <a:latin typeface="Accessibility Foundicons" pitchFamily="2" charset="0"/>
              </a:rPr>
              <a:t></a:t>
            </a:r>
            <a:endParaRPr lang="ru-RU" sz="2400" spc="-500" dirty="0"/>
          </a:p>
        </p:txBody>
      </p:sp>
      <p:sp>
        <p:nvSpPr>
          <p:cNvPr id="162" name="TextBox 161"/>
          <p:cNvSpPr txBox="1">
            <a:spLocks/>
          </p:cNvSpPr>
          <p:nvPr/>
        </p:nvSpPr>
        <p:spPr>
          <a:xfrm>
            <a:off x="935216" y="3658031"/>
            <a:ext cx="2490055" cy="46800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en-US" sz="2400" spc="-500" dirty="0" smtClean="0">
                <a:solidFill>
                  <a:schemeClr val="accent2"/>
                </a:solidFill>
                <a:latin typeface="Accessibility Foundicons" pitchFamily="2" charset="0"/>
              </a:rPr>
              <a:t></a:t>
            </a:r>
            <a:r>
              <a:rPr lang="en-US" sz="2400" spc="-500" dirty="0" smtClean="0">
                <a:latin typeface="Accessibility Foundicons" pitchFamily="2" charset="0"/>
              </a:rPr>
              <a:t></a:t>
            </a:r>
            <a:endParaRPr lang="ru-RU" sz="2400" spc="-500" dirty="0"/>
          </a:p>
        </p:txBody>
      </p:sp>
      <p:sp>
        <p:nvSpPr>
          <p:cNvPr id="163" name="TextBox 162"/>
          <p:cNvSpPr txBox="1">
            <a:spLocks/>
          </p:cNvSpPr>
          <p:nvPr/>
        </p:nvSpPr>
        <p:spPr>
          <a:xfrm>
            <a:off x="935216" y="4305326"/>
            <a:ext cx="2490055" cy="46800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en-US" sz="2400" spc="-500" dirty="0" smtClean="0">
                <a:latin typeface="Accessibility Foundicons" pitchFamily="2" charset="0"/>
              </a:rPr>
              <a:t></a:t>
            </a:r>
            <a:endParaRPr lang="ru-RU" sz="2400" spc="-500" dirty="0"/>
          </a:p>
        </p:txBody>
      </p:sp>
      <p:sp>
        <p:nvSpPr>
          <p:cNvPr id="164" name="TextBox 163"/>
          <p:cNvSpPr txBox="1">
            <a:spLocks/>
          </p:cNvSpPr>
          <p:nvPr/>
        </p:nvSpPr>
        <p:spPr>
          <a:xfrm>
            <a:off x="935216" y="4952954"/>
            <a:ext cx="2490055" cy="46800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en-US" sz="2400" spc="-500" dirty="0" smtClean="0">
                <a:solidFill>
                  <a:schemeClr val="accent2"/>
                </a:solidFill>
                <a:latin typeface="Accessibility Foundicons" pitchFamily="2" charset="0"/>
              </a:rPr>
              <a:t></a:t>
            </a:r>
            <a:r>
              <a:rPr lang="en-US" sz="2400" spc="-500" dirty="0" smtClean="0">
                <a:latin typeface="Accessibility Foundicons" pitchFamily="2" charset="0"/>
              </a:rPr>
              <a:t></a:t>
            </a:r>
            <a:endParaRPr lang="ru-RU" sz="2400" spc="-500" dirty="0"/>
          </a:p>
        </p:txBody>
      </p:sp>
      <p:sp>
        <p:nvSpPr>
          <p:cNvPr id="166" name="TextBox 165"/>
          <p:cNvSpPr txBox="1">
            <a:spLocks/>
          </p:cNvSpPr>
          <p:nvPr/>
        </p:nvSpPr>
        <p:spPr>
          <a:xfrm>
            <a:off x="5669141" y="1672451"/>
            <a:ext cx="2490055" cy="46800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en-US" sz="2400" spc="-500" dirty="0" smtClean="0">
                <a:solidFill>
                  <a:schemeClr val="bg1"/>
                </a:solidFill>
                <a:latin typeface="Accessibility Foundicons" pitchFamily="2" charset="0"/>
              </a:rPr>
              <a:t></a:t>
            </a:r>
            <a:r>
              <a:rPr lang="en-US" sz="2400" spc="-500" dirty="0" smtClean="0">
                <a:solidFill>
                  <a:schemeClr val="accent2"/>
                </a:solidFill>
                <a:latin typeface="Accessibility Foundicons" pitchFamily="2" charset="0"/>
              </a:rPr>
              <a:t></a:t>
            </a:r>
            <a:endParaRPr lang="ru-RU" sz="2400" spc="-500" dirty="0">
              <a:solidFill>
                <a:schemeClr val="accent2"/>
              </a:solidFill>
            </a:endParaRPr>
          </a:p>
        </p:txBody>
      </p:sp>
      <p:sp>
        <p:nvSpPr>
          <p:cNvPr id="167" name="TextBox 166"/>
          <p:cNvSpPr txBox="1">
            <a:spLocks/>
          </p:cNvSpPr>
          <p:nvPr/>
        </p:nvSpPr>
        <p:spPr>
          <a:xfrm>
            <a:off x="5669141" y="2329604"/>
            <a:ext cx="2490055" cy="46800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en-US" sz="2400" spc="-500" dirty="0" smtClean="0">
                <a:solidFill>
                  <a:schemeClr val="bg1"/>
                </a:solidFill>
                <a:latin typeface="Accessibility Foundicons" pitchFamily="2" charset="0"/>
              </a:rPr>
              <a:t></a:t>
            </a:r>
            <a:r>
              <a:rPr lang="en-US" sz="2400" spc="-500" dirty="0" smtClean="0">
                <a:solidFill>
                  <a:schemeClr val="accent2"/>
                </a:solidFill>
                <a:latin typeface="Accessibility Foundicons" pitchFamily="2" charset="0"/>
              </a:rPr>
              <a:t></a:t>
            </a:r>
            <a:endParaRPr lang="ru-RU" sz="2400" spc="-500" dirty="0">
              <a:solidFill>
                <a:schemeClr val="accent2"/>
              </a:solidFill>
            </a:endParaRPr>
          </a:p>
        </p:txBody>
      </p:sp>
      <p:sp>
        <p:nvSpPr>
          <p:cNvPr id="168" name="TextBox 167"/>
          <p:cNvSpPr txBox="1">
            <a:spLocks/>
          </p:cNvSpPr>
          <p:nvPr/>
        </p:nvSpPr>
        <p:spPr>
          <a:xfrm>
            <a:off x="5669141" y="3000878"/>
            <a:ext cx="2490055" cy="46800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en-US" sz="2400" spc="-500" dirty="0" smtClean="0">
                <a:solidFill>
                  <a:schemeClr val="bg1"/>
                </a:solidFill>
                <a:latin typeface="Accessibility Foundicons" pitchFamily="2" charset="0"/>
              </a:rPr>
              <a:t></a:t>
            </a:r>
            <a:r>
              <a:rPr lang="en-US" sz="2400" spc="-500" dirty="0" smtClean="0">
                <a:solidFill>
                  <a:schemeClr val="accent2"/>
                </a:solidFill>
                <a:latin typeface="Accessibility Foundicons" pitchFamily="2" charset="0"/>
              </a:rPr>
              <a:t></a:t>
            </a:r>
            <a:endParaRPr lang="ru-RU" sz="2400" spc="-500" dirty="0">
              <a:solidFill>
                <a:schemeClr val="accent2"/>
              </a:solidFill>
            </a:endParaRPr>
          </a:p>
        </p:txBody>
      </p:sp>
      <p:sp>
        <p:nvSpPr>
          <p:cNvPr id="169" name="TextBox 168"/>
          <p:cNvSpPr txBox="1">
            <a:spLocks/>
          </p:cNvSpPr>
          <p:nvPr/>
        </p:nvSpPr>
        <p:spPr>
          <a:xfrm>
            <a:off x="5669141" y="3658031"/>
            <a:ext cx="2490055" cy="46800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en-US" sz="2400" spc="-500" dirty="0" smtClean="0">
                <a:solidFill>
                  <a:schemeClr val="bg1"/>
                </a:solidFill>
                <a:latin typeface="Accessibility Foundicons" pitchFamily="2" charset="0"/>
              </a:rPr>
              <a:t></a:t>
            </a:r>
            <a:endParaRPr lang="ru-RU" sz="2400" spc="-500" dirty="0">
              <a:solidFill>
                <a:schemeClr val="bg1"/>
              </a:solidFill>
            </a:endParaRPr>
          </a:p>
        </p:txBody>
      </p:sp>
      <p:sp>
        <p:nvSpPr>
          <p:cNvPr id="184" name="TextBox 183"/>
          <p:cNvSpPr txBox="1">
            <a:spLocks/>
          </p:cNvSpPr>
          <p:nvPr/>
        </p:nvSpPr>
        <p:spPr>
          <a:xfrm>
            <a:off x="5669141" y="4305326"/>
            <a:ext cx="2490055" cy="46800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en-US" sz="2400" spc="-500" dirty="0" smtClean="0">
                <a:solidFill>
                  <a:schemeClr val="bg1"/>
                </a:solidFill>
                <a:latin typeface="Accessibility Foundicons" pitchFamily="2" charset="0"/>
              </a:rPr>
              <a:t></a:t>
            </a:r>
            <a:r>
              <a:rPr lang="en-US" sz="2400" spc="-500" dirty="0" smtClean="0">
                <a:solidFill>
                  <a:schemeClr val="accent2"/>
                </a:solidFill>
                <a:latin typeface="Accessibility Foundicons" pitchFamily="2" charset="0"/>
              </a:rPr>
              <a:t></a:t>
            </a:r>
            <a:endParaRPr lang="ru-RU" sz="2400" spc="-500" dirty="0">
              <a:solidFill>
                <a:schemeClr val="accent2"/>
              </a:solidFill>
            </a:endParaRPr>
          </a:p>
        </p:txBody>
      </p:sp>
      <p:sp>
        <p:nvSpPr>
          <p:cNvPr id="185" name="TextBox 184"/>
          <p:cNvSpPr txBox="1">
            <a:spLocks/>
          </p:cNvSpPr>
          <p:nvPr/>
        </p:nvSpPr>
        <p:spPr>
          <a:xfrm>
            <a:off x="5669141" y="4952954"/>
            <a:ext cx="2490055" cy="46800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en-US" sz="2400" spc="-500" dirty="0" smtClean="0">
                <a:solidFill>
                  <a:schemeClr val="bg1"/>
                </a:solidFill>
                <a:latin typeface="Accessibility Foundicons" pitchFamily="2" charset="0"/>
              </a:rPr>
              <a:t></a:t>
            </a:r>
            <a:r>
              <a:rPr lang="en-US" sz="2400" spc="-500" dirty="0" smtClean="0">
                <a:solidFill>
                  <a:schemeClr val="accent2"/>
                </a:solidFill>
                <a:latin typeface="Accessibility Foundicons" pitchFamily="2" charset="0"/>
              </a:rPr>
              <a:t></a:t>
            </a:r>
            <a:endParaRPr lang="ru-RU" sz="2400" spc="-5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3484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5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500"/>
                            </p:stCondLst>
                            <p:childTnLst>
                              <p:par>
                                <p:cTn id="5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6000"/>
                            </p:stCondLst>
                            <p:childTnLst>
                              <p:par>
                                <p:cTn id="5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1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650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7000"/>
                            </p:stCondLst>
                            <p:childTnLst>
                              <p:par>
                                <p:cTn id="6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7500"/>
                            </p:stCondLst>
                            <p:childTnLst>
                              <p:par>
                                <p:cTn id="7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8000"/>
                            </p:stCondLst>
                            <p:childTnLst>
                              <p:par>
                                <p:cTn id="7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8500"/>
                            </p:stCondLst>
                            <p:childTnLst>
                              <p:par>
                                <p:cTn id="8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3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9000"/>
                            </p:stCondLst>
                            <p:childTnLst>
                              <p:par>
                                <p:cTn id="8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9500"/>
                            </p:stCondLst>
                            <p:childTnLst>
                              <p:par>
                                <p:cTn id="8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0000"/>
                            </p:stCondLst>
                            <p:childTnLst>
                              <p:par>
                                <p:cTn id="9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0500"/>
                            </p:stCondLst>
                            <p:childTnLst>
                              <p:par>
                                <p:cTn id="9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11000"/>
                            </p:stCondLst>
                            <p:childTnLst>
                              <p:par>
                                <p:cTn id="10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5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1500"/>
                            </p:stCondLst>
                            <p:childTnLst>
                              <p:par>
                                <p:cTn id="10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12000"/>
                            </p:stCondLst>
                            <p:childTnLst>
                              <p:par>
                                <p:cTn id="1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12500"/>
                            </p:stCondLst>
                            <p:childTnLst>
                              <p:par>
                                <p:cTn id="1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13000"/>
                            </p:stCondLst>
                            <p:childTnLst>
                              <p:par>
                                <p:cTn id="1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13500"/>
                            </p:stCondLst>
                            <p:childTnLst>
                              <p:par>
                                <p:cTn id="12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7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14000"/>
                            </p:stCondLst>
                            <p:childTnLst>
                              <p:par>
                                <p:cTn id="1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14500"/>
                            </p:stCondLst>
                            <p:childTnLst>
                              <p:par>
                                <p:cTn id="1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5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15000"/>
                            </p:stCondLst>
                            <p:childTnLst>
                              <p:par>
                                <p:cTn id="1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8" grpId="0" animBg="1"/>
      <p:bldP spid="73" grpId="0" animBg="1"/>
      <p:bldP spid="98" grpId="0" animBg="1"/>
      <p:bldP spid="123" grpId="0" animBg="1"/>
      <p:bldP spid="148" grpId="0" animBg="1"/>
      <p:bldP spid="172" grpId="0"/>
      <p:bldP spid="173" grpId="0"/>
      <p:bldP spid="174" grpId="0"/>
      <p:bldP spid="175" grpId="0"/>
      <p:bldP spid="176" grpId="0"/>
      <p:bldP spid="177" grpId="0"/>
      <p:bldP spid="178" grpId="0"/>
      <p:bldP spid="179" grpId="0"/>
      <p:bldP spid="180" grpId="0"/>
      <p:bldP spid="181" grpId="0"/>
      <p:bldP spid="182" grpId="0"/>
      <p:bldP spid="183" grpId="0"/>
      <p:bldP spid="159" grpId="0"/>
      <p:bldP spid="160" grpId="0"/>
      <p:bldP spid="161" grpId="0"/>
      <p:bldP spid="162" grpId="0"/>
      <p:bldP spid="163" grpId="0"/>
      <p:bldP spid="164" grpId="0"/>
      <p:bldP spid="166" grpId="0"/>
      <p:bldP spid="167" grpId="0"/>
      <p:bldP spid="168" grpId="0"/>
      <p:bldP spid="169" grpId="0"/>
      <p:bldP spid="184" grpId="0"/>
      <p:bldP spid="185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ANALYSIS </a:t>
            </a:r>
            <a:r>
              <a:rPr lang="en-US" b="1" dirty="0" smtClean="0">
                <a:solidFill>
                  <a:schemeClr val="tx1"/>
                </a:solidFill>
                <a:latin typeface="Novecento sans wide Book" panose="00000405000000000000" pitchFamily="50" charset="0"/>
              </a:rPr>
              <a:t>FACEBOOK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 smtClean="0"/>
              <a:t>social consumer activity</a:t>
            </a:r>
            <a:endParaRPr lang="en-US" dirty="0"/>
          </a:p>
        </p:txBody>
      </p:sp>
      <p:graphicFrame>
        <p:nvGraphicFramePr>
          <p:cNvPr id="158" name="Chart 157"/>
          <p:cNvGraphicFramePr/>
          <p:nvPr>
            <p:extLst>
              <p:ext uri="{D42A27DB-BD31-4B8C-83A1-F6EECF244321}">
                <p14:modId xmlns:p14="http://schemas.microsoft.com/office/powerpoint/2010/main" val="3232364713"/>
              </p:ext>
            </p:extLst>
          </p:nvPr>
        </p:nvGraphicFramePr>
        <p:xfrm>
          <a:off x="228600" y="2819400"/>
          <a:ext cx="1752599" cy="16941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61" name="Chart 160"/>
          <p:cNvGraphicFramePr/>
          <p:nvPr>
            <p:extLst>
              <p:ext uri="{D42A27DB-BD31-4B8C-83A1-F6EECF244321}">
                <p14:modId xmlns:p14="http://schemas.microsoft.com/office/powerpoint/2010/main" val="167797475"/>
              </p:ext>
            </p:extLst>
          </p:nvPr>
        </p:nvGraphicFramePr>
        <p:xfrm>
          <a:off x="1943100" y="2819400"/>
          <a:ext cx="1752599" cy="16941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62" name="Chart 161"/>
          <p:cNvGraphicFramePr/>
          <p:nvPr>
            <p:extLst>
              <p:ext uri="{D42A27DB-BD31-4B8C-83A1-F6EECF244321}">
                <p14:modId xmlns:p14="http://schemas.microsoft.com/office/powerpoint/2010/main" val="402212214"/>
              </p:ext>
            </p:extLst>
          </p:nvPr>
        </p:nvGraphicFramePr>
        <p:xfrm>
          <a:off x="3657600" y="2819400"/>
          <a:ext cx="1752599" cy="16941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63" name="Chart 162"/>
          <p:cNvGraphicFramePr/>
          <p:nvPr>
            <p:extLst>
              <p:ext uri="{D42A27DB-BD31-4B8C-83A1-F6EECF244321}">
                <p14:modId xmlns:p14="http://schemas.microsoft.com/office/powerpoint/2010/main" val="3701682712"/>
              </p:ext>
            </p:extLst>
          </p:nvPr>
        </p:nvGraphicFramePr>
        <p:xfrm>
          <a:off x="5372100" y="2819400"/>
          <a:ext cx="1752599" cy="16941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64" name="Chart 163"/>
          <p:cNvGraphicFramePr/>
          <p:nvPr>
            <p:extLst>
              <p:ext uri="{D42A27DB-BD31-4B8C-83A1-F6EECF244321}">
                <p14:modId xmlns:p14="http://schemas.microsoft.com/office/powerpoint/2010/main" val="1220066536"/>
              </p:ext>
            </p:extLst>
          </p:nvPr>
        </p:nvGraphicFramePr>
        <p:xfrm>
          <a:off x="7086600" y="2819400"/>
          <a:ext cx="1752599" cy="16941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165" name="Rectangle 164"/>
          <p:cNvSpPr/>
          <p:nvPr/>
        </p:nvSpPr>
        <p:spPr>
          <a:xfrm>
            <a:off x="343070" y="4529468"/>
            <a:ext cx="152365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smtClean="0">
                <a:solidFill>
                  <a:schemeClr val="accent4"/>
                </a:solidFill>
              </a:rPr>
              <a:t>Use Facebook to interact with a brand</a:t>
            </a:r>
            <a:endParaRPr lang="en-US" sz="1200">
              <a:solidFill>
                <a:schemeClr val="accent4"/>
              </a:solidFill>
            </a:endParaRPr>
          </a:p>
        </p:txBody>
      </p:sp>
      <p:sp>
        <p:nvSpPr>
          <p:cNvPr id="184" name="Rectangle 183"/>
          <p:cNvSpPr/>
          <p:nvPr/>
        </p:nvSpPr>
        <p:spPr>
          <a:xfrm>
            <a:off x="2057570" y="4529468"/>
            <a:ext cx="152365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smtClean="0">
                <a:solidFill>
                  <a:schemeClr val="accent4"/>
                </a:solidFill>
              </a:rPr>
              <a:t>Liked a product on Facebook</a:t>
            </a:r>
            <a:endParaRPr lang="en-US" sz="1200">
              <a:solidFill>
                <a:schemeClr val="accent4"/>
              </a:solidFill>
            </a:endParaRPr>
          </a:p>
        </p:txBody>
      </p:sp>
      <p:sp>
        <p:nvSpPr>
          <p:cNvPr id="185" name="Rectangle 184"/>
          <p:cNvSpPr/>
          <p:nvPr/>
        </p:nvSpPr>
        <p:spPr>
          <a:xfrm>
            <a:off x="3772070" y="4529468"/>
            <a:ext cx="152365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smtClean="0">
                <a:solidFill>
                  <a:schemeClr val="accent4"/>
                </a:solidFill>
              </a:rPr>
              <a:t>Use Facebook to research products at least once a week</a:t>
            </a:r>
            <a:endParaRPr lang="en-US" sz="1200">
              <a:solidFill>
                <a:schemeClr val="accent4"/>
              </a:solidFill>
            </a:endParaRPr>
          </a:p>
        </p:txBody>
      </p:sp>
      <p:sp>
        <p:nvSpPr>
          <p:cNvPr id="186" name="Rectangle 185"/>
          <p:cNvSpPr/>
          <p:nvPr/>
        </p:nvSpPr>
        <p:spPr>
          <a:xfrm>
            <a:off x="5486570" y="4529468"/>
            <a:ext cx="152365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smtClean="0">
                <a:solidFill>
                  <a:schemeClr val="accent4"/>
                </a:solidFill>
              </a:rPr>
              <a:t>Wrote an online post about a product </a:t>
            </a:r>
            <a:endParaRPr lang="en-US" sz="1200">
              <a:solidFill>
                <a:schemeClr val="accent4"/>
              </a:solidFill>
            </a:endParaRPr>
          </a:p>
        </p:txBody>
      </p:sp>
      <p:sp>
        <p:nvSpPr>
          <p:cNvPr id="187" name="Rectangle 186"/>
          <p:cNvSpPr/>
          <p:nvPr/>
        </p:nvSpPr>
        <p:spPr>
          <a:xfrm>
            <a:off x="7201070" y="4529468"/>
            <a:ext cx="152365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smtClean="0">
                <a:solidFill>
                  <a:schemeClr val="accent4"/>
                </a:solidFill>
              </a:rPr>
              <a:t>Wrote a product review online</a:t>
            </a:r>
            <a:endParaRPr lang="en-US" sz="1200">
              <a:solidFill>
                <a:schemeClr val="accent4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382420" y="3211033"/>
            <a:ext cx="873958" cy="837475"/>
            <a:chOff x="2382420" y="3211033"/>
            <a:chExt cx="873958" cy="837475"/>
          </a:xfrm>
        </p:grpSpPr>
        <p:sp>
          <p:nvSpPr>
            <p:cNvPr id="166" name="TextBox 165"/>
            <p:cNvSpPr txBox="1"/>
            <p:nvPr/>
          </p:nvSpPr>
          <p:spPr>
            <a:xfrm>
              <a:off x="2382420" y="3586843"/>
              <a:ext cx="8739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smtClean="0">
                  <a:solidFill>
                    <a:schemeClr val="bg1"/>
                  </a:solidFill>
                  <a:latin typeface="+mj-lt"/>
                </a:rPr>
                <a:t>40%</a:t>
              </a:r>
              <a:endParaRPr lang="en-US" sz="24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381" name="TextBox 380"/>
            <p:cNvSpPr txBox="1">
              <a:spLocks noChangeAspect="1"/>
            </p:cNvSpPr>
            <p:nvPr/>
          </p:nvSpPr>
          <p:spPr>
            <a:xfrm>
              <a:off x="2589068" y="3211033"/>
              <a:ext cx="468000" cy="468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2800" dirty="0">
                  <a:latin typeface="FontAwesome" pitchFamily="2" charset="0"/>
                </a:rPr>
                <a:t></a:t>
              </a:r>
              <a:endParaRPr lang="ru-RU" sz="2800" dirty="0"/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691164" y="3232300"/>
            <a:ext cx="827471" cy="816208"/>
            <a:chOff x="691164" y="3232300"/>
            <a:chExt cx="827471" cy="816208"/>
          </a:xfrm>
        </p:grpSpPr>
        <p:sp>
          <p:nvSpPr>
            <p:cNvPr id="159" name="TextBox 158"/>
            <p:cNvSpPr txBox="1"/>
            <p:nvPr/>
          </p:nvSpPr>
          <p:spPr>
            <a:xfrm>
              <a:off x="691164" y="3586843"/>
              <a:ext cx="82747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smtClean="0">
                  <a:solidFill>
                    <a:schemeClr val="bg1"/>
                  </a:solidFill>
                  <a:latin typeface="+mj-lt"/>
                </a:rPr>
                <a:t>53%</a:t>
              </a:r>
              <a:endParaRPr lang="en-US" sz="24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382" name="TextBox 381"/>
            <p:cNvSpPr txBox="1">
              <a:spLocks noChangeAspect="1"/>
            </p:cNvSpPr>
            <p:nvPr/>
          </p:nvSpPr>
          <p:spPr>
            <a:xfrm>
              <a:off x="874782" y="3232300"/>
              <a:ext cx="468000" cy="468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2400" dirty="0">
                  <a:latin typeface="FontAwesome" pitchFamily="2" charset="0"/>
                </a:rPr>
                <a:t></a:t>
              </a:r>
              <a:endParaRPr lang="ru-RU" sz="2400" dirty="0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4104134" y="3118845"/>
            <a:ext cx="859531" cy="929663"/>
            <a:chOff x="4104134" y="3118845"/>
            <a:chExt cx="859531" cy="929663"/>
          </a:xfrm>
        </p:grpSpPr>
        <p:sp>
          <p:nvSpPr>
            <p:cNvPr id="167" name="TextBox 166"/>
            <p:cNvSpPr txBox="1"/>
            <p:nvPr/>
          </p:nvSpPr>
          <p:spPr>
            <a:xfrm>
              <a:off x="4104134" y="3586843"/>
              <a:ext cx="85953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>
                  <a:solidFill>
                    <a:schemeClr val="bg1"/>
                  </a:solidFill>
                  <a:latin typeface="+mj-lt"/>
                </a:rPr>
                <a:t>2</a:t>
              </a:r>
              <a:r>
                <a:rPr lang="en-US" sz="2400" smtClean="0">
                  <a:solidFill>
                    <a:schemeClr val="bg1"/>
                  </a:solidFill>
                  <a:latin typeface="+mj-lt"/>
                </a:rPr>
                <a:t>0%</a:t>
              </a:r>
              <a:endParaRPr lang="en-US" sz="24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384" name="TextBox 383"/>
            <p:cNvSpPr txBox="1">
              <a:spLocks noChangeAspect="1"/>
            </p:cNvSpPr>
            <p:nvPr/>
          </p:nvSpPr>
          <p:spPr>
            <a:xfrm>
              <a:off x="4292935" y="3118845"/>
              <a:ext cx="468000" cy="468000"/>
            </a:xfrm>
            <a:prstGeom prst="rect">
              <a:avLst/>
            </a:prstGeom>
            <a:noFill/>
          </p:spPr>
          <p:txBody>
            <a:bodyPr vert="horz" wrap="none" lIns="0" tIns="0" rIns="0" bIns="0" rtlCol="0" anchor="ctr" anchorCtr="1">
              <a:noAutofit/>
            </a:bodyPr>
            <a:lstStyle/>
            <a:p>
              <a:pPr algn="ctr"/>
              <a:r>
                <a:rPr lang="en-US" sz="4000">
                  <a:latin typeface="Entypo" pitchFamily="2" charset="0"/>
                  <a:ea typeface="Entypo" pitchFamily="2" charset="0"/>
                </a:rPr>
                <a:t>P</a:t>
              </a:r>
              <a:endParaRPr lang="ru-RU" sz="4000" dirty="0">
                <a:ea typeface="Entypo" pitchFamily="2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7548363" y="3232300"/>
            <a:ext cx="829073" cy="816208"/>
            <a:chOff x="7548363" y="3232300"/>
            <a:chExt cx="829073" cy="816208"/>
          </a:xfrm>
        </p:grpSpPr>
        <p:sp>
          <p:nvSpPr>
            <p:cNvPr id="169" name="TextBox 168"/>
            <p:cNvSpPr txBox="1"/>
            <p:nvPr/>
          </p:nvSpPr>
          <p:spPr>
            <a:xfrm>
              <a:off x="7548363" y="3586843"/>
              <a:ext cx="82907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smtClean="0">
                  <a:solidFill>
                    <a:schemeClr val="bg1"/>
                  </a:solidFill>
                  <a:latin typeface="+mj-lt"/>
                </a:rPr>
                <a:t>33%</a:t>
              </a:r>
              <a:endParaRPr lang="en-US" sz="24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385" name="TextBox 384"/>
            <p:cNvSpPr txBox="1">
              <a:spLocks noChangeAspect="1"/>
            </p:cNvSpPr>
            <p:nvPr/>
          </p:nvSpPr>
          <p:spPr>
            <a:xfrm>
              <a:off x="7728899" y="3232300"/>
              <a:ext cx="468000" cy="468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2000" dirty="0">
                  <a:latin typeface="General Foundicons" pitchFamily="2" charset="0"/>
                </a:rPr>
                <a:t></a:t>
              </a:r>
              <a:endParaRPr lang="ru-RU" sz="2000" dirty="0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5831458" y="3146944"/>
            <a:ext cx="833883" cy="901564"/>
            <a:chOff x="5831458" y="3146944"/>
            <a:chExt cx="833883" cy="901564"/>
          </a:xfrm>
        </p:grpSpPr>
        <p:sp>
          <p:nvSpPr>
            <p:cNvPr id="168" name="TextBox 167"/>
            <p:cNvSpPr txBox="1"/>
            <p:nvPr/>
          </p:nvSpPr>
          <p:spPr>
            <a:xfrm>
              <a:off x="5831458" y="3586843"/>
              <a:ext cx="83388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smtClean="0">
                  <a:solidFill>
                    <a:schemeClr val="bg1"/>
                  </a:solidFill>
                  <a:latin typeface="+mj-lt"/>
                </a:rPr>
                <a:t>42%</a:t>
              </a:r>
              <a:endParaRPr lang="en-US" sz="24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386" name="TextBox 385"/>
            <p:cNvSpPr txBox="1">
              <a:spLocks noChangeAspect="1"/>
            </p:cNvSpPr>
            <p:nvPr/>
          </p:nvSpPr>
          <p:spPr>
            <a:xfrm>
              <a:off x="6010730" y="3146944"/>
              <a:ext cx="468000" cy="468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2800" dirty="0" smtClean="0">
                  <a:latin typeface="Modern Pictograms" pitchFamily="50" charset="0"/>
                </a:rPr>
                <a:t>b</a:t>
              </a:r>
              <a:endParaRPr lang="ru-RU" sz="2800" dirty="0"/>
            </a:p>
          </p:txBody>
        </p:sp>
      </p:grpSp>
      <p:sp>
        <p:nvSpPr>
          <p:cNvPr id="84" name="TextBox 83"/>
          <p:cNvSpPr txBox="1">
            <a:spLocks/>
          </p:cNvSpPr>
          <p:nvPr/>
        </p:nvSpPr>
        <p:spPr>
          <a:xfrm>
            <a:off x="448263" y="1845080"/>
            <a:ext cx="1321037" cy="83675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>
              <a:lnSpc>
                <a:spcPct val="110000"/>
              </a:lnSpc>
            </a:pPr>
            <a:r>
              <a:rPr lang="en-US" sz="2400" spc="-500" dirty="0" smtClean="0">
                <a:solidFill>
                  <a:schemeClr val="accent5"/>
                </a:solidFill>
                <a:latin typeface="Accessibility Foundicons" pitchFamily="2" charset="0"/>
              </a:rPr>
              <a:t></a:t>
            </a:r>
          </a:p>
          <a:p>
            <a:pPr algn="ctr">
              <a:lnSpc>
                <a:spcPct val="110000"/>
              </a:lnSpc>
            </a:pPr>
            <a:r>
              <a:rPr lang="en-US" sz="2400" spc="-500" dirty="0" smtClean="0">
                <a:solidFill>
                  <a:schemeClr val="accent2"/>
                </a:solidFill>
                <a:latin typeface="Accessibility Foundicons" pitchFamily="2" charset="0"/>
              </a:rPr>
              <a:t></a:t>
            </a:r>
            <a:endParaRPr lang="ru-RU" sz="2400" spc="-500" dirty="0">
              <a:solidFill>
                <a:schemeClr val="accent2"/>
              </a:solidFill>
            </a:endParaRPr>
          </a:p>
        </p:txBody>
      </p:sp>
      <p:sp>
        <p:nvSpPr>
          <p:cNvPr id="89" name="TextBox 88"/>
          <p:cNvSpPr txBox="1">
            <a:spLocks/>
          </p:cNvSpPr>
          <p:nvPr/>
        </p:nvSpPr>
        <p:spPr>
          <a:xfrm>
            <a:off x="2158880" y="1845080"/>
            <a:ext cx="1321037" cy="83675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>
              <a:lnSpc>
                <a:spcPct val="110000"/>
              </a:lnSpc>
            </a:pPr>
            <a:r>
              <a:rPr lang="en-US" sz="2400" spc="-500" dirty="0" smtClean="0">
                <a:solidFill>
                  <a:schemeClr val="accent5"/>
                </a:solidFill>
                <a:latin typeface="Accessibility Foundicons" pitchFamily="2" charset="0"/>
              </a:rPr>
              <a:t></a:t>
            </a:r>
            <a:r>
              <a:rPr lang="en-US" sz="2400" spc="-500" dirty="0" smtClean="0">
                <a:solidFill>
                  <a:schemeClr val="accent2"/>
                </a:solidFill>
                <a:latin typeface="Accessibility Foundicons" pitchFamily="2" charset="0"/>
              </a:rPr>
              <a:t></a:t>
            </a:r>
          </a:p>
          <a:p>
            <a:pPr algn="ctr">
              <a:lnSpc>
                <a:spcPct val="110000"/>
              </a:lnSpc>
            </a:pPr>
            <a:r>
              <a:rPr lang="en-US" sz="2400" spc="-500" dirty="0" smtClean="0">
                <a:solidFill>
                  <a:schemeClr val="accent2"/>
                </a:solidFill>
                <a:latin typeface="Accessibility Foundicons" pitchFamily="2" charset="0"/>
              </a:rPr>
              <a:t></a:t>
            </a:r>
            <a:endParaRPr lang="ru-RU" sz="2400" spc="-500" dirty="0">
              <a:solidFill>
                <a:schemeClr val="accent2"/>
              </a:solidFill>
            </a:endParaRPr>
          </a:p>
        </p:txBody>
      </p:sp>
      <p:sp>
        <p:nvSpPr>
          <p:cNvPr id="90" name="TextBox 89"/>
          <p:cNvSpPr txBox="1">
            <a:spLocks/>
          </p:cNvSpPr>
          <p:nvPr/>
        </p:nvSpPr>
        <p:spPr>
          <a:xfrm>
            <a:off x="3866416" y="1845080"/>
            <a:ext cx="1321037" cy="83675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>
              <a:lnSpc>
                <a:spcPct val="110000"/>
              </a:lnSpc>
            </a:pPr>
            <a:r>
              <a:rPr lang="en-US" sz="2400" spc="-500" dirty="0" smtClean="0">
                <a:solidFill>
                  <a:schemeClr val="accent5"/>
                </a:solidFill>
                <a:latin typeface="Accessibility Foundicons" pitchFamily="2" charset="0"/>
              </a:rPr>
              <a:t></a:t>
            </a:r>
            <a:r>
              <a:rPr lang="en-US" sz="2400" spc="-500" dirty="0" smtClean="0">
                <a:solidFill>
                  <a:schemeClr val="accent2"/>
                </a:solidFill>
                <a:latin typeface="Accessibility Foundicons" pitchFamily="2" charset="0"/>
              </a:rPr>
              <a:t></a:t>
            </a:r>
          </a:p>
          <a:p>
            <a:pPr algn="ctr">
              <a:lnSpc>
                <a:spcPct val="110000"/>
              </a:lnSpc>
            </a:pPr>
            <a:r>
              <a:rPr lang="en-US" sz="2400" spc="-500" dirty="0" smtClean="0">
                <a:solidFill>
                  <a:schemeClr val="accent2"/>
                </a:solidFill>
                <a:latin typeface="Accessibility Foundicons" pitchFamily="2" charset="0"/>
              </a:rPr>
              <a:t></a:t>
            </a:r>
            <a:endParaRPr lang="ru-RU" sz="2400" spc="-500" dirty="0">
              <a:solidFill>
                <a:schemeClr val="accent2"/>
              </a:solidFill>
            </a:endParaRPr>
          </a:p>
        </p:txBody>
      </p:sp>
      <p:sp>
        <p:nvSpPr>
          <p:cNvPr id="91" name="TextBox 90"/>
          <p:cNvSpPr txBox="1">
            <a:spLocks/>
          </p:cNvSpPr>
          <p:nvPr/>
        </p:nvSpPr>
        <p:spPr>
          <a:xfrm>
            <a:off x="5584211" y="1845080"/>
            <a:ext cx="1321037" cy="83675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>
              <a:lnSpc>
                <a:spcPct val="110000"/>
              </a:lnSpc>
            </a:pPr>
            <a:r>
              <a:rPr lang="en-US" sz="2400" spc="-500" dirty="0" smtClean="0">
                <a:solidFill>
                  <a:schemeClr val="accent5"/>
                </a:solidFill>
                <a:latin typeface="Accessibility Foundicons" pitchFamily="2" charset="0"/>
              </a:rPr>
              <a:t></a:t>
            </a:r>
            <a:r>
              <a:rPr lang="en-US" sz="2400" spc="-500" dirty="0" smtClean="0">
                <a:solidFill>
                  <a:schemeClr val="accent2"/>
                </a:solidFill>
                <a:latin typeface="Accessibility Foundicons" pitchFamily="2" charset="0"/>
              </a:rPr>
              <a:t></a:t>
            </a:r>
          </a:p>
          <a:p>
            <a:pPr algn="ctr">
              <a:lnSpc>
                <a:spcPct val="110000"/>
              </a:lnSpc>
            </a:pPr>
            <a:r>
              <a:rPr lang="en-US" sz="2400" spc="-500" dirty="0" smtClean="0">
                <a:solidFill>
                  <a:schemeClr val="accent2"/>
                </a:solidFill>
                <a:latin typeface="Accessibility Foundicons" pitchFamily="2" charset="0"/>
              </a:rPr>
              <a:t></a:t>
            </a:r>
            <a:endParaRPr lang="ru-RU" sz="2400" spc="-500" dirty="0">
              <a:solidFill>
                <a:schemeClr val="accent2"/>
              </a:solidFill>
            </a:endParaRPr>
          </a:p>
        </p:txBody>
      </p:sp>
      <p:sp>
        <p:nvSpPr>
          <p:cNvPr id="92" name="TextBox 91"/>
          <p:cNvSpPr txBox="1">
            <a:spLocks/>
          </p:cNvSpPr>
          <p:nvPr/>
        </p:nvSpPr>
        <p:spPr>
          <a:xfrm>
            <a:off x="7302380" y="1845080"/>
            <a:ext cx="1321037" cy="83675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>
              <a:lnSpc>
                <a:spcPct val="110000"/>
              </a:lnSpc>
            </a:pPr>
            <a:r>
              <a:rPr lang="en-US" sz="2400" spc="-500" dirty="0" smtClean="0">
                <a:solidFill>
                  <a:schemeClr val="accent5"/>
                </a:solidFill>
                <a:latin typeface="Accessibility Foundicons" pitchFamily="2" charset="0"/>
              </a:rPr>
              <a:t></a:t>
            </a:r>
            <a:r>
              <a:rPr lang="en-US" sz="2400" spc="-500" dirty="0" smtClean="0">
                <a:solidFill>
                  <a:schemeClr val="accent2"/>
                </a:solidFill>
                <a:latin typeface="Accessibility Foundicons" pitchFamily="2" charset="0"/>
              </a:rPr>
              <a:t></a:t>
            </a:r>
          </a:p>
          <a:p>
            <a:pPr algn="ctr">
              <a:lnSpc>
                <a:spcPct val="110000"/>
              </a:lnSpc>
            </a:pPr>
            <a:r>
              <a:rPr lang="en-US" sz="2400" spc="-500" dirty="0" smtClean="0">
                <a:solidFill>
                  <a:schemeClr val="accent2"/>
                </a:solidFill>
                <a:latin typeface="Accessibility Foundicons" pitchFamily="2" charset="0"/>
              </a:rPr>
              <a:t></a:t>
            </a:r>
            <a:endParaRPr lang="ru-RU" sz="2400" spc="-5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2406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50"/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25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250"/>
                                        <p:tgtEl>
                                          <p:spTgt spid="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750"/>
                            </p:stCondLst>
                            <p:childTnLst>
                              <p:par>
                                <p:cTn id="2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25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75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50"/>
                                        <p:tgtEl>
                                          <p:spTgt spid="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00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250"/>
                                        <p:tgtEl>
                                          <p:spTgt spid="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500"/>
                            </p:stCondLst>
                            <p:childTnLst>
                              <p:par>
                                <p:cTn id="4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0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50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250"/>
                                        <p:tgtEl>
                                          <p:spTgt spid="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750"/>
                            </p:stCondLst>
                            <p:childTnLst>
                              <p:par>
                                <p:cTn id="6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250"/>
                                        <p:tgtEl>
                                          <p:spTgt spid="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250"/>
                            </p:stCondLst>
                            <p:childTnLst>
                              <p:par>
                                <p:cTn id="6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750"/>
                            </p:stCondLst>
                            <p:childTnLst>
                              <p:par>
                                <p:cTn id="7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6250"/>
                            </p:stCondLst>
                            <p:childTnLst>
                              <p:par>
                                <p:cTn id="7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250"/>
                                        <p:tgtEl>
                                          <p:spTgt spid="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6500"/>
                            </p:stCondLst>
                            <p:childTnLst>
                              <p:par>
                                <p:cTn id="8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250"/>
                                        <p:tgtEl>
                                          <p:spTgt spid="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7000"/>
                            </p:stCondLst>
                            <p:childTnLst>
                              <p:par>
                                <p:cTn id="8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7500"/>
                            </p:stCondLst>
                            <p:childTnLst>
                              <p:par>
                                <p:cTn id="9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8000"/>
                            </p:stCondLst>
                            <p:childTnLst>
                              <p:par>
                                <p:cTn id="9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250"/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8250"/>
                            </p:stCondLst>
                            <p:childTnLst>
                              <p:par>
                                <p:cTn id="10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250"/>
                                        <p:tgtEl>
                                          <p:spTgt spid="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58" grpId="0">
        <p:bldAsOne/>
      </p:bldGraphic>
      <p:bldGraphic spid="161" grpId="0">
        <p:bldAsOne/>
      </p:bldGraphic>
      <p:bldGraphic spid="162" grpId="0">
        <p:bldAsOne/>
      </p:bldGraphic>
      <p:bldGraphic spid="163" grpId="0">
        <p:bldAsOne/>
      </p:bldGraphic>
      <p:bldGraphic spid="164" grpId="0">
        <p:bldAsOne/>
      </p:bldGraphic>
      <p:bldP spid="165" grpId="0"/>
      <p:bldP spid="184" grpId="0"/>
      <p:bldP spid="185" grpId="0"/>
      <p:bldP spid="186" grpId="0"/>
      <p:bldP spid="187" grpId="0"/>
      <p:bldP spid="84" grpId="0" uiExpand="1" build="p"/>
      <p:bldP spid="89" grpId="0" uiExpand="1" build="p"/>
      <p:bldP spid="90" grpId="0" uiExpand="1" build="p"/>
      <p:bldP spid="91" grpId="0" uiExpand="1" build="p"/>
      <p:bldP spid="92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mtClean="0"/>
              <a:t>DEPLOYMENT</a:t>
            </a:r>
            <a:endParaRPr lang="en-US" b="1" spc="0" dirty="0">
              <a:solidFill>
                <a:schemeClr val="accent1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2400" dirty="0" smtClean="0"/>
              <a:t>workflow + settings</a:t>
            </a:r>
            <a:endParaRPr lang="en-US" sz="2400" b="0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83820" y="3539561"/>
            <a:ext cx="8961120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/>
        </p:nvGrpSpPr>
        <p:grpSpPr>
          <a:xfrm>
            <a:off x="1253490" y="1879680"/>
            <a:ext cx="1257300" cy="977433"/>
            <a:chOff x="1219200" y="1879680"/>
            <a:chExt cx="1257300" cy="977433"/>
          </a:xfrm>
        </p:grpSpPr>
        <p:sp>
          <p:nvSpPr>
            <p:cNvPr id="8" name="TextBox 7"/>
            <p:cNvSpPr txBox="1"/>
            <p:nvPr/>
          </p:nvSpPr>
          <p:spPr>
            <a:xfrm>
              <a:off x="1219200" y="1879680"/>
              <a:ext cx="68480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err="1" smtClean="0">
                  <a:solidFill>
                    <a:schemeClr val="accent1"/>
                  </a:solidFill>
                  <a:latin typeface="+mj-lt"/>
                </a:rPr>
                <a:t>Scm</a:t>
              </a:r>
              <a:endParaRPr lang="en-US" sz="2000" dirty="0">
                <a:solidFill>
                  <a:schemeClr val="accent1"/>
                </a:solidFill>
                <a:latin typeface="+mj-lt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1219200" y="2210782"/>
              <a:ext cx="125730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dirty="0" smtClean="0">
                  <a:solidFill>
                    <a:schemeClr val="accent4"/>
                  </a:solidFill>
                </a:rPr>
                <a:t>Acquire source from source control system</a:t>
              </a:r>
              <a:endParaRPr lang="en-US" sz="1200" dirty="0">
                <a:solidFill>
                  <a:schemeClr val="accent4"/>
                </a:solidFill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691516" y="4401073"/>
            <a:ext cx="2177037" cy="1330220"/>
            <a:chOff x="1606113" y="4781488"/>
            <a:chExt cx="2177037" cy="1330219"/>
          </a:xfrm>
        </p:grpSpPr>
        <p:sp>
          <p:nvSpPr>
            <p:cNvPr id="12" name="TextBox 11"/>
            <p:cNvSpPr txBox="1"/>
            <p:nvPr/>
          </p:nvSpPr>
          <p:spPr>
            <a:xfrm>
              <a:off x="1611184" y="4781488"/>
              <a:ext cx="181011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err="1" smtClean="0">
                  <a:solidFill>
                    <a:schemeClr val="bg1"/>
                  </a:solidFill>
                  <a:latin typeface="+mj-lt"/>
                </a:rPr>
                <a:t>AppSettings</a:t>
              </a:r>
              <a:endParaRPr lang="en-US" sz="20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606113" y="5172989"/>
              <a:ext cx="2177037" cy="9387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100" dirty="0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SCM_REPOSITORY_PATH</a:t>
              </a:r>
              <a:br>
                <a:rPr lang="en-US" sz="1100" dirty="0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</a:br>
              <a:r>
                <a:rPr lang="en-US" sz="1100" dirty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SCM_NO_REPOSITORY</a:t>
              </a:r>
              <a:r>
                <a:rPr lang="en-US" sz="1100" dirty="0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/>
              </a:r>
              <a:br>
                <a:rPr lang="en-US" sz="1100" dirty="0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</a:br>
              <a:r>
                <a:rPr lang="en-US" sz="1100" dirty="0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SCM_TARGET_PATH</a:t>
              </a:r>
            </a:p>
            <a:p>
              <a:r>
                <a:rPr lang="en-US" sz="1100" dirty="0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PROJECT</a:t>
              </a:r>
            </a:p>
            <a:p>
              <a:r>
                <a:rPr lang="en-US" sz="1100" dirty="0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...</a:t>
              </a:r>
              <a:endParaRPr lang="en-US" sz="11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3623310" y="1879680"/>
            <a:ext cx="1257300" cy="977433"/>
            <a:chOff x="3429000" y="1879680"/>
            <a:chExt cx="1257300" cy="977433"/>
          </a:xfrm>
        </p:grpSpPr>
        <p:sp>
          <p:nvSpPr>
            <p:cNvPr id="14" name="TextBox 13"/>
            <p:cNvSpPr txBox="1"/>
            <p:nvPr/>
          </p:nvSpPr>
          <p:spPr>
            <a:xfrm>
              <a:off x="3429000" y="1879680"/>
              <a:ext cx="84991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chemeClr val="tx2"/>
                  </a:solidFill>
                  <a:latin typeface="+mj-lt"/>
                </a:rPr>
                <a:t>Build</a:t>
              </a:r>
              <a:endParaRPr lang="en-US" sz="2000" dirty="0">
                <a:solidFill>
                  <a:schemeClr val="tx2"/>
                </a:solidFill>
                <a:latin typeface="+mj-lt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3429000" y="2210782"/>
              <a:ext cx="125730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dirty="0" smtClean="0">
                  <a:solidFill>
                    <a:schemeClr val="accent4"/>
                  </a:solidFill>
                </a:rPr>
                <a:t>Compile binary assets (if applicable)</a:t>
              </a:r>
              <a:endParaRPr lang="en-US" sz="1200" dirty="0">
                <a:solidFill>
                  <a:schemeClr val="accent4"/>
                </a:solidFill>
              </a:endParaRP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5801774" y="1879680"/>
            <a:ext cx="1257300" cy="977433"/>
            <a:chOff x="5576984" y="1879680"/>
            <a:chExt cx="1257300" cy="977433"/>
          </a:xfrm>
        </p:grpSpPr>
        <p:sp>
          <p:nvSpPr>
            <p:cNvPr id="17" name="TextBox 16"/>
            <p:cNvSpPr txBox="1"/>
            <p:nvPr/>
          </p:nvSpPr>
          <p:spPr>
            <a:xfrm>
              <a:off x="5576984" y="1879680"/>
              <a:ext cx="82586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chemeClr val="accent5"/>
                  </a:solidFill>
                  <a:latin typeface="+mj-lt"/>
                </a:rPr>
                <a:t>Copy</a:t>
              </a:r>
              <a:endParaRPr lang="en-US" sz="2000" dirty="0">
                <a:solidFill>
                  <a:schemeClr val="accent5"/>
                </a:solidFill>
                <a:latin typeface="+mj-lt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5576984" y="2210782"/>
              <a:ext cx="125730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dirty="0" smtClean="0">
                  <a:solidFill>
                    <a:schemeClr val="accent4"/>
                  </a:solidFill>
                </a:rPr>
                <a:t>Deploy assets to </a:t>
              </a:r>
              <a:r>
                <a:rPr lang="en-US" sz="1200" dirty="0" err="1" smtClean="0">
                  <a:solidFill>
                    <a:schemeClr val="accent4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wwwroot</a:t>
              </a:r>
              <a:r>
                <a:rPr lang="en-US" sz="1200" dirty="0" smtClean="0">
                  <a:solidFill>
                    <a:schemeClr val="accent4"/>
                  </a:solidFill>
                </a:rPr>
                <a:t> directory</a:t>
              </a:r>
              <a:endParaRPr lang="en-US" sz="1200" dirty="0">
                <a:solidFill>
                  <a:schemeClr val="accent4"/>
                </a:solidFill>
              </a:endParaRPr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2947374" y="4423350"/>
            <a:ext cx="3281689" cy="1652682"/>
            <a:chOff x="3842724" y="4781490"/>
            <a:chExt cx="3281689" cy="1652682"/>
          </a:xfrm>
        </p:grpSpPr>
        <p:sp>
          <p:nvSpPr>
            <p:cNvPr id="21" name="TextBox 20"/>
            <p:cNvSpPr txBox="1"/>
            <p:nvPr/>
          </p:nvSpPr>
          <p:spPr>
            <a:xfrm>
              <a:off x="3842726" y="4781490"/>
              <a:ext cx="107433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chemeClr val="accent1"/>
                  </a:solidFill>
                  <a:latin typeface="+mj-lt"/>
                </a:rPr>
                <a:t>.</a:t>
              </a:r>
              <a:r>
                <a:rPr lang="en-US" sz="2000" dirty="0" err="1">
                  <a:solidFill>
                    <a:schemeClr val="accent1"/>
                  </a:solidFill>
                  <a:latin typeface="+mj-lt"/>
                </a:rPr>
                <a:t>i</a:t>
              </a:r>
              <a:r>
                <a:rPr lang="en-US" sz="2000" dirty="0" err="1" smtClean="0">
                  <a:solidFill>
                    <a:schemeClr val="accent1"/>
                  </a:solidFill>
                  <a:latin typeface="+mj-lt"/>
                </a:rPr>
                <a:t>ni</a:t>
              </a:r>
              <a:r>
                <a:rPr lang="en-US" sz="2000" dirty="0" smtClean="0">
                  <a:solidFill>
                    <a:schemeClr val="accent1"/>
                  </a:solidFill>
                  <a:latin typeface="+mj-lt"/>
                </a:rPr>
                <a:t> File</a:t>
              </a:r>
              <a:endParaRPr lang="en-US" sz="2000" dirty="0">
                <a:solidFill>
                  <a:schemeClr val="accent1"/>
                </a:solidFill>
                <a:latin typeface="+mj-lt"/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3842724" y="5156899"/>
              <a:ext cx="3281689" cy="127727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100" dirty="0">
                  <a:solidFill>
                    <a:schemeClr val="accent4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SCM_BUILD_ARGS</a:t>
              </a:r>
            </a:p>
            <a:p>
              <a:r>
                <a:rPr lang="en-US" sz="1100" dirty="0">
                  <a:solidFill>
                    <a:schemeClr val="accent4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SCM_SCRIPT_GENERATOR_ARGS</a:t>
              </a:r>
            </a:p>
            <a:p>
              <a:r>
                <a:rPr lang="en-US" sz="1100" dirty="0">
                  <a:solidFill>
                    <a:schemeClr val="accent4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SCM_DISABLE_SUBMODULES</a:t>
              </a:r>
            </a:p>
            <a:p>
              <a:r>
                <a:rPr lang="en-US" sz="1100" dirty="0">
                  <a:solidFill>
                    <a:schemeClr val="accent4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SCM_USE_SHALLOW_CLONE</a:t>
              </a:r>
            </a:p>
            <a:p>
              <a:r>
                <a:rPr lang="en-US" sz="1100" dirty="0" smtClean="0">
                  <a:solidFill>
                    <a:schemeClr val="accent4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SCM_POST_DEPLOYMENT_ACTIONS_PATH</a:t>
              </a:r>
              <a:endParaRPr lang="en-US" sz="1100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1100" dirty="0">
                  <a:solidFill>
                    <a:schemeClr val="accent4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DIAGNOSTICS</a:t>
              </a:r>
              <a:r>
                <a:rPr lang="en-US" sz="1100" dirty="0" smtClean="0">
                  <a:solidFill>
                    <a:schemeClr val="accent4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_*</a:t>
              </a:r>
            </a:p>
            <a:p>
              <a:r>
                <a:rPr lang="en-US" sz="1100" dirty="0" smtClean="0">
                  <a:solidFill>
                    <a:schemeClr val="accent4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...</a:t>
              </a:r>
              <a:endParaRPr lang="en-US" sz="1100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8011584" y="4433488"/>
            <a:ext cx="1045066" cy="587340"/>
            <a:chOff x="7855770" y="4781490"/>
            <a:chExt cx="1045066" cy="587340"/>
          </a:xfrm>
        </p:grpSpPr>
        <p:sp>
          <p:nvSpPr>
            <p:cNvPr id="28" name="TextBox 27"/>
            <p:cNvSpPr txBox="1"/>
            <p:nvPr/>
          </p:nvSpPr>
          <p:spPr>
            <a:xfrm>
              <a:off x="7855770" y="4781490"/>
              <a:ext cx="8579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chemeClr val="tx2"/>
                  </a:solidFill>
                  <a:latin typeface="+mj-lt"/>
                </a:rPr>
                <a:t>Hook</a:t>
              </a:r>
              <a:endParaRPr lang="en-US" sz="2000" dirty="0">
                <a:solidFill>
                  <a:schemeClr val="tx2"/>
                </a:solidFill>
                <a:latin typeface="+mj-lt"/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7855770" y="5091831"/>
              <a:ext cx="1045066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endParaRPr lang="en-US" sz="1200" dirty="0">
                <a:solidFill>
                  <a:schemeClr val="accent4"/>
                </a:solidFill>
              </a:endParaRPr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5280660" y="4423350"/>
            <a:ext cx="2320004" cy="650289"/>
            <a:chOff x="6052030" y="4781490"/>
            <a:chExt cx="2320004" cy="650289"/>
          </a:xfrm>
        </p:grpSpPr>
        <p:sp>
          <p:nvSpPr>
            <p:cNvPr id="24" name="TextBox 23"/>
            <p:cNvSpPr txBox="1"/>
            <p:nvPr/>
          </p:nvSpPr>
          <p:spPr>
            <a:xfrm>
              <a:off x="6059790" y="4781490"/>
              <a:ext cx="128913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chemeClr val="accent6"/>
                  </a:solidFill>
                  <a:latin typeface="+mj-lt"/>
                </a:rPr>
                <a:t>.</a:t>
              </a:r>
              <a:r>
                <a:rPr lang="en-US" sz="2000" dirty="0" err="1" smtClean="0">
                  <a:solidFill>
                    <a:schemeClr val="accent6"/>
                  </a:solidFill>
                  <a:latin typeface="+mj-lt"/>
                </a:rPr>
                <a:t>cmd</a:t>
              </a:r>
              <a:r>
                <a:rPr lang="en-US" sz="2000" dirty="0" smtClean="0">
                  <a:solidFill>
                    <a:schemeClr val="accent6"/>
                  </a:solidFill>
                  <a:latin typeface="+mj-lt"/>
                </a:rPr>
                <a:t> File</a:t>
              </a:r>
              <a:endParaRPr lang="en-US" sz="2000" dirty="0">
                <a:solidFill>
                  <a:schemeClr val="accent6"/>
                </a:solidFill>
                <a:latin typeface="+mj-lt"/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6052030" y="5170169"/>
              <a:ext cx="2320004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100" dirty="0">
                  <a:solidFill>
                    <a:schemeClr val="accent4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azure site </a:t>
              </a:r>
              <a:r>
                <a:rPr lang="en-US" sz="1100" dirty="0" err="1" smtClean="0">
                  <a:solidFill>
                    <a:schemeClr val="accent4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deploymentscript</a:t>
              </a:r>
              <a:endParaRPr lang="en-US" sz="1100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7736194" y="1879680"/>
            <a:ext cx="1384946" cy="1162099"/>
            <a:chOff x="7477114" y="1879680"/>
            <a:chExt cx="1384946" cy="1162099"/>
          </a:xfrm>
        </p:grpSpPr>
        <p:sp>
          <p:nvSpPr>
            <p:cNvPr id="32" name="TextBox 31"/>
            <p:cNvSpPr txBox="1"/>
            <p:nvPr/>
          </p:nvSpPr>
          <p:spPr>
            <a:xfrm>
              <a:off x="7477114" y="1879680"/>
              <a:ext cx="77938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+mj-lt"/>
                </a:rPr>
                <a:t>Post</a:t>
              </a:r>
              <a:endParaRPr lang="en-US" sz="2000" dirty="0">
                <a:latin typeface="+mj-lt"/>
              </a:endParaRP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7477114" y="2210782"/>
              <a:ext cx="1384946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dirty="0" smtClean="0">
                  <a:solidFill>
                    <a:schemeClr val="accent4"/>
                  </a:solidFill>
                </a:rPr>
                <a:t>Execute action hook script after successful deployment</a:t>
              </a:r>
              <a:endParaRPr lang="en-US" sz="1200" dirty="0">
                <a:solidFill>
                  <a:schemeClr val="accent4"/>
                </a:solidFill>
              </a:endParaRPr>
            </a:p>
          </p:txBody>
        </p:sp>
      </p:grpSp>
      <p:sp>
        <p:nvSpPr>
          <p:cNvPr id="7" name="Oval 6"/>
          <p:cNvSpPr/>
          <p:nvPr/>
        </p:nvSpPr>
        <p:spPr>
          <a:xfrm>
            <a:off x="671490" y="3449561"/>
            <a:ext cx="180000" cy="1800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303182" y="3449561"/>
            <a:ext cx="180000" cy="180000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3041310" y="3449561"/>
            <a:ext cx="180000" cy="180000"/>
          </a:xfrm>
          <a:prstGeom prst="ellipse">
            <a:avLst/>
          </a:prstGeom>
          <a:solidFill>
            <a:schemeClr val="accent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2568420" y="3449561"/>
            <a:ext cx="180000" cy="180000"/>
          </a:xfrm>
          <a:prstGeom prst="ellipse">
            <a:avLst/>
          </a:prstGeom>
          <a:solidFill>
            <a:schemeClr val="accent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5297408" y="3449561"/>
            <a:ext cx="180000" cy="1800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4925954" y="3438059"/>
            <a:ext cx="180000" cy="1800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7249080" y="3452436"/>
            <a:ext cx="180000" cy="180000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7654934" y="3455311"/>
            <a:ext cx="180000" cy="180000"/>
          </a:xfrm>
          <a:prstGeom prst="ellipse">
            <a:avLst/>
          </a:prstGeom>
          <a:solidFill>
            <a:schemeClr val="accent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Straight Connector 44"/>
          <p:cNvCxnSpPr>
            <a:stCxn id="7" idx="0"/>
          </p:cNvCxnSpPr>
          <p:nvPr/>
        </p:nvCxnSpPr>
        <p:spPr>
          <a:xfrm flipV="1">
            <a:off x="761490" y="3125411"/>
            <a:ext cx="0" cy="32415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stCxn id="36" idx="4"/>
            <a:endCxn id="11" idx="0"/>
          </p:cNvCxnSpPr>
          <p:nvPr/>
        </p:nvCxnSpPr>
        <p:spPr>
          <a:xfrm>
            <a:off x="393182" y="3629561"/>
            <a:ext cx="0" cy="24003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stCxn id="16" idx="4"/>
            <a:endCxn id="37" idx="0"/>
          </p:cNvCxnSpPr>
          <p:nvPr/>
        </p:nvCxnSpPr>
        <p:spPr>
          <a:xfrm>
            <a:off x="3131310" y="3125411"/>
            <a:ext cx="0" cy="32415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38" idx="4"/>
            <a:endCxn id="20" idx="0"/>
          </p:cNvCxnSpPr>
          <p:nvPr/>
        </p:nvCxnSpPr>
        <p:spPr>
          <a:xfrm>
            <a:off x="2658420" y="3629561"/>
            <a:ext cx="0" cy="240033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>
            <a:stCxn id="19" idx="4"/>
            <a:endCxn id="39" idx="0"/>
          </p:cNvCxnSpPr>
          <p:nvPr/>
        </p:nvCxnSpPr>
        <p:spPr>
          <a:xfrm>
            <a:off x="5387408" y="3125411"/>
            <a:ext cx="0" cy="32415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>
            <a:stCxn id="40" idx="4"/>
            <a:endCxn id="23" idx="0"/>
          </p:cNvCxnSpPr>
          <p:nvPr/>
        </p:nvCxnSpPr>
        <p:spPr>
          <a:xfrm>
            <a:off x="5015954" y="3618059"/>
            <a:ext cx="0" cy="251535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>
            <a:stCxn id="34" idx="4"/>
            <a:endCxn id="41" idx="0"/>
          </p:cNvCxnSpPr>
          <p:nvPr/>
        </p:nvCxnSpPr>
        <p:spPr>
          <a:xfrm>
            <a:off x="7339080" y="3125411"/>
            <a:ext cx="0" cy="32702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42" idx="4"/>
            <a:endCxn id="27" idx="0"/>
          </p:cNvCxnSpPr>
          <p:nvPr/>
        </p:nvCxnSpPr>
        <p:spPr>
          <a:xfrm>
            <a:off x="7744934" y="3635311"/>
            <a:ext cx="0" cy="234283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Elbow Connector 61"/>
          <p:cNvCxnSpPr>
            <a:stCxn id="6" idx="0"/>
            <a:endCxn id="8" idx="1"/>
          </p:cNvCxnSpPr>
          <p:nvPr/>
        </p:nvCxnSpPr>
        <p:spPr>
          <a:xfrm rot="5400000" flipH="1" flipV="1">
            <a:off x="754652" y="2086573"/>
            <a:ext cx="505676" cy="492000"/>
          </a:xfrm>
          <a:prstGeom prst="bentConnector2">
            <a:avLst/>
          </a:prstGeom>
          <a:ln w="12700">
            <a:solidFill>
              <a:schemeClr val="accent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Elbow Connector 63"/>
          <p:cNvCxnSpPr>
            <a:stCxn id="16" idx="0"/>
            <a:endCxn id="14" idx="1"/>
          </p:cNvCxnSpPr>
          <p:nvPr/>
        </p:nvCxnSpPr>
        <p:spPr>
          <a:xfrm rot="5400000" flipH="1" flipV="1">
            <a:off x="3124472" y="2086573"/>
            <a:ext cx="505676" cy="492000"/>
          </a:xfrm>
          <a:prstGeom prst="bentConnector2">
            <a:avLst/>
          </a:prstGeom>
          <a:ln w="12700">
            <a:solidFill>
              <a:schemeClr val="tx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Elbow Connector 66"/>
          <p:cNvCxnSpPr>
            <a:stCxn id="19" idx="0"/>
            <a:endCxn id="17" idx="1"/>
          </p:cNvCxnSpPr>
          <p:nvPr/>
        </p:nvCxnSpPr>
        <p:spPr>
          <a:xfrm rot="5400000" flipH="1" flipV="1">
            <a:off x="5341753" y="2125390"/>
            <a:ext cx="505676" cy="414366"/>
          </a:xfrm>
          <a:prstGeom prst="bentConnector2">
            <a:avLst/>
          </a:prstGeom>
          <a:ln w="12700">
            <a:solidFill>
              <a:schemeClr val="accent5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Elbow Connector 68"/>
          <p:cNvCxnSpPr>
            <a:stCxn id="34" idx="0"/>
            <a:endCxn id="32" idx="1"/>
          </p:cNvCxnSpPr>
          <p:nvPr/>
        </p:nvCxnSpPr>
        <p:spPr>
          <a:xfrm rot="5400000" flipH="1" flipV="1">
            <a:off x="7284799" y="2134016"/>
            <a:ext cx="505676" cy="397114"/>
          </a:xfrm>
          <a:prstGeom prst="bentConnector2">
            <a:avLst/>
          </a:prstGeom>
          <a:ln w="127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Elbow Connector 70"/>
          <p:cNvCxnSpPr>
            <a:stCxn id="11" idx="4"/>
            <a:endCxn id="12" idx="1"/>
          </p:cNvCxnSpPr>
          <p:nvPr/>
        </p:nvCxnSpPr>
        <p:spPr>
          <a:xfrm rot="16200000" flipH="1">
            <a:off x="449117" y="4353658"/>
            <a:ext cx="191534" cy="303405"/>
          </a:xfrm>
          <a:prstGeom prst="bentConnector2">
            <a:avLst/>
          </a:prstGeom>
          <a:ln w="12700"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Elbow Connector 72"/>
          <p:cNvCxnSpPr>
            <a:stCxn id="20" idx="4"/>
            <a:endCxn id="21" idx="1"/>
          </p:cNvCxnSpPr>
          <p:nvPr/>
        </p:nvCxnSpPr>
        <p:spPr>
          <a:xfrm rot="16200000" flipH="1">
            <a:off x="2695993" y="4372021"/>
            <a:ext cx="213811" cy="288956"/>
          </a:xfrm>
          <a:prstGeom prst="bentConnector2">
            <a:avLst/>
          </a:prstGeom>
          <a:ln w="12700">
            <a:solidFill>
              <a:schemeClr val="bg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Elbow Connector 74"/>
          <p:cNvCxnSpPr>
            <a:stCxn id="23" idx="4"/>
            <a:endCxn id="24" idx="1"/>
          </p:cNvCxnSpPr>
          <p:nvPr/>
        </p:nvCxnSpPr>
        <p:spPr>
          <a:xfrm rot="16200000" flipH="1">
            <a:off x="5045282" y="4380266"/>
            <a:ext cx="213811" cy="272466"/>
          </a:xfrm>
          <a:prstGeom prst="bentConnector2">
            <a:avLst/>
          </a:prstGeom>
          <a:ln w="12700">
            <a:solidFill>
              <a:schemeClr val="accent6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Elbow Connector 76"/>
          <p:cNvCxnSpPr>
            <a:stCxn id="27" idx="4"/>
            <a:endCxn id="28" idx="1"/>
          </p:cNvCxnSpPr>
          <p:nvPr/>
        </p:nvCxnSpPr>
        <p:spPr>
          <a:xfrm rot="16200000" flipH="1">
            <a:off x="7766285" y="4388243"/>
            <a:ext cx="223949" cy="266650"/>
          </a:xfrm>
          <a:prstGeom prst="bentConnector2">
            <a:avLst/>
          </a:prstGeom>
          <a:ln w="12700">
            <a:solidFill>
              <a:schemeClr val="tx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/>
          <p:cNvSpPr/>
          <p:nvPr/>
        </p:nvSpPr>
        <p:spPr>
          <a:xfrm>
            <a:off x="491490" y="2585411"/>
            <a:ext cx="540000" cy="54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/>
          <p:cNvGrpSpPr/>
          <p:nvPr/>
        </p:nvGrpSpPr>
        <p:grpSpPr>
          <a:xfrm>
            <a:off x="2861310" y="2585411"/>
            <a:ext cx="540000" cy="540000"/>
            <a:chOff x="2667000" y="2585411"/>
            <a:chExt cx="540000" cy="540000"/>
          </a:xfrm>
        </p:grpSpPr>
        <p:sp>
          <p:nvSpPr>
            <p:cNvPr id="16" name="Oval 15"/>
            <p:cNvSpPr/>
            <p:nvPr/>
          </p:nvSpPr>
          <p:spPr>
            <a:xfrm>
              <a:off x="2667000" y="2585411"/>
              <a:ext cx="540000" cy="54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TextBox 64"/>
            <p:cNvSpPr txBox="1">
              <a:spLocks noChangeAspect="1"/>
            </p:cNvSpPr>
            <p:nvPr/>
          </p:nvSpPr>
          <p:spPr>
            <a:xfrm>
              <a:off x="2703000" y="2617571"/>
              <a:ext cx="468000" cy="468000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latin typeface="FontAwesome" pitchFamily="2" charset="0"/>
                </a:rPr>
                <a:t></a:t>
              </a:r>
            </a:p>
          </p:txBody>
        </p:sp>
      </p:grpSp>
      <p:sp>
        <p:nvSpPr>
          <p:cNvPr id="11" name="Oval 10"/>
          <p:cNvSpPr/>
          <p:nvPr/>
        </p:nvSpPr>
        <p:spPr>
          <a:xfrm>
            <a:off x="123182" y="3869594"/>
            <a:ext cx="540000" cy="54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2388420" y="3869594"/>
            <a:ext cx="540000" cy="5400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5117408" y="2585411"/>
            <a:ext cx="540000" cy="540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4745954" y="3869594"/>
            <a:ext cx="540000" cy="5400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7474934" y="3869594"/>
            <a:ext cx="540000" cy="54000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8" name="Group 57"/>
          <p:cNvGrpSpPr/>
          <p:nvPr/>
        </p:nvGrpSpPr>
        <p:grpSpPr>
          <a:xfrm>
            <a:off x="7069080" y="2576204"/>
            <a:ext cx="540000" cy="549207"/>
            <a:chOff x="6810000" y="2576204"/>
            <a:chExt cx="540000" cy="549207"/>
          </a:xfrm>
        </p:grpSpPr>
        <p:sp>
          <p:nvSpPr>
            <p:cNvPr id="34" name="Oval 33"/>
            <p:cNvSpPr/>
            <p:nvPr/>
          </p:nvSpPr>
          <p:spPr>
            <a:xfrm>
              <a:off x="6810000" y="2585411"/>
              <a:ext cx="540000" cy="54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TextBox 77"/>
            <p:cNvSpPr txBox="1">
              <a:spLocks noChangeAspect="1"/>
            </p:cNvSpPr>
            <p:nvPr/>
          </p:nvSpPr>
          <p:spPr>
            <a:xfrm>
              <a:off x="6864331" y="2576204"/>
              <a:ext cx="468000" cy="468000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2800" dirty="0" smtClean="0">
                  <a:solidFill>
                    <a:schemeClr val="bg1"/>
                  </a:solidFill>
                  <a:latin typeface="FontAwesome" pitchFamily="2" charset="0"/>
                </a:rPr>
                <a:t></a:t>
              </a:r>
              <a:endParaRPr lang="en-US" sz="3200" dirty="0">
                <a:solidFill>
                  <a:schemeClr val="bg1"/>
                </a:solidFill>
                <a:latin typeface="FontAwesome" pitchFamily="2" charset="0"/>
              </a:endParaRPr>
            </a:p>
          </p:txBody>
        </p:sp>
      </p:grpSp>
      <p:pic>
        <p:nvPicPr>
          <p:cNvPr id="79" name="Picture 14"/>
          <p:cNvPicPr>
            <a:picLocks noChangeAspect="1"/>
          </p:cNvPicPr>
          <p:nvPr/>
        </p:nvPicPr>
        <p:blipFill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999" y="2615593"/>
            <a:ext cx="470074" cy="46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5347" y="3928253"/>
            <a:ext cx="399174" cy="373254"/>
          </a:xfrm>
          <a:prstGeom prst="rect">
            <a:avLst/>
          </a:prstGeom>
        </p:spPr>
      </p:pic>
      <p:pic>
        <p:nvPicPr>
          <p:cNvPr id="80" name="Picture 79"/>
          <p:cNvPicPr>
            <a:picLocks noChangeAspect="1"/>
          </p:cNvPicPr>
          <p:nvPr/>
        </p:nvPicPr>
        <p:blipFill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782" y="3984777"/>
            <a:ext cx="304800" cy="304800"/>
          </a:xfrm>
          <a:prstGeom prst="rect">
            <a:avLst/>
          </a:prstGeom>
        </p:spPr>
      </p:pic>
      <p:pic>
        <p:nvPicPr>
          <p:cNvPr id="87" name="Picture 20"/>
          <p:cNvPicPr>
            <a:picLocks noChangeAspect="1"/>
          </p:cNvPicPr>
          <p:nvPr/>
        </p:nvPicPr>
        <p:blipFill>
          <a:blip r:embed="rId6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5306" y="3960264"/>
            <a:ext cx="342622" cy="3508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Picture 19"/>
          <p:cNvPicPr>
            <a:picLocks noChangeAspect="1"/>
          </p:cNvPicPr>
          <p:nvPr/>
        </p:nvPicPr>
        <p:blipFill>
          <a:blip r:embed="rId7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1171" y="3967358"/>
            <a:ext cx="334498" cy="350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9" name="Picture 14"/>
          <p:cNvPicPr>
            <a:picLocks noChangeAspect="1"/>
          </p:cNvPicPr>
          <p:nvPr/>
        </p:nvPicPr>
        <p:blipFill>
          <a:blip r:embed="rId8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3956" y="2655772"/>
            <a:ext cx="322144" cy="3992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57140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POLLS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mtClean="0"/>
              <a:t>interview based</a:t>
            </a:r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2133600" y="2924094"/>
            <a:ext cx="1257300" cy="1179812"/>
            <a:chOff x="2133600" y="2924094"/>
            <a:chExt cx="1257300" cy="1179812"/>
          </a:xfrm>
        </p:grpSpPr>
        <p:sp>
          <p:nvSpPr>
            <p:cNvPr id="18" name="TextBox 17"/>
            <p:cNvSpPr txBox="1"/>
            <p:nvPr/>
          </p:nvSpPr>
          <p:spPr>
            <a:xfrm>
              <a:off x="2133600" y="2924094"/>
              <a:ext cx="91621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smtClean="0">
                  <a:latin typeface="+mj-lt"/>
                </a:rPr>
                <a:t>200</a:t>
              </a:r>
              <a:endParaRPr lang="en-US" sz="2800">
                <a:latin typeface="+mj-lt"/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2133600" y="3457575"/>
              <a:ext cx="125730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>
                  <a:solidFill>
                    <a:schemeClr val="tx2"/>
                  </a:solidFill>
                </a:rPr>
                <a:t>Lorem </a:t>
              </a:r>
              <a:r>
                <a:rPr lang="en-US" sz="1200" smtClean="0">
                  <a:solidFill>
                    <a:schemeClr val="tx2"/>
                  </a:solidFill>
                </a:rPr>
                <a:t>dolor, </a:t>
              </a:r>
              <a:r>
                <a:rPr lang="en-US" sz="1200">
                  <a:solidFill>
                    <a:schemeClr val="tx2"/>
                  </a:solidFill>
                </a:rPr>
                <a:t>consectetr </a:t>
              </a:r>
              <a:r>
                <a:rPr lang="en-US" sz="1200" smtClean="0">
                  <a:solidFill>
                    <a:schemeClr val="tx2"/>
                  </a:solidFill>
                </a:rPr>
                <a:t>adipiscing</a:t>
              </a:r>
              <a:endParaRPr lang="en-US" sz="1200">
                <a:solidFill>
                  <a:schemeClr val="tx2"/>
                </a:solidFill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3848100" y="1752719"/>
            <a:ext cx="1257300" cy="1330939"/>
            <a:chOff x="3848100" y="1752719"/>
            <a:chExt cx="1257300" cy="1330939"/>
          </a:xfrm>
        </p:grpSpPr>
        <p:sp>
          <p:nvSpPr>
            <p:cNvPr id="26" name="TextBox 25"/>
            <p:cNvSpPr txBox="1"/>
            <p:nvPr/>
          </p:nvSpPr>
          <p:spPr>
            <a:xfrm>
              <a:off x="3848100" y="1752719"/>
              <a:ext cx="55656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smtClean="0">
                  <a:solidFill>
                    <a:schemeClr val="bg1"/>
                  </a:solidFill>
                  <a:latin typeface="+mj-lt"/>
                </a:rPr>
                <a:t>98</a:t>
              </a:r>
              <a:endParaRPr lang="en-US" sz="24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3848100" y="2252661"/>
              <a:ext cx="1257300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>
                  <a:solidFill>
                    <a:schemeClr val="tx2"/>
                  </a:solidFill>
                </a:rPr>
                <a:t>Lorem Ipsum established fact that and </a:t>
              </a:r>
              <a:r>
                <a:rPr lang="en-US" sz="1200" smtClean="0">
                  <a:solidFill>
                    <a:schemeClr val="tx2"/>
                  </a:solidFill>
                </a:rPr>
                <a:t>web</a:t>
              </a:r>
              <a:endParaRPr lang="en-US" sz="1200">
                <a:solidFill>
                  <a:schemeClr val="tx2"/>
                </a:solidFill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6340502" y="1752719"/>
            <a:ext cx="1257300" cy="1146273"/>
            <a:chOff x="6340502" y="1752719"/>
            <a:chExt cx="1257300" cy="1146273"/>
          </a:xfrm>
        </p:grpSpPr>
        <p:sp>
          <p:nvSpPr>
            <p:cNvPr id="28" name="TextBox 27"/>
            <p:cNvSpPr txBox="1"/>
            <p:nvPr/>
          </p:nvSpPr>
          <p:spPr>
            <a:xfrm>
              <a:off x="6340502" y="1752719"/>
              <a:ext cx="52257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smtClean="0">
                  <a:solidFill>
                    <a:schemeClr val="tx2"/>
                  </a:solidFill>
                  <a:latin typeface="+mj-lt"/>
                </a:rPr>
                <a:t>74</a:t>
              </a:r>
              <a:endParaRPr lang="en-US" sz="2400">
                <a:solidFill>
                  <a:schemeClr val="tx2"/>
                </a:solidFill>
                <a:latin typeface="+mj-lt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6340502" y="2252661"/>
              <a:ext cx="125730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smtClean="0">
                  <a:solidFill>
                    <a:schemeClr val="tx2"/>
                  </a:solidFill>
                </a:rPr>
                <a:t>Page </a:t>
              </a:r>
              <a:r>
                <a:rPr lang="en-US" sz="1200">
                  <a:solidFill>
                    <a:schemeClr val="tx2"/>
                  </a:solidFill>
                </a:rPr>
                <a:t>editors now readable </a:t>
              </a:r>
              <a:r>
                <a:rPr lang="en-US" sz="1200" smtClean="0">
                  <a:solidFill>
                    <a:schemeClr val="tx2"/>
                  </a:solidFill>
                </a:rPr>
                <a:t>content</a:t>
              </a:r>
              <a:endParaRPr lang="en-US" sz="1200">
                <a:solidFill>
                  <a:schemeClr val="tx2"/>
                </a:solidFill>
              </a:endParaRP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7565534" y="4980694"/>
            <a:ext cx="1257300" cy="821767"/>
            <a:chOff x="7565534" y="4980694"/>
            <a:chExt cx="1257300" cy="821767"/>
          </a:xfrm>
        </p:grpSpPr>
        <p:sp>
          <p:nvSpPr>
            <p:cNvPr id="35" name="TextBox 34"/>
            <p:cNvSpPr txBox="1"/>
            <p:nvPr/>
          </p:nvSpPr>
          <p:spPr>
            <a:xfrm>
              <a:off x="7565534" y="4980694"/>
              <a:ext cx="284052" cy="3600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>
                  <a:solidFill>
                    <a:schemeClr val="accent1"/>
                  </a:solidFill>
                  <a:latin typeface="+mj-lt"/>
                </a:rPr>
                <a:t>1</a:t>
              </a:r>
              <a:endParaRPr lang="en-US">
                <a:solidFill>
                  <a:schemeClr val="accent1"/>
                </a:solidFill>
                <a:latin typeface="+mj-lt"/>
              </a:endParaRP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7565534" y="5340796"/>
              <a:ext cx="1257300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>
                  <a:solidFill>
                    <a:schemeClr val="tx2"/>
                  </a:solidFill>
                </a:rPr>
                <a:t>C</a:t>
              </a:r>
              <a:r>
                <a:rPr lang="en-US" sz="1200" smtClean="0">
                  <a:solidFill>
                    <a:schemeClr val="tx2"/>
                  </a:solidFill>
                </a:rPr>
                <a:t>onsectetr adipiscing </a:t>
              </a:r>
              <a:endParaRPr lang="en-US" sz="1200">
                <a:solidFill>
                  <a:schemeClr val="tx2"/>
                </a:solidFill>
              </a:endParaRPr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5850031" y="4980694"/>
            <a:ext cx="1257300" cy="821767"/>
            <a:chOff x="5850031" y="4980694"/>
            <a:chExt cx="1257300" cy="821767"/>
          </a:xfrm>
        </p:grpSpPr>
        <p:sp>
          <p:nvSpPr>
            <p:cNvPr id="34" name="TextBox 33"/>
            <p:cNvSpPr txBox="1"/>
            <p:nvPr/>
          </p:nvSpPr>
          <p:spPr>
            <a:xfrm>
              <a:off x="5850031" y="4980694"/>
              <a:ext cx="324128" cy="3600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  <a:latin typeface="+mj-lt"/>
                </a:rPr>
                <a:t>9</a:t>
              </a:r>
              <a:endParaRPr lang="en-US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5850031" y="5340796"/>
              <a:ext cx="1257300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smtClean="0">
                  <a:solidFill>
                    <a:schemeClr val="tx2"/>
                  </a:solidFill>
                </a:rPr>
                <a:t>Readable content</a:t>
              </a:r>
              <a:endParaRPr lang="en-US" sz="1200">
                <a:solidFill>
                  <a:schemeClr val="tx2"/>
                </a:solidFill>
              </a:endParaRPr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1919848" y="4956841"/>
            <a:ext cx="1257300" cy="1030286"/>
            <a:chOff x="1919848" y="4956841"/>
            <a:chExt cx="1257300" cy="1030286"/>
          </a:xfrm>
        </p:grpSpPr>
        <p:sp>
          <p:nvSpPr>
            <p:cNvPr id="30" name="TextBox 29"/>
            <p:cNvSpPr txBox="1"/>
            <p:nvPr/>
          </p:nvSpPr>
          <p:spPr>
            <a:xfrm>
              <a:off x="1919848" y="4956841"/>
              <a:ext cx="492443" cy="3600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smtClean="0">
                  <a:solidFill>
                    <a:schemeClr val="bg2"/>
                  </a:solidFill>
                  <a:latin typeface="+mj-lt"/>
                </a:rPr>
                <a:t>53</a:t>
              </a:r>
              <a:endParaRPr lang="en-US" sz="2000">
                <a:solidFill>
                  <a:schemeClr val="bg2"/>
                </a:solidFill>
                <a:latin typeface="+mj-lt"/>
              </a:endParaRP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1919848" y="5340796"/>
              <a:ext cx="125730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>
                  <a:solidFill>
                    <a:schemeClr val="tx2"/>
                  </a:solidFill>
                </a:rPr>
                <a:t>Content here, making it look like </a:t>
              </a:r>
              <a:r>
                <a:rPr lang="en-US" sz="1200" smtClean="0">
                  <a:solidFill>
                    <a:schemeClr val="tx2"/>
                  </a:solidFill>
                </a:rPr>
                <a:t>readable</a:t>
              </a:r>
              <a:endParaRPr lang="en-US" sz="1200">
                <a:solidFill>
                  <a:schemeClr val="tx2"/>
                </a:solidFill>
              </a:endParaRPr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4000500" y="4956841"/>
            <a:ext cx="1257300" cy="845620"/>
            <a:chOff x="4000500" y="4956841"/>
            <a:chExt cx="1257300" cy="845620"/>
          </a:xfrm>
        </p:grpSpPr>
        <p:sp>
          <p:nvSpPr>
            <p:cNvPr id="31" name="TextBox 30"/>
            <p:cNvSpPr txBox="1"/>
            <p:nvPr/>
          </p:nvSpPr>
          <p:spPr>
            <a:xfrm>
              <a:off x="4000500" y="4956841"/>
              <a:ext cx="498855" cy="3600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smtClean="0">
                  <a:solidFill>
                    <a:schemeClr val="tx2"/>
                  </a:solidFill>
                  <a:latin typeface="+mj-lt"/>
                </a:rPr>
                <a:t>42</a:t>
              </a:r>
              <a:endParaRPr lang="en-US" sz="2000">
                <a:solidFill>
                  <a:schemeClr val="tx2"/>
                </a:solidFill>
                <a:latin typeface="+mj-lt"/>
              </a:endParaRP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4000500" y="5340796"/>
              <a:ext cx="1257300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>
                  <a:solidFill>
                    <a:schemeClr val="tx2"/>
                  </a:solidFill>
                </a:rPr>
                <a:t>E</a:t>
              </a:r>
              <a:r>
                <a:rPr lang="en-US" sz="1200" smtClean="0">
                  <a:solidFill>
                    <a:schemeClr val="tx2"/>
                  </a:solidFill>
                </a:rPr>
                <a:t>stablished </a:t>
              </a:r>
              <a:r>
                <a:rPr lang="en-US" sz="1200">
                  <a:solidFill>
                    <a:schemeClr val="tx2"/>
                  </a:solidFill>
                </a:rPr>
                <a:t>fact </a:t>
              </a:r>
              <a:r>
                <a:rPr lang="en-US" sz="1200" smtClean="0">
                  <a:solidFill>
                    <a:schemeClr val="tx2"/>
                  </a:solidFill>
                </a:rPr>
                <a:t>and web</a:t>
              </a:r>
              <a:endParaRPr lang="en-US" sz="1200">
                <a:solidFill>
                  <a:schemeClr val="tx2"/>
                </a:solidFill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5145155" y="3472241"/>
            <a:ext cx="1257300" cy="1090365"/>
            <a:chOff x="5145155" y="3472241"/>
            <a:chExt cx="1257300" cy="1090365"/>
          </a:xfrm>
        </p:grpSpPr>
        <p:sp>
          <p:nvSpPr>
            <p:cNvPr id="32" name="TextBox 31"/>
            <p:cNvSpPr txBox="1"/>
            <p:nvPr/>
          </p:nvSpPr>
          <p:spPr>
            <a:xfrm>
              <a:off x="5145155" y="3472241"/>
              <a:ext cx="4897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smtClean="0">
                  <a:solidFill>
                    <a:schemeClr val="accent1"/>
                  </a:solidFill>
                  <a:latin typeface="+mj-lt"/>
                </a:rPr>
                <a:t>61</a:t>
              </a:r>
              <a:endParaRPr lang="en-US" sz="2400">
                <a:solidFill>
                  <a:schemeClr val="accent1"/>
                </a:solidFill>
                <a:latin typeface="+mj-lt"/>
              </a:endParaRP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5145155" y="3916275"/>
              <a:ext cx="125730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>
                  <a:solidFill>
                    <a:schemeClr val="tx2"/>
                  </a:solidFill>
                </a:rPr>
                <a:t>Publishing packages and you </a:t>
              </a:r>
              <a:r>
                <a:rPr lang="en-US" sz="1200" smtClean="0">
                  <a:solidFill>
                    <a:schemeClr val="tx2"/>
                  </a:solidFill>
                </a:rPr>
                <a:t>need</a:t>
              </a:r>
              <a:endParaRPr lang="en-US" sz="1200">
                <a:solidFill>
                  <a:schemeClr val="tx2"/>
                </a:solidFill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7613501" y="3472241"/>
            <a:ext cx="1257300" cy="1275031"/>
            <a:chOff x="7613501" y="3472241"/>
            <a:chExt cx="1257300" cy="1275031"/>
          </a:xfrm>
        </p:grpSpPr>
        <p:sp>
          <p:nvSpPr>
            <p:cNvPr id="33" name="TextBox 32"/>
            <p:cNvSpPr txBox="1"/>
            <p:nvPr/>
          </p:nvSpPr>
          <p:spPr>
            <a:xfrm>
              <a:off x="7613501" y="3472241"/>
              <a:ext cx="55335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smtClean="0">
                  <a:solidFill>
                    <a:schemeClr val="accent6"/>
                  </a:solidFill>
                  <a:latin typeface="+mj-lt"/>
                </a:rPr>
                <a:t>59</a:t>
              </a:r>
              <a:endParaRPr lang="en-US" sz="2400">
                <a:solidFill>
                  <a:schemeClr val="accent6"/>
                </a:solidFill>
                <a:latin typeface="+mj-lt"/>
              </a:endParaRP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7613501" y="3916275"/>
              <a:ext cx="1257300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smtClean="0">
                  <a:solidFill>
                    <a:schemeClr val="tx2"/>
                  </a:solidFill>
                </a:rPr>
                <a:t>To </a:t>
              </a:r>
              <a:r>
                <a:rPr lang="en-US" sz="1200">
                  <a:solidFill>
                    <a:schemeClr val="tx2"/>
                  </a:solidFill>
                </a:rPr>
                <a:t>be sure there isn't anything default</a:t>
              </a:r>
            </a:p>
          </p:txBody>
        </p:sp>
      </p:grpSp>
      <p:cxnSp>
        <p:nvCxnSpPr>
          <p:cNvPr id="47" name="Straight Arrow Connector 46"/>
          <p:cNvCxnSpPr>
            <a:stCxn id="10" idx="6"/>
          </p:cNvCxnSpPr>
          <p:nvPr/>
        </p:nvCxnSpPr>
        <p:spPr>
          <a:xfrm>
            <a:off x="1981200" y="5322942"/>
            <a:ext cx="1080000" cy="0"/>
          </a:xfrm>
          <a:prstGeom prst="straightConnector1">
            <a:avLst/>
          </a:prstGeom>
          <a:ln w="9525">
            <a:solidFill>
              <a:schemeClr val="tx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11" idx="6"/>
          </p:cNvCxnSpPr>
          <p:nvPr/>
        </p:nvCxnSpPr>
        <p:spPr>
          <a:xfrm>
            <a:off x="4048973" y="5322942"/>
            <a:ext cx="1080000" cy="0"/>
          </a:xfrm>
          <a:prstGeom prst="straightConnector1">
            <a:avLst/>
          </a:prstGeom>
          <a:ln>
            <a:solidFill>
              <a:schemeClr val="tx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12" idx="6"/>
          </p:cNvCxnSpPr>
          <p:nvPr/>
        </p:nvCxnSpPr>
        <p:spPr>
          <a:xfrm>
            <a:off x="5910261" y="5322942"/>
            <a:ext cx="1080000" cy="0"/>
          </a:xfrm>
          <a:prstGeom prst="straightConnector1">
            <a:avLst/>
          </a:prstGeom>
          <a:ln>
            <a:solidFill>
              <a:schemeClr val="tx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13" idx="6"/>
          </p:cNvCxnSpPr>
          <p:nvPr/>
        </p:nvCxnSpPr>
        <p:spPr>
          <a:xfrm>
            <a:off x="7620000" y="5322942"/>
            <a:ext cx="1080000" cy="0"/>
          </a:xfrm>
          <a:prstGeom prst="straightConnector1">
            <a:avLst/>
          </a:prstGeom>
          <a:ln>
            <a:solidFill>
              <a:schemeClr val="tx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4" idx="6"/>
          </p:cNvCxnSpPr>
          <p:nvPr/>
        </p:nvCxnSpPr>
        <p:spPr>
          <a:xfrm flipV="1">
            <a:off x="2140949" y="3447394"/>
            <a:ext cx="1080000" cy="1"/>
          </a:xfrm>
          <a:prstGeom prst="straightConnector1">
            <a:avLst/>
          </a:prstGeom>
          <a:ln>
            <a:solidFill>
              <a:schemeClr val="tx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stCxn id="7" idx="6"/>
          </p:cNvCxnSpPr>
          <p:nvPr/>
        </p:nvCxnSpPr>
        <p:spPr>
          <a:xfrm>
            <a:off x="3905250" y="2214562"/>
            <a:ext cx="1080000" cy="0"/>
          </a:xfrm>
          <a:prstGeom prst="straightConnector1">
            <a:avLst/>
          </a:prstGeom>
          <a:ln>
            <a:solidFill>
              <a:schemeClr val="tx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>
            <a:stCxn id="9" idx="6"/>
          </p:cNvCxnSpPr>
          <p:nvPr/>
        </p:nvCxnSpPr>
        <p:spPr>
          <a:xfrm flipV="1">
            <a:off x="6400800" y="2211943"/>
            <a:ext cx="1080000" cy="2619"/>
          </a:xfrm>
          <a:prstGeom prst="straightConnector1">
            <a:avLst/>
          </a:prstGeom>
          <a:ln>
            <a:solidFill>
              <a:schemeClr val="tx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13" name="Straight Arrow Connector 13312"/>
          <p:cNvCxnSpPr>
            <a:stCxn id="8" idx="6"/>
          </p:cNvCxnSpPr>
          <p:nvPr/>
        </p:nvCxnSpPr>
        <p:spPr>
          <a:xfrm>
            <a:off x="5181600" y="3916275"/>
            <a:ext cx="1080000" cy="0"/>
          </a:xfrm>
          <a:prstGeom prst="straightConnector1">
            <a:avLst/>
          </a:prstGeom>
          <a:ln>
            <a:solidFill>
              <a:schemeClr val="tx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16" name="Straight Arrow Connector 13315"/>
          <p:cNvCxnSpPr>
            <a:stCxn id="14" idx="6"/>
          </p:cNvCxnSpPr>
          <p:nvPr/>
        </p:nvCxnSpPr>
        <p:spPr>
          <a:xfrm>
            <a:off x="7631058" y="3916275"/>
            <a:ext cx="1080000" cy="0"/>
          </a:xfrm>
          <a:prstGeom prst="straightConnector1">
            <a:avLst/>
          </a:prstGeom>
          <a:ln>
            <a:solidFill>
              <a:schemeClr val="tx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/>
          <p:cNvGrpSpPr/>
          <p:nvPr/>
        </p:nvGrpSpPr>
        <p:grpSpPr>
          <a:xfrm>
            <a:off x="381000" y="2567420"/>
            <a:ext cx="1759949" cy="1759949"/>
            <a:chOff x="381000" y="2567420"/>
            <a:chExt cx="1759949" cy="1759949"/>
          </a:xfrm>
        </p:grpSpPr>
        <p:sp>
          <p:nvSpPr>
            <p:cNvPr id="4" name="Oval 3"/>
            <p:cNvSpPr/>
            <p:nvPr/>
          </p:nvSpPr>
          <p:spPr>
            <a:xfrm>
              <a:off x="381000" y="2567420"/>
              <a:ext cx="1759949" cy="175994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TextBox 49"/>
            <p:cNvSpPr txBox="1">
              <a:spLocks noChangeAspect="1"/>
            </p:cNvSpPr>
            <p:nvPr/>
          </p:nvSpPr>
          <p:spPr>
            <a:xfrm>
              <a:off x="742087" y="2928427"/>
              <a:ext cx="1037774" cy="1037774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8000">
                  <a:solidFill>
                    <a:schemeClr val="bg1"/>
                  </a:solidFill>
                  <a:latin typeface="Sosa" pitchFamily="2" charset="0"/>
                  <a:ea typeface="Entypo" pitchFamily="2" charset="0"/>
                </a:rPr>
                <a:t>8</a:t>
              </a:r>
              <a:endParaRPr lang="ru-RU" sz="8000" dirty="0">
                <a:solidFill>
                  <a:schemeClr val="bg1"/>
                </a:solidFill>
                <a:ea typeface="Entypo" pitchFamily="2" charset="0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2914650" y="1719262"/>
            <a:ext cx="990600" cy="990600"/>
            <a:chOff x="2914650" y="1719262"/>
            <a:chExt cx="990600" cy="990600"/>
          </a:xfrm>
        </p:grpSpPr>
        <p:sp>
          <p:nvSpPr>
            <p:cNvPr id="7" name="Oval 6"/>
            <p:cNvSpPr/>
            <p:nvPr/>
          </p:nvSpPr>
          <p:spPr>
            <a:xfrm>
              <a:off x="2914650" y="1719262"/>
              <a:ext cx="990600" cy="990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TextBox 50"/>
            <p:cNvSpPr txBox="1">
              <a:spLocks noChangeAspect="1"/>
            </p:cNvSpPr>
            <p:nvPr/>
          </p:nvSpPr>
          <p:spPr>
            <a:xfrm>
              <a:off x="3091224" y="1857736"/>
              <a:ext cx="618401" cy="618401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4000" dirty="0">
                  <a:solidFill>
                    <a:schemeClr val="bg1"/>
                  </a:solidFill>
                  <a:latin typeface="Sosa" pitchFamily="2" charset="0"/>
                  <a:ea typeface="Entypo" pitchFamily="2" charset="0"/>
                </a:rPr>
                <a:t>5</a:t>
              </a:r>
              <a:endParaRPr lang="ru-RU" sz="4000" dirty="0">
                <a:solidFill>
                  <a:schemeClr val="bg1"/>
                </a:solidFill>
                <a:ea typeface="Entypo" pitchFamily="2" charset="0"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410200" y="1719262"/>
            <a:ext cx="990600" cy="990600"/>
            <a:chOff x="5410200" y="1719262"/>
            <a:chExt cx="990600" cy="990600"/>
          </a:xfrm>
        </p:grpSpPr>
        <p:sp>
          <p:nvSpPr>
            <p:cNvPr id="9" name="Oval 8"/>
            <p:cNvSpPr/>
            <p:nvPr/>
          </p:nvSpPr>
          <p:spPr>
            <a:xfrm>
              <a:off x="5410200" y="1719262"/>
              <a:ext cx="990600" cy="9906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TextBox 51"/>
            <p:cNvSpPr txBox="1">
              <a:spLocks noChangeAspect="1"/>
            </p:cNvSpPr>
            <p:nvPr/>
          </p:nvSpPr>
          <p:spPr>
            <a:xfrm>
              <a:off x="5636821" y="1921144"/>
              <a:ext cx="538672" cy="538672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4400">
                  <a:solidFill>
                    <a:schemeClr val="bg1"/>
                  </a:solidFill>
                  <a:latin typeface="Sosa" pitchFamily="2" charset="0"/>
                  <a:ea typeface="Entypo" pitchFamily="2" charset="0"/>
                </a:rPr>
                <a:t>7</a:t>
              </a:r>
              <a:endParaRPr lang="ru-RU" sz="4400" dirty="0">
                <a:solidFill>
                  <a:schemeClr val="bg1"/>
                </a:solidFill>
                <a:ea typeface="Entypo" pitchFamily="2" charset="0"/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4191000" y="3420975"/>
            <a:ext cx="990600" cy="990600"/>
            <a:chOff x="4191000" y="3420975"/>
            <a:chExt cx="990600" cy="990600"/>
          </a:xfrm>
        </p:grpSpPr>
        <p:sp>
          <p:nvSpPr>
            <p:cNvPr id="8" name="Oval 7"/>
            <p:cNvSpPr/>
            <p:nvPr/>
          </p:nvSpPr>
          <p:spPr>
            <a:xfrm>
              <a:off x="4191000" y="3420975"/>
              <a:ext cx="990600" cy="990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TextBox 53"/>
            <p:cNvSpPr txBox="1">
              <a:spLocks noChangeAspect="1"/>
            </p:cNvSpPr>
            <p:nvPr/>
          </p:nvSpPr>
          <p:spPr>
            <a:xfrm>
              <a:off x="4451665" y="3638125"/>
              <a:ext cx="468000" cy="468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3600">
                  <a:solidFill>
                    <a:schemeClr val="bg1"/>
                  </a:solidFill>
                  <a:latin typeface="Sosa" pitchFamily="2" charset="0"/>
                  <a:ea typeface="Entypo" pitchFamily="2" charset="0"/>
                </a:rPr>
                <a:t>6</a:t>
              </a:r>
              <a:endParaRPr lang="ru-RU" sz="3600" dirty="0">
                <a:solidFill>
                  <a:schemeClr val="bg1"/>
                </a:solidFill>
                <a:ea typeface="Entypo" pitchFamily="2" charset="0"/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6640458" y="3420975"/>
            <a:ext cx="990600" cy="990600"/>
            <a:chOff x="6640458" y="3420975"/>
            <a:chExt cx="990600" cy="990600"/>
          </a:xfrm>
        </p:grpSpPr>
        <p:sp>
          <p:nvSpPr>
            <p:cNvPr id="14" name="Oval 13"/>
            <p:cNvSpPr/>
            <p:nvPr/>
          </p:nvSpPr>
          <p:spPr>
            <a:xfrm>
              <a:off x="6640458" y="3420975"/>
              <a:ext cx="990600" cy="990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TextBox 54"/>
            <p:cNvSpPr txBox="1">
              <a:spLocks noChangeAspect="1"/>
            </p:cNvSpPr>
            <p:nvPr/>
          </p:nvSpPr>
          <p:spPr>
            <a:xfrm>
              <a:off x="6873396" y="3615190"/>
              <a:ext cx="560236" cy="560236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3600">
                  <a:solidFill>
                    <a:schemeClr val="bg1"/>
                  </a:solidFill>
                  <a:latin typeface="Sosa" pitchFamily="2" charset="0"/>
                  <a:ea typeface="Entypo" pitchFamily="2" charset="0"/>
                </a:rPr>
                <a:t>:</a:t>
              </a:r>
              <a:endParaRPr lang="ru-RU" sz="3600" dirty="0">
                <a:solidFill>
                  <a:schemeClr val="bg1"/>
                </a:solidFill>
                <a:ea typeface="Entypo" pitchFamily="2" charset="0"/>
              </a:endParaRP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1371600" y="5018142"/>
            <a:ext cx="609600" cy="609600"/>
            <a:chOff x="1371600" y="5018142"/>
            <a:chExt cx="609600" cy="609600"/>
          </a:xfrm>
        </p:grpSpPr>
        <p:sp>
          <p:nvSpPr>
            <p:cNvPr id="10" name="Oval 9"/>
            <p:cNvSpPr/>
            <p:nvPr/>
          </p:nvSpPr>
          <p:spPr>
            <a:xfrm>
              <a:off x="1371600" y="5018142"/>
              <a:ext cx="609600" cy="60960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2"/>
                </a:solidFill>
              </a:endParaRPr>
            </a:p>
          </p:txBody>
        </p:sp>
        <p:sp>
          <p:nvSpPr>
            <p:cNvPr id="56" name="TextBox 55"/>
            <p:cNvSpPr txBox="1">
              <a:spLocks noChangeAspect="1"/>
            </p:cNvSpPr>
            <p:nvPr/>
          </p:nvSpPr>
          <p:spPr>
            <a:xfrm>
              <a:off x="1433298" y="5082841"/>
              <a:ext cx="468000" cy="468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2400">
                  <a:solidFill>
                    <a:schemeClr val="bg1"/>
                  </a:solidFill>
                  <a:latin typeface="Sosa" pitchFamily="2" charset="0"/>
                  <a:ea typeface="Entypo" pitchFamily="2" charset="0"/>
                </a:rPr>
                <a:t>0</a:t>
              </a:r>
              <a:endParaRPr lang="ru-RU" sz="2400" dirty="0">
                <a:solidFill>
                  <a:schemeClr val="bg1"/>
                </a:solidFill>
                <a:ea typeface="Entypo" pitchFamily="2" charset="0"/>
              </a:endParaRPr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3439373" y="5018142"/>
            <a:ext cx="609600" cy="609600"/>
            <a:chOff x="3439373" y="5018142"/>
            <a:chExt cx="609600" cy="609600"/>
          </a:xfrm>
        </p:grpSpPr>
        <p:sp>
          <p:nvSpPr>
            <p:cNvPr id="11" name="Oval 10"/>
            <p:cNvSpPr/>
            <p:nvPr/>
          </p:nvSpPr>
          <p:spPr>
            <a:xfrm>
              <a:off x="3439373" y="5018142"/>
              <a:ext cx="609600" cy="6096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TextBox 57"/>
            <p:cNvSpPr txBox="1">
              <a:spLocks noChangeAspect="1"/>
            </p:cNvSpPr>
            <p:nvPr/>
          </p:nvSpPr>
          <p:spPr>
            <a:xfrm>
              <a:off x="3510173" y="5082155"/>
              <a:ext cx="468000" cy="468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Sosa" pitchFamily="2" charset="0"/>
                  <a:ea typeface="Entypo" pitchFamily="2" charset="0"/>
                </a:rPr>
                <a:t>1</a:t>
              </a:r>
              <a:endParaRPr lang="ru-RU" sz="2400" dirty="0">
                <a:solidFill>
                  <a:schemeClr val="bg1"/>
                </a:solidFill>
                <a:ea typeface="Entypo" pitchFamily="2" charset="0"/>
              </a:endParaRPr>
            </a:p>
          </p:txBody>
        </p:sp>
      </p:grpSp>
      <p:grpSp>
        <p:nvGrpSpPr>
          <p:cNvPr id="13312" name="Group 13311"/>
          <p:cNvGrpSpPr/>
          <p:nvPr/>
        </p:nvGrpSpPr>
        <p:grpSpPr>
          <a:xfrm>
            <a:off x="5442004" y="5088813"/>
            <a:ext cx="468258" cy="479097"/>
            <a:chOff x="5442004" y="5088813"/>
            <a:chExt cx="468258" cy="479097"/>
          </a:xfrm>
        </p:grpSpPr>
        <p:sp>
          <p:nvSpPr>
            <p:cNvPr id="12" name="Oval 11"/>
            <p:cNvSpPr/>
            <p:nvPr/>
          </p:nvSpPr>
          <p:spPr>
            <a:xfrm>
              <a:off x="5442004" y="5088813"/>
              <a:ext cx="468258" cy="46825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TextBox 59"/>
            <p:cNvSpPr txBox="1">
              <a:spLocks noChangeAspect="1"/>
            </p:cNvSpPr>
            <p:nvPr/>
          </p:nvSpPr>
          <p:spPr>
            <a:xfrm>
              <a:off x="5442262" y="5099910"/>
              <a:ext cx="468000" cy="468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2400">
                  <a:solidFill>
                    <a:schemeClr val="accent6"/>
                  </a:solidFill>
                  <a:latin typeface="Sosa" pitchFamily="2" charset="0"/>
                  <a:ea typeface="Entypo" pitchFamily="2" charset="0"/>
                </a:rPr>
                <a:t>2</a:t>
              </a:r>
              <a:endParaRPr lang="ru-RU" sz="2400" dirty="0">
                <a:solidFill>
                  <a:schemeClr val="accent6"/>
                </a:solidFill>
                <a:ea typeface="Entypo" pitchFamily="2" charset="0"/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7254054" y="5139969"/>
            <a:ext cx="365946" cy="365946"/>
            <a:chOff x="7254054" y="5139969"/>
            <a:chExt cx="365946" cy="365946"/>
          </a:xfrm>
        </p:grpSpPr>
        <p:sp>
          <p:nvSpPr>
            <p:cNvPr id="13" name="Oval 12"/>
            <p:cNvSpPr/>
            <p:nvPr/>
          </p:nvSpPr>
          <p:spPr>
            <a:xfrm>
              <a:off x="7254054" y="5139969"/>
              <a:ext cx="365946" cy="36594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TextBox 61"/>
            <p:cNvSpPr txBox="1">
              <a:spLocks noChangeAspect="1"/>
            </p:cNvSpPr>
            <p:nvPr/>
          </p:nvSpPr>
          <p:spPr>
            <a:xfrm>
              <a:off x="7294745" y="5184055"/>
              <a:ext cx="277773" cy="277773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Sosa" pitchFamily="2" charset="0"/>
                  <a:ea typeface="Entypo" pitchFamily="2" charset="0"/>
                </a:rPr>
                <a:t>/</a:t>
              </a:r>
              <a:endParaRPr lang="ru-RU" dirty="0">
                <a:solidFill>
                  <a:schemeClr val="bg1"/>
                </a:solidFill>
                <a:ea typeface="Entypo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31096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000"/>
                            </p:stCondLst>
                            <p:childTnLst>
                              <p:par>
                                <p:cTn id="4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500"/>
                            </p:stCondLst>
                            <p:childTnLst>
                              <p:par>
                                <p:cTn id="5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3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000"/>
                            </p:stCondLst>
                            <p:childTnLst>
                              <p:par>
                                <p:cTn id="5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4500"/>
                            </p:stCondLst>
                            <p:childTnLst>
                              <p:par>
                                <p:cTn id="6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13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0"/>
                            </p:stCondLst>
                            <p:childTnLst>
                              <p:par>
                                <p:cTn id="7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500"/>
                            </p:stCondLst>
                            <p:childTnLst>
                              <p:par>
                                <p:cTn id="7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6000"/>
                            </p:stCondLst>
                            <p:childTnLst>
                              <p:par>
                                <p:cTn id="8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6500"/>
                            </p:stCondLst>
                            <p:childTnLst>
                              <p:par>
                                <p:cTn id="8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7000"/>
                            </p:stCondLst>
                            <p:childTnLst>
                              <p:par>
                                <p:cTn id="9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133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133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13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7500"/>
                            </p:stCondLst>
                            <p:childTnLst>
                              <p:par>
                                <p:cTn id="10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8000"/>
                            </p:stCondLst>
                            <p:childTnLst>
                              <p:par>
                                <p:cTn id="10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8500"/>
                            </p:stCondLst>
                            <p:childTnLst>
                              <p:par>
                                <p:cTn id="1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11" name="Oval 10"/>
          <p:cNvSpPr/>
          <p:nvPr/>
        </p:nvSpPr>
        <p:spPr>
          <a:xfrm>
            <a:off x="3865374" y="1384651"/>
            <a:ext cx="185865" cy="18586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0" y="609600"/>
            <a:ext cx="4147028" cy="4729707"/>
            <a:chOff x="0" y="609600"/>
            <a:chExt cx="4147028" cy="4729707"/>
          </a:xfrm>
        </p:grpSpPr>
        <p:sp>
          <p:nvSpPr>
            <p:cNvPr id="4" name="Oval 4">
              <a:hlinkClick r:id="" action="ppaction://hlinkshowjump?jump=nextslide"/>
            </p:cNvPr>
            <p:cNvSpPr/>
            <p:nvPr/>
          </p:nvSpPr>
          <p:spPr>
            <a:xfrm>
              <a:off x="0" y="609600"/>
              <a:ext cx="4147028" cy="4729707"/>
            </a:xfrm>
            <a:custGeom>
              <a:avLst/>
              <a:gdLst/>
              <a:ahLst/>
              <a:cxnLst/>
              <a:rect l="l" t="t" r="r" b="b"/>
              <a:pathLst>
                <a:path w="4067464" h="4638964">
                  <a:moveTo>
                    <a:pt x="1747982" y="0"/>
                  </a:moveTo>
                  <a:cubicBezTo>
                    <a:pt x="3028997" y="0"/>
                    <a:pt x="4067464" y="1038467"/>
                    <a:pt x="4067464" y="2319482"/>
                  </a:cubicBezTo>
                  <a:cubicBezTo>
                    <a:pt x="4067464" y="3600497"/>
                    <a:pt x="3028997" y="4638964"/>
                    <a:pt x="1747982" y="4638964"/>
                  </a:cubicBezTo>
                  <a:cubicBezTo>
                    <a:pt x="1049771" y="4638964"/>
                    <a:pt x="423614" y="4330462"/>
                    <a:pt x="0" y="3840927"/>
                  </a:cubicBezTo>
                  <a:lnTo>
                    <a:pt x="0" y="798037"/>
                  </a:lnTo>
                  <a:cubicBezTo>
                    <a:pt x="423614" y="308502"/>
                    <a:pt x="1049771" y="0"/>
                    <a:pt x="1747982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228600" y="1391178"/>
              <a:ext cx="3505200" cy="19389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4000" dirty="0" smtClean="0">
                  <a:solidFill>
                    <a:schemeClr val="bg1"/>
                  </a:solidFill>
                  <a:latin typeface="+mj-lt"/>
                </a:rPr>
                <a:t>WE’RE A COMMUNITY LEADER</a:t>
              </a:r>
              <a:endParaRPr lang="en-US" sz="40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28600" y="3433648"/>
              <a:ext cx="3581400" cy="132343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1600" dirty="0" smtClean="0">
                  <a:solidFill>
                    <a:schemeClr val="accent4"/>
                  </a:solidFill>
                </a:rPr>
                <a:t>That </a:t>
              </a:r>
              <a:r>
                <a:rPr lang="en-US" sz="1600" dirty="0">
                  <a:solidFill>
                    <a:schemeClr val="accent4"/>
                  </a:solidFill>
                </a:rPr>
                <a:t>supports high-impact </a:t>
              </a:r>
              <a:r>
                <a:rPr lang="en-US" sz="1600" dirty="0" smtClean="0">
                  <a:solidFill>
                    <a:schemeClr val="accent4"/>
                  </a:solidFill>
                </a:rPr>
                <a:t>opportunities by </a:t>
              </a:r>
              <a:r>
                <a:rPr lang="en-US" sz="1600" dirty="0">
                  <a:solidFill>
                    <a:schemeClr val="accent4"/>
                  </a:solidFill>
                </a:rPr>
                <a:t>working closely with organizations and other resources to create positive and lasting </a:t>
              </a:r>
              <a:r>
                <a:rPr lang="en-US" sz="1600" dirty="0" smtClean="0">
                  <a:solidFill>
                    <a:schemeClr val="accent4"/>
                  </a:solidFill>
                </a:rPr>
                <a:t>change</a:t>
              </a:r>
              <a:endParaRPr lang="en-US" sz="1600" dirty="0">
                <a:solidFill>
                  <a:schemeClr val="accent4"/>
                </a:solidFill>
              </a:endParaRPr>
            </a:p>
          </p:txBody>
        </p:sp>
        <p:sp>
          <p:nvSpPr>
            <p:cNvPr id="12" name="TextBox 11"/>
            <p:cNvSpPr txBox="1">
              <a:spLocks noChangeAspect="1"/>
            </p:cNvSpPr>
            <p:nvPr/>
          </p:nvSpPr>
          <p:spPr>
            <a:xfrm>
              <a:off x="2250816" y="976884"/>
              <a:ext cx="1077600" cy="10776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9600" dirty="0" smtClean="0">
                  <a:solidFill>
                    <a:schemeClr val="accent5"/>
                  </a:solidFill>
                  <a:latin typeface="RaphaelIcons" pitchFamily="2" charset="0"/>
                </a:rPr>
                <a:t>x</a:t>
              </a:r>
              <a:endParaRPr lang="ru-RU" sz="9600" dirty="0">
                <a:solidFill>
                  <a:schemeClr val="accent5"/>
                </a:solidFill>
              </a:endParaRPr>
            </a:p>
          </p:txBody>
        </p:sp>
      </p:grpSp>
      <p:sp>
        <p:nvSpPr>
          <p:cNvPr id="15" name="TextBox 14"/>
          <p:cNvSpPr txBox="1">
            <a:spLocks noChangeAspect="1"/>
          </p:cNvSpPr>
          <p:nvPr/>
        </p:nvSpPr>
        <p:spPr>
          <a:xfrm>
            <a:off x="2748600" y="5105307"/>
            <a:ext cx="468000" cy="468000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1">
            <a:noAutofit/>
          </a:bodyPr>
          <a:lstStyle/>
          <a:p>
            <a:pPr algn="ctr"/>
            <a:r>
              <a:rPr lang="en-US" sz="5400">
                <a:solidFill>
                  <a:schemeClr val="bg1"/>
                </a:solidFill>
                <a:latin typeface="Entypo" pitchFamily="2" charset="0"/>
                <a:ea typeface="Entypo" pitchFamily="2" charset="0"/>
              </a:rPr>
              <a:t>9</a:t>
            </a:r>
            <a:endParaRPr lang="ru-RU" sz="5400" dirty="0">
              <a:solidFill>
                <a:schemeClr val="bg1"/>
              </a:solidFill>
              <a:ea typeface="Entypo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43892" y="5031465"/>
            <a:ext cx="615684" cy="615684"/>
          </a:xfrm>
          <a:prstGeom prst="ellipse">
            <a:avLst/>
          </a:prstGeom>
          <a:solidFill>
            <a:schemeClr val="tx2"/>
          </a:solidFill>
        </p:spPr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sz="3200" b="1" dirty="0" smtClean="0">
                <a:solidFill>
                  <a:schemeClr val="bg1"/>
                </a:solidFill>
                <a:latin typeface="Novecento sans wide Book" panose="00000405000000000000" pitchFamily="50" charset="0"/>
              </a:rPr>
              <a:t>V</a:t>
            </a:r>
            <a:endParaRPr lang="ru-RU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5682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ip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75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5" grpId="0"/>
      <p:bldP spid="8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MEET THE </a:t>
            </a:r>
            <a:r>
              <a:rPr lang="en-US" b="1" dirty="0" smtClean="0">
                <a:solidFill>
                  <a:schemeClr val="tx1"/>
                </a:solidFill>
                <a:latin typeface="Novecento sans wide Book" panose="00000405000000000000" pitchFamily="50" charset="0"/>
              </a:rPr>
              <a:t>COMMUNITY</a:t>
            </a:r>
            <a:endParaRPr lang="en-US" b="1" spc="0" dirty="0">
              <a:solidFill>
                <a:schemeClr val="accent1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2400"/>
              <a:t>o</a:t>
            </a:r>
            <a:r>
              <a:rPr lang="en-US" sz="2400" smtClean="0"/>
              <a:t>ur </a:t>
            </a:r>
            <a:r>
              <a:rPr lang="en-US" sz="2400"/>
              <a:t>workflow </a:t>
            </a:r>
            <a:r>
              <a:rPr lang="en-US" sz="2400" smtClean="0"/>
              <a:t>3</a:t>
            </a:r>
            <a:endParaRPr lang="en-US" sz="2400" b="0" dirty="0">
              <a:solidFill>
                <a:schemeClr val="tx2"/>
              </a:solidFill>
            </a:endParaRPr>
          </a:p>
        </p:txBody>
      </p:sp>
      <p:graphicFrame>
        <p:nvGraphicFramePr>
          <p:cNvPr id="2" name="Chart 1"/>
          <p:cNvGraphicFramePr/>
          <p:nvPr>
            <p:extLst>
              <p:ext uri="{D42A27DB-BD31-4B8C-83A1-F6EECF244321}">
                <p14:modId xmlns:p14="http://schemas.microsoft.com/office/powerpoint/2010/main" val="1973318867"/>
              </p:ext>
            </p:extLst>
          </p:nvPr>
        </p:nvGraphicFramePr>
        <p:xfrm>
          <a:off x="158186" y="2179022"/>
          <a:ext cx="3064282" cy="320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5" name="Group 4"/>
          <p:cNvGrpSpPr/>
          <p:nvPr/>
        </p:nvGrpSpPr>
        <p:grpSpPr>
          <a:xfrm>
            <a:off x="382432" y="2133600"/>
            <a:ext cx="2406428" cy="863803"/>
            <a:chOff x="382432" y="2133600"/>
            <a:chExt cx="2406428" cy="863803"/>
          </a:xfrm>
        </p:grpSpPr>
        <p:sp>
          <p:nvSpPr>
            <p:cNvPr id="7" name="TextBox 6"/>
            <p:cNvSpPr txBox="1"/>
            <p:nvPr/>
          </p:nvSpPr>
          <p:spPr>
            <a:xfrm>
              <a:off x="382432" y="2133600"/>
              <a:ext cx="189737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smtClean="0">
                  <a:solidFill>
                    <a:schemeClr val="bg1"/>
                  </a:solidFill>
                  <a:latin typeface="+mj-lt"/>
                </a:rPr>
                <a:t>REQUEST LEGAL </a:t>
              </a:r>
            </a:p>
            <a:p>
              <a:r>
                <a:rPr lang="en-US" sz="1600" smtClean="0">
                  <a:solidFill>
                    <a:schemeClr val="bg1"/>
                  </a:solidFill>
                  <a:latin typeface="+mj-lt"/>
                </a:rPr>
                <a:t>APPROVAL</a:t>
              </a:r>
              <a:endParaRPr lang="en-US" sz="16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82432" y="2735793"/>
              <a:ext cx="240642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>
                  <a:solidFill>
                    <a:schemeClr val="accent4"/>
                  </a:solidFill>
                </a:rPr>
                <a:t>Lorem Ipsum established fact </a:t>
              </a:r>
              <a:r>
                <a:rPr lang="en-US" sz="1100" smtClean="0">
                  <a:solidFill>
                    <a:schemeClr val="accent4"/>
                  </a:solidFill>
                </a:rPr>
                <a:t>that</a:t>
              </a:r>
              <a:endParaRPr lang="en-US" sz="1100">
                <a:solidFill>
                  <a:schemeClr val="accent4"/>
                </a:solidFill>
              </a:endParaRP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458632" y="3648280"/>
            <a:ext cx="204254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smtClean="0">
                <a:solidFill>
                  <a:schemeClr val="accent1"/>
                </a:solidFill>
              </a:rPr>
              <a:t>various </a:t>
            </a:r>
            <a:r>
              <a:rPr lang="en-US" sz="1050">
                <a:solidFill>
                  <a:schemeClr val="accent1"/>
                </a:solidFill>
              </a:rPr>
              <a:t>versions have </a:t>
            </a:r>
            <a:r>
              <a:rPr lang="en-US" sz="1050" smtClean="0">
                <a:solidFill>
                  <a:schemeClr val="accent1"/>
                </a:solidFill>
              </a:rPr>
              <a:t>evolved</a:t>
            </a:r>
            <a:endParaRPr lang="en-US" sz="1050">
              <a:solidFill>
                <a:schemeClr val="accent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58632" y="4388822"/>
            <a:ext cx="85151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smtClean="0"/>
              <a:t>by success</a:t>
            </a:r>
            <a:endParaRPr lang="en-US" sz="1050"/>
          </a:p>
        </p:txBody>
      </p:sp>
      <p:graphicFrame>
        <p:nvGraphicFramePr>
          <p:cNvPr id="13" name="Chart 12"/>
          <p:cNvGraphicFramePr/>
          <p:nvPr>
            <p:extLst>
              <p:ext uri="{D42A27DB-BD31-4B8C-83A1-F6EECF244321}">
                <p14:modId xmlns:p14="http://schemas.microsoft.com/office/powerpoint/2010/main" val="1584715795"/>
              </p:ext>
            </p:extLst>
          </p:nvPr>
        </p:nvGraphicFramePr>
        <p:xfrm>
          <a:off x="2702871" y="3343804"/>
          <a:ext cx="2824827" cy="18832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4" name="Chart 13"/>
          <p:cNvGraphicFramePr/>
          <p:nvPr>
            <p:extLst>
              <p:ext uri="{D42A27DB-BD31-4B8C-83A1-F6EECF244321}">
                <p14:modId xmlns:p14="http://schemas.microsoft.com/office/powerpoint/2010/main" val="2997886711"/>
              </p:ext>
            </p:extLst>
          </p:nvPr>
        </p:nvGraphicFramePr>
        <p:xfrm>
          <a:off x="4537098" y="3636604"/>
          <a:ext cx="2378787" cy="158585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pSp>
        <p:nvGrpSpPr>
          <p:cNvPr id="6" name="Group 5"/>
          <p:cNvGrpSpPr/>
          <p:nvPr/>
        </p:nvGrpSpPr>
        <p:grpSpPr>
          <a:xfrm>
            <a:off x="3617407" y="2133600"/>
            <a:ext cx="2362201" cy="863803"/>
            <a:chOff x="3617407" y="2133600"/>
            <a:chExt cx="2362201" cy="863803"/>
          </a:xfrm>
        </p:grpSpPr>
        <p:sp>
          <p:nvSpPr>
            <p:cNvPr id="18" name="TextBox 17"/>
            <p:cNvSpPr txBox="1"/>
            <p:nvPr/>
          </p:nvSpPr>
          <p:spPr>
            <a:xfrm>
              <a:off x="3617407" y="2133600"/>
              <a:ext cx="2362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smtClean="0">
                  <a:solidFill>
                    <a:schemeClr val="bg1"/>
                  </a:solidFill>
                  <a:latin typeface="+mj-lt"/>
                </a:rPr>
                <a:t>APPROVED</a:t>
              </a:r>
              <a:endParaRPr lang="en-US" sz="16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617408" y="2735793"/>
              <a:ext cx="236220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smtClean="0">
                  <a:solidFill>
                    <a:schemeClr val="accent4"/>
                  </a:solidFill>
                </a:rPr>
                <a:t>Content </a:t>
              </a:r>
              <a:r>
                <a:rPr lang="en-US" sz="1100">
                  <a:solidFill>
                    <a:schemeClr val="accent4"/>
                  </a:solidFill>
                </a:rPr>
                <a:t>of a page when </a:t>
              </a:r>
              <a:r>
                <a:rPr lang="en-US" sz="1100" smtClean="0">
                  <a:solidFill>
                    <a:schemeClr val="accent4"/>
                  </a:solidFill>
                </a:rPr>
                <a:t>looking</a:t>
              </a:r>
              <a:endParaRPr lang="en-US" sz="1100">
                <a:solidFill>
                  <a:schemeClr val="accent4"/>
                </a:solidFill>
              </a:endParaRPr>
            </a:p>
          </p:txBody>
        </p:sp>
      </p:grpSp>
      <p:sp>
        <p:nvSpPr>
          <p:cNvPr id="41" name="TextBox 40"/>
          <p:cNvSpPr txBox="1"/>
          <p:nvPr/>
        </p:nvSpPr>
        <p:spPr>
          <a:xfrm>
            <a:off x="3617407" y="5148590"/>
            <a:ext cx="10479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chemeClr val="bg1"/>
                </a:solidFill>
                <a:latin typeface="+mj-lt"/>
              </a:rPr>
              <a:t>VIEW</a:t>
            </a:r>
            <a:endParaRPr lang="en-US" sz="11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5180853" y="5148590"/>
            <a:ext cx="10479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smtClean="0">
                <a:solidFill>
                  <a:schemeClr val="bg1"/>
                </a:solidFill>
                <a:latin typeface="+mj-lt"/>
              </a:rPr>
              <a:t>LISTEN</a:t>
            </a:r>
            <a:endParaRPr lang="en-US" sz="11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458632" y="5148590"/>
            <a:ext cx="63992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smtClean="0">
                <a:solidFill>
                  <a:schemeClr val="tx2"/>
                </a:solidFill>
              </a:rPr>
              <a:t>by over</a:t>
            </a:r>
            <a:endParaRPr lang="en-US" sz="1050">
              <a:solidFill>
                <a:schemeClr val="tx2"/>
              </a:solidFill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6809421" y="2864822"/>
            <a:ext cx="1681882" cy="1354217"/>
            <a:chOff x="6809421" y="2864822"/>
            <a:chExt cx="1681882" cy="1354217"/>
          </a:xfrm>
        </p:grpSpPr>
        <p:sp>
          <p:nvSpPr>
            <p:cNvPr id="39" name="TextBox 38"/>
            <p:cNvSpPr txBox="1"/>
            <p:nvPr/>
          </p:nvSpPr>
          <p:spPr>
            <a:xfrm>
              <a:off x="6809421" y="2864822"/>
              <a:ext cx="1635335" cy="13542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600" dirty="0" smtClean="0">
                  <a:latin typeface="+mj-lt"/>
                </a:rPr>
                <a:t>51 </a:t>
              </a:r>
              <a:r>
                <a:rPr lang="en-US" sz="1600" dirty="0" smtClean="0">
                  <a:latin typeface="+mj-lt"/>
                </a:rPr>
                <a:t>million</a:t>
              </a:r>
              <a:endParaRPr lang="en-US" sz="1600" dirty="0">
                <a:latin typeface="+mj-lt"/>
              </a:endParaRPr>
            </a:p>
          </p:txBody>
        </p:sp>
        <p:sp>
          <p:nvSpPr>
            <p:cNvPr id="45" name="TextBox 44"/>
            <p:cNvSpPr txBox="1">
              <a:spLocks noChangeAspect="1"/>
            </p:cNvSpPr>
            <p:nvPr/>
          </p:nvSpPr>
          <p:spPr>
            <a:xfrm>
              <a:off x="7837618" y="3136793"/>
              <a:ext cx="653685" cy="653685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6600" dirty="0" smtClean="0">
                  <a:solidFill>
                    <a:schemeClr val="bg1"/>
                  </a:solidFill>
                  <a:latin typeface="Modern Pictograms" pitchFamily="50" charset="0"/>
                </a:rPr>
                <a:t>.</a:t>
              </a:r>
              <a:endParaRPr lang="ru-RU" sz="6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5338814" y="3928773"/>
            <a:ext cx="811441" cy="795627"/>
            <a:chOff x="5338814" y="3928773"/>
            <a:chExt cx="811441" cy="795627"/>
          </a:xfrm>
        </p:grpSpPr>
        <p:sp>
          <p:nvSpPr>
            <p:cNvPr id="17" name="TextBox 16"/>
            <p:cNvSpPr txBox="1"/>
            <p:nvPr/>
          </p:nvSpPr>
          <p:spPr>
            <a:xfrm>
              <a:off x="5338814" y="4324290"/>
              <a:ext cx="81144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chemeClr val="bg1"/>
                  </a:solidFill>
                  <a:latin typeface="+mj-lt"/>
                </a:rPr>
                <a:t>20 %</a:t>
              </a:r>
              <a:endParaRPr lang="en-US" sz="20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46" name="TextBox 45"/>
            <p:cNvSpPr txBox="1">
              <a:spLocks noChangeAspect="1"/>
            </p:cNvSpPr>
            <p:nvPr/>
          </p:nvSpPr>
          <p:spPr>
            <a:xfrm>
              <a:off x="5509956" y="3928773"/>
              <a:ext cx="468000" cy="468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2400" dirty="0" smtClean="0">
                  <a:latin typeface="Modern Pictograms" pitchFamily="50" charset="0"/>
                </a:rPr>
                <a:t>2</a:t>
              </a:r>
              <a:endParaRPr lang="ru-RU" sz="2400" dirty="0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3627874" y="3703022"/>
            <a:ext cx="1037463" cy="904220"/>
            <a:chOff x="3627874" y="3703022"/>
            <a:chExt cx="1037463" cy="904220"/>
          </a:xfrm>
        </p:grpSpPr>
        <p:sp>
          <p:nvSpPr>
            <p:cNvPr id="16" name="TextBox 15"/>
            <p:cNvSpPr txBox="1"/>
            <p:nvPr/>
          </p:nvSpPr>
          <p:spPr>
            <a:xfrm>
              <a:off x="3627874" y="4084022"/>
              <a:ext cx="103746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smtClean="0">
                  <a:solidFill>
                    <a:schemeClr val="bg1"/>
                  </a:solidFill>
                  <a:latin typeface="+mj-lt"/>
                </a:rPr>
                <a:t>45 %</a:t>
              </a:r>
              <a:endParaRPr lang="en-US" sz="28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47" name="TextBox 46"/>
            <p:cNvSpPr txBox="1">
              <a:spLocks noChangeAspect="1"/>
            </p:cNvSpPr>
            <p:nvPr/>
          </p:nvSpPr>
          <p:spPr>
            <a:xfrm>
              <a:off x="3866904" y="3703022"/>
              <a:ext cx="468000" cy="468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2400" dirty="0" smtClean="0">
                  <a:latin typeface="Modern Pictograms" pitchFamily="50" charset="0"/>
                </a:rPr>
                <a:t>E</a:t>
              </a:r>
              <a:endParaRPr lang="ru-RU" sz="2400" dirty="0"/>
            </a:p>
          </p:txBody>
        </p:sp>
      </p:grpSp>
      <p:sp>
        <p:nvSpPr>
          <p:cNvPr id="48" name="TextBox 47"/>
          <p:cNvSpPr txBox="1">
            <a:spLocks noChangeAspect="1"/>
          </p:cNvSpPr>
          <p:nvPr/>
        </p:nvSpPr>
        <p:spPr>
          <a:xfrm>
            <a:off x="1479905" y="3117139"/>
            <a:ext cx="468000" cy="46800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  <a:latin typeface="Modern Pictograms" pitchFamily="50" charset="0"/>
              </a:rPr>
              <a:t>A</a:t>
            </a:r>
            <a:endParaRPr lang="ru-RU" sz="3600" dirty="0">
              <a:solidFill>
                <a:schemeClr val="bg1"/>
              </a:solidFill>
            </a:endParaRPr>
          </a:p>
        </p:txBody>
      </p:sp>
      <p:sp>
        <p:nvSpPr>
          <p:cNvPr id="49" name="TextBox 48"/>
          <p:cNvSpPr txBox="1">
            <a:spLocks noChangeAspect="1"/>
          </p:cNvSpPr>
          <p:nvPr/>
        </p:nvSpPr>
        <p:spPr>
          <a:xfrm>
            <a:off x="1123352" y="4605724"/>
            <a:ext cx="468000" cy="46800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  <a:latin typeface="Modern Pictograms" pitchFamily="50" charset="0"/>
              </a:rPr>
              <a:t>C</a:t>
            </a:r>
            <a:endParaRPr lang="ru-RU" sz="3600" dirty="0">
              <a:solidFill>
                <a:schemeClr val="bg1"/>
              </a:solidFill>
            </a:endParaRPr>
          </a:p>
        </p:txBody>
      </p:sp>
      <p:sp>
        <p:nvSpPr>
          <p:cNvPr id="50" name="TextBox 49"/>
          <p:cNvSpPr txBox="1">
            <a:spLocks noChangeAspect="1"/>
          </p:cNvSpPr>
          <p:nvPr/>
        </p:nvSpPr>
        <p:spPr>
          <a:xfrm>
            <a:off x="2562795" y="3902196"/>
            <a:ext cx="468000" cy="46800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en-US" sz="3200">
                <a:solidFill>
                  <a:schemeClr val="bg1"/>
                </a:solidFill>
                <a:latin typeface="Sosa" pitchFamily="2" charset="0"/>
                <a:ea typeface="Entypo" pitchFamily="2" charset="0"/>
              </a:rPr>
              <a:t>2</a:t>
            </a:r>
            <a:endParaRPr lang="ru-RU" sz="3200" dirty="0">
              <a:solidFill>
                <a:schemeClr val="bg1"/>
              </a:solidFill>
              <a:ea typeface="Entypo" pitchFamily="2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6705600" y="2133600"/>
            <a:ext cx="2362200" cy="863803"/>
            <a:chOff x="6705600" y="2133600"/>
            <a:chExt cx="2362200" cy="863803"/>
          </a:xfrm>
        </p:grpSpPr>
        <p:sp>
          <p:nvSpPr>
            <p:cNvPr id="38" name="TextBox 37"/>
            <p:cNvSpPr txBox="1"/>
            <p:nvPr/>
          </p:nvSpPr>
          <p:spPr>
            <a:xfrm>
              <a:off x="6705600" y="2133600"/>
              <a:ext cx="23622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chemeClr val="bg1"/>
                  </a:solidFill>
                  <a:latin typeface="+mj-lt"/>
                </a:rPr>
                <a:t>THE SIZE OF MARKETS</a:t>
              </a:r>
              <a:endParaRPr lang="en-US" sz="16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6705600" y="2735793"/>
              <a:ext cx="200292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smtClean="0">
                  <a:solidFill>
                    <a:schemeClr val="accent4"/>
                  </a:solidFill>
                </a:rPr>
                <a:t>Content </a:t>
              </a:r>
              <a:r>
                <a:rPr lang="en-US" sz="1100">
                  <a:solidFill>
                    <a:schemeClr val="accent4"/>
                  </a:solidFill>
                </a:rPr>
                <a:t>of a </a:t>
              </a:r>
              <a:r>
                <a:rPr lang="en-US" sz="1100" smtClean="0">
                  <a:solidFill>
                    <a:schemeClr val="accent4"/>
                  </a:solidFill>
                </a:rPr>
                <a:t>page</a:t>
              </a:r>
              <a:endParaRPr lang="en-US" sz="1100">
                <a:solidFill>
                  <a:schemeClr val="accent4"/>
                </a:solidFill>
              </a:endParaRPr>
            </a:p>
          </p:txBody>
        </p:sp>
      </p:grpSp>
      <p:sp>
        <p:nvSpPr>
          <p:cNvPr id="67" name="TextBox 66"/>
          <p:cNvSpPr txBox="1">
            <a:spLocks/>
          </p:cNvSpPr>
          <p:nvPr/>
        </p:nvSpPr>
        <p:spPr>
          <a:xfrm>
            <a:off x="6693791" y="4491052"/>
            <a:ext cx="2126359" cy="858655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pPr algn="ctr">
              <a:lnSpc>
                <a:spcPct val="110000"/>
              </a:lnSpc>
            </a:pPr>
            <a:r>
              <a:rPr lang="en-US" sz="2400" spc="-500" dirty="0" smtClean="0">
                <a:solidFill>
                  <a:schemeClr val="accent1"/>
                </a:solidFill>
                <a:latin typeface="Accessibility Foundicons" pitchFamily="2" charset="0"/>
              </a:rPr>
              <a:t></a:t>
            </a:r>
          </a:p>
          <a:p>
            <a:pPr algn="ctr">
              <a:lnSpc>
                <a:spcPct val="110000"/>
              </a:lnSpc>
            </a:pPr>
            <a:r>
              <a:rPr lang="en-US" sz="2400" spc="-500" dirty="0" smtClean="0">
                <a:solidFill>
                  <a:schemeClr val="accent1"/>
                </a:solidFill>
                <a:latin typeface="Accessibility Foundicons" pitchFamily="2" charset="0"/>
              </a:rPr>
              <a:t></a:t>
            </a:r>
            <a:r>
              <a:rPr lang="en-US" sz="2400" spc="-500" dirty="0" smtClean="0">
                <a:solidFill>
                  <a:schemeClr val="accent2"/>
                </a:solidFill>
                <a:latin typeface="Accessibility Foundicons" pitchFamily="2" charset="0"/>
              </a:rPr>
              <a:t></a:t>
            </a:r>
            <a:r>
              <a:rPr lang="en-US" sz="2400" spc="-500" dirty="0">
                <a:solidFill>
                  <a:schemeClr val="accent2"/>
                </a:solidFill>
                <a:latin typeface="Accessibility Foundicons" pitchFamily="2" charset="0"/>
              </a:rPr>
              <a:t></a:t>
            </a:r>
            <a:r>
              <a:rPr lang="en-US" sz="2400" spc="-500" dirty="0" smtClean="0">
                <a:solidFill>
                  <a:schemeClr val="accent2"/>
                </a:solidFill>
                <a:latin typeface="Accessibility Foundicons" pitchFamily="2" charset="0"/>
              </a:rPr>
              <a:t></a:t>
            </a:r>
            <a:endParaRPr lang="ru-RU" sz="2400" spc="-5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02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000"/>
                            </p:stCondLst>
                            <p:childTnLst>
                              <p:par>
                                <p:cTn id="5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2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500"/>
                            </p:stCondLst>
                            <p:childTnLst>
                              <p:par>
                                <p:cTn id="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0"/>
                            </p:stCondLst>
                            <p:childTnLst>
                              <p:par>
                                <p:cTn id="6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50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6000"/>
                            </p:stCondLst>
                            <p:childTnLst>
                              <p:par>
                                <p:cTn id="7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6500"/>
                            </p:stCondLst>
                            <p:childTnLst>
                              <p:par>
                                <p:cTn id="7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7000"/>
                            </p:stCondLst>
                            <p:childTnLst>
                              <p:par>
                                <p:cTn id="8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7500"/>
                            </p:stCondLst>
                            <p:childTnLst>
                              <p:par>
                                <p:cTn id="9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8000"/>
                            </p:stCondLst>
                            <p:childTnLst>
                              <p:par>
                                <p:cTn id="9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8500"/>
                            </p:stCondLst>
                            <p:childTnLst>
                              <p:par>
                                <p:cTn id="10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 uiExpand="1">
        <p:bldSub>
          <a:bldChart bld="category"/>
        </p:bldSub>
      </p:bldGraphic>
      <p:bldP spid="11" grpId="0"/>
      <p:bldP spid="12" grpId="0"/>
      <p:bldGraphic spid="13" grpId="0">
        <p:bldAsOne/>
      </p:bldGraphic>
      <p:bldGraphic spid="14" grpId="0">
        <p:bldAsOne/>
      </p:bldGraphic>
      <p:bldP spid="41" grpId="0"/>
      <p:bldP spid="42" grpId="0"/>
      <p:bldP spid="44" grpId="0"/>
      <p:bldP spid="48" grpId="0"/>
      <p:bldP spid="49" grpId="0"/>
      <p:bldP spid="50" grpId="0"/>
      <p:bldP spid="67" grpId="0" uiExpand="1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OUR</a:t>
            </a:r>
            <a:r>
              <a:rPr lang="en-US" dirty="0" smtClean="0">
                <a:latin typeface="Novecento sans wide Normal" panose="00000505000000000000" pitchFamily="50" charset="0"/>
              </a:rPr>
              <a:t> </a:t>
            </a:r>
            <a:r>
              <a:rPr lang="en-US" b="1" dirty="0" smtClean="0">
                <a:solidFill>
                  <a:schemeClr val="tx1"/>
                </a:solidFill>
                <a:latin typeface="Novecento sans wide Book" panose="00000405000000000000" pitchFamily="50" charset="0"/>
              </a:rPr>
              <a:t>PROJECTS</a:t>
            </a:r>
            <a:endParaRPr lang="en-US" b="1" dirty="0">
              <a:solidFill>
                <a:schemeClr val="tx1"/>
              </a:solidFill>
              <a:latin typeface="Novecento sans wide Book" panose="00000405000000000000" pitchFamily="50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smtClean="0"/>
              <a:t>Project name</a:t>
            </a:r>
          </a:p>
          <a:p>
            <a:pPr lvl="1"/>
            <a:r>
              <a:rPr lang="en-US"/>
              <a:t>Lorem dolor sit </a:t>
            </a:r>
            <a:r>
              <a:rPr lang="en-US" smtClean="0"/>
              <a:t>amet it</a:t>
            </a:r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41"/>
          </p:nvPr>
        </p:nvSpPr>
        <p:spPr>
          <a:ln>
            <a:solidFill>
              <a:schemeClr val="tx1"/>
            </a:solidFill>
          </a:ln>
        </p:spPr>
      </p:sp>
      <p:sp>
        <p:nvSpPr>
          <p:cNvPr id="7" name="Text Placeholder 6"/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/>
              <a:t>Project name</a:t>
            </a:r>
          </a:p>
          <a:p>
            <a:pPr lvl="1"/>
            <a:r>
              <a:rPr lang="en-US" smtClean="0"/>
              <a:t>Mauris </a:t>
            </a:r>
            <a:r>
              <a:rPr lang="en-US"/>
              <a:t>tempor </a:t>
            </a:r>
            <a:r>
              <a:rPr lang="en-US" smtClean="0"/>
              <a:t>vehicula</a:t>
            </a:r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43"/>
          </p:nvPr>
        </p:nvSpPr>
        <p:spPr>
          <a:ln>
            <a:solidFill>
              <a:schemeClr val="tx1"/>
            </a:solidFill>
          </a:ln>
        </p:spPr>
      </p:sp>
      <p:sp>
        <p:nvSpPr>
          <p:cNvPr id="9" name="Text Placeholder 8"/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/>
              <a:t>Project name</a:t>
            </a:r>
          </a:p>
          <a:p>
            <a:pPr lvl="1"/>
            <a:r>
              <a:rPr lang="en-US"/>
              <a:t>A</a:t>
            </a:r>
            <a:r>
              <a:rPr lang="en-US" smtClean="0"/>
              <a:t>met consectetr elit</a:t>
            </a:r>
            <a:endParaRPr lang="en-US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45"/>
          </p:nvPr>
        </p:nvSpPr>
        <p:spPr>
          <a:ln>
            <a:solidFill>
              <a:schemeClr val="tx1"/>
            </a:solidFill>
          </a:ln>
        </p:spPr>
      </p:sp>
      <p:sp>
        <p:nvSpPr>
          <p:cNvPr id="11" name="Text Placeholder 10"/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/>
              <a:t>Project name</a:t>
            </a:r>
          </a:p>
          <a:p>
            <a:pPr lvl="1"/>
            <a:r>
              <a:rPr lang="en-US"/>
              <a:t>Content here, making </a:t>
            </a:r>
            <a:r>
              <a:rPr lang="en-US" smtClean="0"/>
              <a:t>it</a:t>
            </a:r>
            <a:endParaRPr lang="en-US"/>
          </a:p>
        </p:txBody>
      </p:sp>
      <p:sp>
        <p:nvSpPr>
          <p:cNvPr id="29" name="Picture Placeholder 28"/>
          <p:cNvSpPr>
            <a:spLocks noGrp="1"/>
          </p:cNvSpPr>
          <p:nvPr>
            <p:ph type="pic" sz="quarter" idx="47"/>
          </p:nvPr>
        </p:nvSpPr>
        <p:spPr>
          <a:ln>
            <a:solidFill>
              <a:schemeClr val="tx1"/>
            </a:solidFill>
          </a:ln>
        </p:spPr>
      </p:sp>
      <p:sp>
        <p:nvSpPr>
          <p:cNvPr id="13" name="Text Placeholder 12"/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Project name</a:t>
            </a:r>
          </a:p>
          <a:p>
            <a:pPr lvl="1"/>
            <a:r>
              <a:rPr lang="en-US" dirty="0"/>
              <a:t>Readable </a:t>
            </a:r>
            <a:r>
              <a:rPr lang="en-US" dirty="0" smtClean="0"/>
              <a:t>content</a:t>
            </a:r>
            <a:endParaRPr lang="en-US" dirty="0"/>
          </a:p>
        </p:txBody>
      </p:sp>
      <p:sp>
        <p:nvSpPr>
          <p:cNvPr id="31" name="Picture Placeholder 30"/>
          <p:cNvSpPr>
            <a:spLocks noGrp="1"/>
          </p:cNvSpPr>
          <p:nvPr>
            <p:ph type="pic" sz="quarter" idx="49"/>
          </p:nvPr>
        </p:nvSpPr>
        <p:spPr>
          <a:ln>
            <a:solidFill>
              <a:schemeClr val="tx1"/>
            </a:solidFill>
          </a:ln>
        </p:spPr>
      </p:sp>
      <p:sp>
        <p:nvSpPr>
          <p:cNvPr id="15" name="Text Placeholder 14"/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Project name</a:t>
            </a:r>
          </a:p>
          <a:p>
            <a:pPr lvl="1"/>
            <a:r>
              <a:rPr lang="en-US" dirty="0"/>
              <a:t>Established fact and </a:t>
            </a:r>
            <a:r>
              <a:rPr lang="en-US" dirty="0" smtClean="0"/>
              <a:t>web</a:t>
            </a:r>
            <a:endParaRPr lang="en-US" dirty="0"/>
          </a:p>
        </p:txBody>
      </p:sp>
      <p:sp>
        <p:nvSpPr>
          <p:cNvPr id="32" name="Picture Placeholder 31"/>
          <p:cNvSpPr>
            <a:spLocks noGrp="1"/>
          </p:cNvSpPr>
          <p:nvPr>
            <p:ph type="pic" sz="quarter" idx="51"/>
          </p:nvPr>
        </p:nvSpPr>
        <p:spPr>
          <a:ln>
            <a:solidFill>
              <a:schemeClr val="tx1"/>
            </a:solidFill>
          </a:ln>
        </p:spPr>
      </p:sp>
      <p:sp>
        <p:nvSpPr>
          <p:cNvPr id="17" name="Text Placeholder 16"/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/>
              <a:t>Project name</a:t>
            </a:r>
          </a:p>
          <a:p>
            <a:pPr lvl="1"/>
            <a:r>
              <a:rPr lang="en-US"/>
              <a:t>Consectetr </a:t>
            </a:r>
            <a:r>
              <a:rPr lang="en-US" smtClean="0"/>
              <a:t>adipiscing</a:t>
            </a:r>
            <a:endParaRPr lang="en-US"/>
          </a:p>
        </p:txBody>
      </p:sp>
      <p:sp>
        <p:nvSpPr>
          <p:cNvPr id="33" name="Picture Placeholder 32"/>
          <p:cNvSpPr>
            <a:spLocks noGrp="1"/>
          </p:cNvSpPr>
          <p:nvPr>
            <p:ph type="pic" sz="quarter" idx="53"/>
          </p:nvPr>
        </p:nvSpPr>
        <p:spPr>
          <a:ln>
            <a:solidFill>
              <a:schemeClr val="tx1"/>
            </a:solidFill>
          </a:ln>
        </p:spPr>
      </p:sp>
      <p:sp>
        <p:nvSpPr>
          <p:cNvPr id="19" name="Text Placeholder 18"/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/>
              <a:t>Project name</a:t>
            </a:r>
          </a:p>
          <a:p>
            <a:pPr lvl="1"/>
            <a:r>
              <a:rPr lang="en-US" smtClean="0"/>
              <a:t>Look </a:t>
            </a:r>
            <a:r>
              <a:rPr lang="en-US"/>
              <a:t>like </a:t>
            </a:r>
            <a:r>
              <a:rPr lang="en-US" smtClean="0"/>
              <a:t>readable</a:t>
            </a:r>
            <a:endParaRPr lang="en-US"/>
          </a:p>
        </p:txBody>
      </p:sp>
      <p:sp>
        <p:nvSpPr>
          <p:cNvPr id="34" name="Picture Placeholder 33"/>
          <p:cNvSpPr>
            <a:spLocks noGrp="1"/>
          </p:cNvSpPr>
          <p:nvPr>
            <p:ph type="pic" sz="quarter" idx="55"/>
          </p:nvPr>
        </p:nvSpPr>
        <p:spPr>
          <a:ln>
            <a:solidFill>
              <a:schemeClr val="tx1"/>
            </a:solidFill>
          </a:ln>
        </p:spPr>
      </p:sp>
      <p:sp>
        <p:nvSpPr>
          <p:cNvPr id="21" name="Trigger 1"/>
          <p:cNvSpPr txBox="1">
            <a:spLocks noChangeAspect="1"/>
          </p:cNvSpPr>
          <p:nvPr/>
        </p:nvSpPr>
        <p:spPr>
          <a:xfrm>
            <a:off x="457200" y="1219200"/>
            <a:ext cx="381000" cy="381000"/>
          </a:xfrm>
          <a:prstGeom prst="ellipse">
            <a:avLst/>
          </a:prstGeom>
          <a:solidFill>
            <a:schemeClr val="tx2"/>
          </a:solidFill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FontAwesome" pitchFamily="2" charset="0"/>
              </a:rPr>
              <a:t>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22" name="Trigger 2"/>
          <p:cNvSpPr txBox="1">
            <a:spLocks noChangeAspect="1"/>
          </p:cNvSpPr>
          <p:nvPr/>
        </p:nvSpPr>
        <p:spPr>
          <a:xfrm>
            <a:off x="2667000" y="1219200"/>
            <a:ext cx="381000" cy="381000"/>
          </a:xfrm>
          <a:prstGeom prst="ellipse">
            <a:avLst/>
          </a:prstGeom>
          <a:solidFill>
            <a:schemeClr val="tx2"/>
          </a:solidFill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FontAwesome" pitchFamily="2" charset="0"/>
              </a:rPr>
              <a:t>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23" name="Trigger 3"/>
          <p:cNvSpPr txBox="1">
            <a:spLocks noChangeAspect="1"/>
          </p:cNvSpPr>
          <p:nvPr/>
        </p:nvSpPr>
        <p:spPr>
          <a:xfrm>
            <a:off x="4800600" y="1219200"/>
            <a:ext cx="381000" cy="381000"/>
          </a:xfrm>
          <a:prstGeom prst="ellipse">
            <a:avLst/>
          </a:prstGeom>
          <a:solidFill>
            <a:schemeClr val="tx2"/>
          </a:solidFill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FontAwesome" pitchFamily="2" charset="0"/>
              </a:rPr>
              <a:t>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24" name="Trigger 4"/>
          <p:cNvSpPr txBox="1">
            <a:spLocks noChangeAspect="1"/>
          </p:cNvSpPr>
          <p:nvPr/>
        </p:nvSpPr>
        <p:spPr>
          <a:xfrm>
            <a:off x="7010400" y="1219200"/>
            <a:ext cx="381000" cy="381000"/>
          </a:xfrm>
          <a:prstGeom prst="ellipse">
            <a:avLst/>
          </a:prstGeom>
          <a:solidFill>
            <a:schemeClr val="tx2"/>
          </a:solidFill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FontAwesome" pitchFamily="2" charset="0"/>
              </a:rPr>
              <a:t>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25" name="Trigger 5"/>
          <p:cNvSpPr txBox="1">
            <a:spLocks noChangeAspect="1"/>
          </p:cNvSpPr>
          <p:nvPr/>
        </p:nvSpPr>
        <p:spPr>
          <a:xfrm>
            <a:off x="457200" y="3657600"/>
            <a:ext cx="381000" cy="381000"/>
          </a:xfrm>
          <a:prstGeom prst="ellipse">
            <a:avLst/>
          </a:prstGeom>
          <a:solidFill>
            <a:schemeClr val="tx2"/>
          </a:solidFill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FontAwesome" pitchFamily="2" charset="0"/>
              </a:rPr>
              <a:t>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26" name="Trigger 6"/>
          <p:cNvSpPr txBox="1">
            <a:spLocks noChangeAspect="1"/>
          </p:cNvSpPr>
          <p:nvPr/>
        </p:nvSpPr>
        <p:spPr>
          <a:xfrm>
            <a:off x="2667000" y="3657600"/>
            <a:ext cx="381000" cy="381000"/>
          </a:xfrm>
          <a:prstGeom prst="ellipse">
            <a:avLst/>
          </a:prstGeom>
          <a:solidFill>
            <a:schemeClr val="tx2"/>
          </a:solidFill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FontAwesome" pitchFamily="2" charset="0"/>
              </a:rPr>
              <a:t>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27" name="Trigger 7"/>
          <p:cNvSpPr txBox="1">
            <a:spLocks noChangeAspect="1"/>
          </p:cNvSpPr>
          <p:nvPr/>
        </p:nvSpPr>
        <p:spPr>
          <a:xfrm>
            <a:off x="4800600" y="3657600"/>
            <a:ext cx="381000" cy="381000"/>
          </a:xfrm>
          <a:prstGeom prst="ellipse">
            <a:avLst/>
          </a:prstGeom>
          <a:solidFill>
            <a:schemeClr val="tx2"/>
          </a:solidFill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FontAwesome" pitchFamily="2" charset="0"/>
              </a:rPr>
              <a:t>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28" name="Trigger 8"/>
          <p:cNvSpPr txBox="1">
            <a:spLocks noChangeAspect="1"/>
          </p:cNvSpPr>
          <p:nvPr/>
        </p:nvSpPr>
        <p:spPr>
          <a:xfrm>
            <a:off x="7010400" y="3657600"/>
            <a:ext cx="381000" cy="381000"/>
          </a:xfrm>
          <a:prstGeom prst="ellipse">
            <a:avLst/>
          </a:prstGeom>
          <a:solidFill>
            <a:schemeClr val="tx2"/>
          </a:solidFill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FontAwesome" pitchFamily="2" charset="0"/>
              </a:rPr>
              <a:t></a:t>
            </a: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2752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5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000"/>
                            </p:stCondLst>
                            <p:childTnLst>
                              <p:par>
                                <p:cTn id="5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35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4000"/>
                            </p:stCondLst>
                            <p:childTnLst>
                              <p:par>
                                <p:cTn id="6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4500"/>
                            </p:stCondLst>
                            <p:childTnLst>
                              <p:par>
                                <p:cTn id="7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0"/>
                            </p:stCondLst>
                            <p:childTnLst>
                              <p:par>
                                <p:cTn id="8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5500"/>
                            </p:stCondLst>
                            <p:childTnLst>
                              <p:par>
                                <p:cTn id="9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6000"/>
                            </p:stCondLst>
                            <p:childTnLst>
                              <p:par>
                                <p:cTn id="10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6500"/>
                            </p:stCondLst>
                            <p:childTnLst>
                              <p:par>
                                <p:cTn id="10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7000"/>
                            </p:stCondLst>
                            <p:childTnLst>
                              <p:par>
                                <p:cTn id="1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7500"/>
                            </p:stCondLst>
                            <p:childTnLst>
                              <p:par>
                                <p:cTn id="1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32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3" fill="hold">
                      <p:stCondLst>
                        <p:cond delay="0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6" presetClass="emph" presetSubtype="0" accel="50000" decel="50000" autoRev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36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  <p:seq concurrent="1" nextAc="seek">
              <p:cTn id="137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8" fill="hold">
                      <p:stCondLst>
                        <p:cond delay="0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6" presetClass="emph" presetSubtype="0" accel="50000" decel="50000" autoRev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1" dur="2000" fill="hold"/>
                                        <p:tgtEl>
                                          <p:spTgt spid="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  <p:seq concurrent="1" nextAc="seek">
              <p:cTn id="142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3" fill="hold">
                      <p:stCondLst>
                        <p:cond delay="0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6" presetClass="emph" presetSubtype="0" accel="50000" decel="50000" autoRev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6" dur="2000" fill="hold"/>
                                        <p:tgtEl>
                                          <p:spTgt spid="1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  <p:seq concurrent="1" nextAc="seek">
              <p:cTn id="147" restart="whenNotActive" fill="hold" evtFilter="cancelBubble" nodeType="interactiveSeq">
                <p:stCondLst>
                  <p:cond evt="onClick" delay="0">
                    <p:tgtEl>
                      <p:spTgt spid="2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8" fill="hold">
                      <p:stCondLst>
                        <p:cond delay="0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6" presetClass="emph" presetSubtype="0" accel="50000" decel="50000" autoRev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51" dur="2000" fill="hold"/>
                                        <p:tgtEl>
                                          <p:spTgt spid="2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"/>
                  </p:tgtEl>
                </p:cond>
              </p:nextCondLst>
            </p:seq>
            <p:seq concurrent="1" nextAc="seek">
              <p:cTn id="152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3" fill="hold">
                      <p:stCondLst>
                        <p:cond delay="0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6" presetClass="emph" presetSubtype="0" accel="50000" decel="50000" autoRev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56" dur="2000" fill="hold"/>
                                        <p:tgtEl>
                                          <p:spTgt spid="3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seq concurrent="1" nextAc="seek">
              <p:cTn id="157" restart="whenNotActive" fill="hold" evtFilter="cancelBubble" nodeType="interactiveSeq">
                <p:stCondLst>
                  <p:cond evt="onClick" delay="0">
                    <p:tgtEl>
                      <p:spTgt spid="2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8" fill="hold">
                      <p:stCondLst>
                        <p:cond delay="0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6" presetClass="emph" presetSubtype="0" accel="50000" decel="50000" autoRev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1" dur="2000" fill="hold"/>
                                        <p:tgtEl>
                                          <p:spTgt spid="3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"/>
                  </p:tgtEl>
                </p:cond>
              </p:nextCondLst>
            </p:seq>
            <p:seq concurrent="1" nextAc="seek">
              <p:cTn id="162" restart="whenNotActive" fill="hold" evtFilter="cancelBubble" nodeType="interactiveSeq">
                <p:stCondLst>
                  <p:cond evt="onClick" delay="0">
                    <p:tgtEl>
                      <p:spTgt spid="2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3" fill="hold">
                      <p:stCondLst>
                        <p:cond delay="0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6" presetClass="emph" presetSubtype="0" accel="50000" decel="50000" autoRev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6" dur="2000" fill="hold"/>
                                        <p:tgtEl>
                                          <p:spTgt spid="3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7"/>
                  </p:tgtEl>
                </p:cond>
              </p:nextCondLst>
            </p:seq>
            <p:seq concurrent="1" nextAc="seek">
              <p:cTn id="167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8" fill="hold">
                      <p:stCondLst>
                        <p:cond delay="0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6" presetClass="emph" presetSubtype="0" accel="50000" decel="50000" autoRev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71" dur="2000" fill="hold"/>
                                        <p:tgtEl>
                                          <p:spTgt spid="3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</p:childTnLst>
        </p:cTn>
      </p:par>
    </p:tnLst>
    <p:bldLst>
      <p:bldP spid="5" grpId="0" build="p"/>
      <p:bldP spid="7" grpId="0" build="p"/>
      <p:bldP spid="9" grpId="0" uiExpand="1" build="p"/>
      <p:bldP spid="11" grpId="0" uiExpand="1" build="p"/>
      <p:bldP spid="13" grpId="0" build="p"/>
      <p:bldP spid="15" grpId="0" uiExpand="1" build="p"/>
      <p:bldP spid="17" grpId="0" uiExpand="1" build="p"/>
      <p:bldP spid="19" grpId="0" uiExpand="1" build="p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3383930" y="4936347"/>
            <a:ext cx="34290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Well 'come back in 20 min</a:t>
            </a:r>
            <a:endParaRPr lang="en-US" sz="2000" dirty="0">
              <a:solidFill>
                <a:schemeClr val="bg1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0" y="1108690"/>
            <a:ext cx="3890778" cy="4466456"/>
            <a:chOff x="0" y="1108690"/>
            <a:chExt cx="3890778" cy="4466456"/>
          </a:xfrm>
        </p:grpSpPr>
        <p:sp>
          <p:nvSpPr>
            <p:cNvPr id="5" name="Oval 4">
              <a:hlinkClick r:id="" action="ppaction://hlinkshowjump?jump=nextslide"/>
            </p:cNvPr>
            <p:cNvSpPr/>
            <p:nvPr/>
          </p:nvSpPr>
          <p:spPr>
            <a:xfrm>
              <a:off x="0" y="1137694"/>
              <a:ext cx="3890778" cy="4437452"/>
            </a:xfrm>
            <a:custGeom>
              <a:avLst/>
              <a:gdLst/>
              <a:ahLst/>
              <a:cxnLst/>
              <a:rect l="l" t="t" r="r" b="b"/>
              <a:pathLst>
                <a:path w="4067464" h="4638964">
                  <a:moveTo>
                    <a:pt x="1747982" y="0"/>
                  </a:moveTo>
                  <a:cubicBezTo>
                    <a:pt x="3028997" y="0"/>
                    <a:pt x="4067464" y="1038467"/>
                    <a:pt x="4067464" y="2319482"/>
                  </a:cubicBezTo>
                  <a:cubicBezTo>
                    <a:pt x="4067464" y="3600497"/>
                    <a:pt x="3028997" y="4638964"/>
                    <a:pt x="1747982" y="4638964"/>
                  </a:cubicBezTo>
                  <a:cubicBezTo>
                    <a:pt x="1049771" y="4638964"/>
                    <a:pt x="423614" y="4330462"/>
                    <a:pt x="0" y="3840927"/>
                  </a:cubicBezTo>
                  <a:lnTo>
                    <a:pt x="0" y="798037"/>
                  </a:lnTo>
                  <a:cubicBezTo>
                    <a:pt x="423614" y="308502"/>
                    <a:pt x="1049771" y="0"/>
                    <a:pt x="1747982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28600" y="2590800"/>
              <a:ext cx="3505200" cy="156966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lvl="0"/>
              <a:r>
                <a:rPr lang="en-US" sz="4800" dirty="0">
                  <a:solidFill>
                    <a:prstClr val="white"/>
                  </a:solidFill>
                  <a:latin typeface="Novecento sans wide UltraLight" panose="00000705000000000000" pitchFamily="50" charset="0"/>
                </a:rPr>
                <a:t>COFFEE BREAK</a:t>
              </a:r>
            </a:p>
          </p:txBody>
        </p:sp>
        <p:sp>
          <p:nvSpPr>
            <p:cNvPr id="4" name="TextBox 3"/>
            <p:cNvSpPr txBox="1">
              <a:spLocks noChangeAspect="1"/>
            </p:cNvSpPr>
            <p:nvPr/>
          </p:nvSpPr>
          <p:spPr>
            <a:xfrm rot="18900000">
              <a:off x="892606" y="1108690"/>
              <a:ext cx="1306034" cy="1306034"/>
            </a:xfrm>
            <a:prstGeom prst="rect">
              <a:avLst/>
            </a:prstGeom>
            <a:noFill/>
          </p:spPr>
          <p:txBody>
            <a:bodyPr vert="horz" wrap="none" lIns="0" tIns="0" rIns="0" bIns="0" rtlCol="0" anchor="ctr" anchorCtr="1">
              <a:noAutofit/>
            </a:bodyPr>
            <a:lstStyle/>
            <a:p>
              <a:pPr algn="ctr"/>
              <a:r>
                <a:rPr lang="en-US" sz="13800" dirty="0">
                  <a:solidFill>
                    <a:schemeClr val="accent5"/>
                  </a:solidFill>
                  <a:latin typeface="Entypo" pitchFamily="2" charset="0"/>
                  <a:ea typeface="Entypo" pitchFamily="2" charset="0"/>
                </a:rPr>
                <a:t>á</a:t>
              </a:r>
              <a:endParaRPr lang="ru-RU" sz="13800" dirty="0">
                <a:solidFill>
                  <a:schemeClr val="accent5"/>
                </a:solidFill>
                <a:ea typeface="Entypo" pitchFamily="2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28600" y="4367884"/>
              <a:ext cx="3581400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1600" dirty="0" smtClean="0">
                  <a:solidFill>
                    <a:schemeClr val="accent4"/>
                  </a:solidFill>
                </a:rPr>
                <a:t>Let’s have a break now</a:t>
              </a:r>
              <a:endParaRPr lang="en-US" sz="1600" dirty="0">
                <a:solidFill>
                  <a:schemeClr val="accent4"/>
                </a:solidFill>
              </a:endParaRPr>
            </a:p>
          </p:txBody>
        </p:sp>
      </p:grpSp>
      <p:sp>
        <p:nvSpPr>
          <p:cNvPr id="8" name="TextBox 7"/>
          <p:cNvSpPr txBox="1">
            <a:spLocks noChangeAspect="1"/>
          </p:cNvSpPr>
          <p:nvPr/>
        </p:nvSpPr>
        <p:spPr>
          <a:xfrm>
            <a:off x="2743200" y="4833656"/>
            <a:ext cx="622145" cy="622145"/>
          </a:xfrm>
          <a:prstGeom prst="ellipse">
            <a:avLst/>
          </a:prstGeom>
          <a:solidFill>
            <a:schemeClr val="tx2"/>
          </a:solidFill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Sosa" pitchFamily="2" charset="0"/>
                <a:ea typeface="Entypo" pitchFamily="2" charset="0"/>
              </a:rPr>
              <a:t>[</a:t>
            </a:r>
            <a:endParaRPr lang="ru-RU" sz="2800" dirty="0">
              <a:solidFill>
                <a:schemeClr val="bg1"/>
              </a:solidFill>
              <a:ea typeface="Entypo" pitchFamily="2" charset="0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3985154" y="3628611"/>
            <a:ext cx="185865" cy="18586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500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ip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25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75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8" grpId="0" animBg="1"/>
      <p:bldP spid="11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990600" y="1918213"/>
            <a:ext cx="2536166" cy="3339587"/>
          </a:xfrm>
        </p:spPr>
        <p:txBody>
          <a:bodyPr>
            <a:noAutofit/>
          </a:bodyPr>
          <a:lstStyle/>
          <a:p>
            <a:pPr lvl="0">
              <a:spcBef>
                <a:spcPts val="0"/>
              </a:spcBef>
            </a:pPr>
            <a:r>
              <a:rPr lang="en-US" sz="1600" b="1" dirty="0" smtClean="0">
                <a:solidFill>
                  <a:schemeClr val="bg1"/>
                </a:solidFill>
                <a:latin typeface="Novecento sans wide UltraLight" panose="00000705000000000000" pitchFamily="50" charset="0"/>
              </a:rPr>
              <a:t>VIDEO ABOUT US</a:t>
            </a:r>
            <a:endParaRPr lang="en-US" sz="1600" dirty="0">
              <a:solidFill>
                <a:schemeClr val="bg1"/>
              </a:solidFill>
              <a:latin typeface="Novecento sans wide UltraLight" panose="00000705000000000000" pitchFamily="50" charset="0"/>
            </a:endParaRPr>
          </a:p>
          <a:p>
            <a:pPr marL="0" lvl="1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600" dirty="0" err="1">
                <a:solidFill>
                  <a:schemeClr val="accent4"/>
                </a:solidFill>
              </a:rPr>
              <a:t>Proin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gravida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nibh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vel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velit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auctor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aliquet</a:t>
            </a:r>
            <a:r>
              <a:rPr lang="en-US" sz="1600" dirty="0">
                <a:solidFill>
                  <a:schemeClr val="accent4"/>
                </a:solidFill>
              </a:rPr>
              <a:t>. </a:t>
            </a:r>
            <a:r>
              <a:rPr lang="en-US" sz="1600" dirty="0" err="1">
                <a:solidFill>
                  <a:schemeClr val="accent4"/>
                </a:solidFill>
              </a:rPr>
              <a:t>Aenean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sollicitudin</a:t>
            </a:r>
            <a:r>
              <a:rPr lang="en-US" sz="1600" dirty="0">
                <a:solidFill>
                  <a:schemeClr val="accent4"/>
                </a:solidFill>
              </a:rPr>
              <a:t>, </a:t>
            </a:r>
            <a:r>
              <a:rPr lang="en-US" sz="1600" dirty="0" err="1">
                <a:solidFill>
                  <a:schemeClr val="accent4"/>
                </a:solidFill>
              </a:rPr>
              <a:t>lorem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quis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bibendum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auctor</a:t>
            </a:r>
            <a:r>
              <a:rPr lang="en-US" sz="1600" dirty="0">
                <a:solidFill>
                  <a:schemeClr val="accent4"/>
                </a:solidFill>
              </a:rPr>
              <a:t>, nisi </a:t>
            </a:r>
            <a:r>
              <a:rPr lang="en-US" sz="1600" dirty="0" err="1">
                <a:solidFill>
                  <a:schemeClr val="accent4"/>
                </a:solidFill>
              </a:rPr>
              <a:t>elit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consequat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ipsum</a:t>
            </a:r>
            <a:r>
              <a:rPr lang="en-US" sz="1600" dirty="0">
                <a:solidFill>
                  <a:schemeClr val="accent4"/>
                </a:solidFill>
              </a:rPr>
              <a:t>, </a:t>
            </a:r>
            <a:r>
              <a:rPr lang="en-US" sz="1600" dirty="0" err="1">
                <a:solidFill>
                  <a:schemeClr val="accent4"/>
                </a:solidFill>
              </a:rPr>
              <a:t>nec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sagittis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sem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nibh</a:t>
            </a:r>
            <a:r>
              <a:rPr lang="en-US" sz="1600" dirty="0">
                <a:solidFill>
                  <a:schemeClr val="accent4"/>
                </a:solidFill>
              </a:rPr>
              <a:t> id </a:t>
            </a:r>
            <a:r>
              <a:rPr lang="en-US" sz="1600" dirty="0" err="1">
                <a:solidFill>
                  <a:schemeClr val="accent4"/>
                </a:solidFill>
              </a:rPr>
              <a:t>elit</a:t>
            </a:r>
            <a:r>
              <a:rPr lang="en-US" sz="1600" dirty="0">
                <a:solidFill>
                  <a:schemeClr val="accent4"/>
                </a:solidFill>
              </a:rPr>
              <a:t>. </a:t>
            </a:r>
            <a:r>
              <a:rPr lang="en-US" sz="1600" dirty="0" err="1">
                <a:solidFill>
                  <a:schemeClr val="accent4"/>
                </a:solidFill>
              </a:rPr>
              <a:t>Duis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sed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odio</a:t>
            </a:r>
            <a:r>
              <a:rPr lang="en-US" sz="1600" dirty="0">
                <a:solidFill>
                  <a:schemeClr val="accent4"/>
                </a:solidFill>
              </a:rPr>
              <a:t> sit </a:t>
            </a:r>
            <a:r>
              <a:rPr lang="en-US" sz="1600" dirty="0" err="1">
                <a:solidFill>
                  <a:schemeClr val="accent4"/>
                </a:solidFill>
              </a:rPr>
              <a:t>amet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nibh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vulputate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cursus</a:t>
            </a:r>
            <a:r>
              <a:rPr lang="en-US" sz="1600" dirty="0">
                <a:solidFill>
                  <a:schemeClr val="accent4"/>
                </a:solidFill>
              </a:rPr>
              <a:t> a sit </a:t>
            </a:r>
            <a:r>
              <a:rPr lang="en-US" sz="1600" dirty="0" err="1">
                <a:solidFill>
                  <a:schemeClr val="accent4"/>
                </a:solidFill>
              </a:rPr>
              <a:t>amet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mauris</a:t>
            </a:r>
            <a:r>
              <a:rPr lang="en-US" sz="1600" dirty="0">
                <a:solidFill>
                  <a:schemeClr val="accent4"/>
                </a:solidFill>
              </a:rPr>
              <a:t>. 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SHOWCASE </a:t>
            </a:r>
            <a:r>
              <a:rPr lang="en-US" b="1" dirty="0" smtClean="0">
                <a:solidFill>
                  <a:schemeClr val="tx1"/>
                </a:solidFill>
                <a:latin typeface="Novecento sans wide Book" panose="00000405000000000000" pitchFamily="50" charset="0"/>
              </a:rPr>
              <a:t>VIDEO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r>
              <a:rPr lang="en-US" smtClean="0"/>
              <a:t>our showreel 2012</a:t>
            </a:r>
            <a:endParaRPr lang="en-US" dirty="0"/>
          </a:p>
        </p:txBody>
      </p:sp>
      <p:sp>
        <p:nvSpPr>
          <p:cNvPr id="7" name="TextBox 6"/>
          <p:cNvSpPr txBox="1">
            <a:spLocks noChangeAspect="1"/>
          </p:cNvSpPr>
          <p:nvPr/>
        </p:nvSpPr>
        <p:spPr>
          <a:xfrm>
            <a:off x="373905" y="1905000"/>
            <a:ext cx="396000" cy="396000"/>
          </a:xfrm>
          <a:prstGeom prst="ellipse">
            <a:avLst/>
          </a:prstGeom>
          <a:solidFill>
            <a:schemeClr val="tx1"/>
          </a:solidFill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  <a:latin typeface="Sosa" pitchFamily="2" charset="0"/>
                <a:ea typeface="Entypo" pitchFamily="2" charset="0"/>
              </a:rPr>
              <a:t>2</a:t>
            </a:r>
            <a:endParaRPr lang="ru-RU" sz="2000" dirty="0">
              <a:solidFill>
                <a:schemeClr val="bg1"/>
              </a:solidFill>
              <a:ea typeface="Entypo" pitchFamily="2" charset="0"/>
            </a:endParaRPr>
          </a:p>
        </p:txBody>
      </p:sp>
      <p:sp>
        <p:nvSpPr>
          <p:cNvPr id="2" name="Media Placeholder 1"/>
          <p:cNvSpPr>
            <a:spLocks noGrp="1"/>
          </p:cNvSpPr>
          <p:nvPr>
            <p:ph type="media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2043636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  <p:bldP spid="7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914400" y="1981200"/>
            <a:ext cx="1905000" cy="3124200"/>
          </a:xfrm>
        </p:spPr>
        <p:txBody>
          <a:bodyPr/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sz="1400" b="1" dirty="0" smtClean="0">
                <a:solidFill>
                  <a:prstClr val="white"/>
                </a:solidFill>
                <a:latin typeface="+mj-lt"/>
              </a:rPr>
              <a:t>BRIEF:</a:t>
            </a:r>
            <a:r>
              <a:rPr lang="ru-RU" sz="1400" dirty="0" smtClean="0">
                <a:latin typeface="+mj-lt"/>
              </a:rPr>
              <a:t> </a:t>
            </a:r>
            <a:r>
              <a:rPr lang="en-US" sz="1400" dirty="0" err="1"/>
              <a:t>Lorem</a:t>
            </a:r>
            <a:r>
              <a:rPr lang="en-US" sz="1400" dirty="0"/>
              <a:t> dolor sit </a:t>
            </a:r>
            <a:r>
              <a:rPr lang="en-US" sz="1400" dirty="0" err="1"/>
              <a:t>amet</a:t>
            </a:r>
            <a:r>
              <a:rPr lang="en-US" sz="1400" dirty="0"/>
              <a:t>, </a:t>
            </a:r>
            <a:r>
              <a:rPr lang="en-US" sz="1400" dirty="0" err="1"/>
              <a:t>consectetr</a:t>
            </a:r>
            <a:r>
              <a:rPr lang="en-US" sz="1400" dirty="0"/>
              <a:t> </a:t>
            </a:r>
            <a:r>
              <a:rPr lang="en-US" sz="1400" dirty="0" err="1"/>
              <a:t>adipiscing</a:t>
            </a:r>
            <a:r>
              <a:rPr lang="en-US" sz="1400" dirty="0"/>
              <a:t> </a:t>
            </a:r>
            <a:r>
              <a:rPr lang="en-US" sz="1400" dirty="0" err="1"/>
              <a:t>elit</a:t>
            </a:r>
            <a:r>
              <a:rPr lang="en-US" sz="1400" dirty="0"/>
              <a:t>. </a:t>
            </a:r>
            <a:r>
              <a:rPr lang="ru-RU" sz="1400" dirty="0"/>
              <a:t> </a:t>
            </a:r>
            <a:endParaRPr lang="en-US" sz="1400" dirty="0"/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sz="1400" b="1" dirty="0" smtClean="0">
                <a:solidFill>
                  <a:prstClr val="white"/>
                </a:solidFill>
                <a:latin typeface="+mj-lt"/>
              </a:rPr>
              <a:t>BUDGET:</a:t>
            </a:r>
            <a:r>
              <a:rPr lang="ru-RU" sz="1400" dirty="0" smtClean="0">
                <a:latin typeface="+mj-lt"/>
              </a:rPr>
              <a:t> </a:t>
            </a:r>
            <a:r>
              <a:rPr lang="en-US" sz="1400" dirty="0" smtClean="0"/>
              <a:t>$64 000</a:t>
            </a:r>
            <a:endParaRPr lang="en-US" sz="1400" dirty="0"/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sz="1400" dirty="0" smtClean="0">
                <a:solidFill>
                  <a:prstClr val="white"/>
                </a:solidFill>
                <a:latin typeface="+mj-lt"/>
              </a:rPr>
              <a:t>SOLUTION: </a:t>
            </a:r>
            <a:r>
              <a:rPr lang="en-US" sz="1400" dirty="0" err="1" smtClean="0"/>
              <a:t>mauris</a:t>
            </a:r>
            <a:r>
              <a:rPr lang="en-US" sz="1400" dirty="0" smtClean="0"/>
              <a:t> </a:t>
            </a:r>
            <a:r>
              <a:rPr lang="en-US" sz="1400" dirty="0" err="1"/>
              <a:t>tempor</a:t>
            </a:r>
            <a:r>
              <a:rPr lang="en-US" sz="1400" dirty="0"/>
              <a:t> </a:t>
            </a:r>
            <a:r>
              <a:rPr lang="en-US" sz="1400" dirty="0" err="1"/>
              <a:t>vehicula</a:t>
            </a:r>
            <a:r>
              <a:rPr lang="en-US" sz="1400" dirty="0"/>
              <a:t>.</a:t>
            </a:r>
            <a:endParaRPr lang="ru-RU" sz="1400" dirty="0"/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sz="1400" dirty="0" smtClean="0">
                <a:solidFill>
                  <a:prstClr val="white"/>
                </a:solidFill>
                <a:latin typeface="+mj-lt"/>
              </a:rPr>
              <a:t>RESULT:</a:t>
            </a:r>
            <a:r>
              <a:rPr lang="en-US" sz="1400" b="1" dirty="0" smtClean="0">
                <a:solidFill>
                  <a:prstClr val="white"/>
                </a:solidFill>
                <a:latin typeface="Novecento sans wide UltraLight" panose="00000705000000000000" pitchFamily="50" charset="0"/>
              </a:rPr>
              <a:t> </a:t>
            </a:r>
            <a:r>
              <a:rPr lang="en-US" sz="1400" dirty="0" smtClean="0"/>
              <a:t>more then </a:t>
            </a:r>
            <a:r>
              <a:rPr lang="en-US" sz="1400" dirty="0" err="1" smtClean="0"/>
              <a:t>lorem</a:t>
            </a:r>
            <a:r>
              <a:rPr lang="en-US" sz="1400" dirty="0" smtClean="0"/>
              <a:t> </a:t>
            </a:r>
            <a:r>
              <a:rPr lang="en-US" sz="1400" dirty="0"/>
              <a:t>dolor sit </a:t>
            </a:r>
            <a:r>
              <a:rPr lang="en-US" sz="1400" dirty="0" err="1"/>
              <a:t>amet</a:t>
            </a:r>
            <a:r>
              <a:rPr lang="en-US" sz="1400" dirty="0"/>
              <a:t>, </a:t>
            </a:r>
            <a:r>
              <a:rPr lang="en-US" sz="1400" dirty="0" err="1"/>
              <a:t>consectetr</a:t>
            </a:r>
            <a:r>
              <a:rPr lang="en-US" sz="1400" dirty="0"/>
              <a:t> </a:t>
            </a:r>
            <a:r>
              <a:rPr lang="en-US" sz="1400" dirty="0" err="1"/>
              <a:t>adipiscing</a:t>
            </a:r>
            <a:r>
              <a:rPr lang="en-US" sz="1400" dirty="0"/>
              <a:t> </a:t>
            </a:r>
            <a:r>
              <a:rPr lang="en-US" sz="1400" dirty="0" err="1"/>
              <a:t>elit</a:t>
            </a:r>
            <a:r>
              <a:rPr lang="en-US" sz="1400" dirty="0" smtClean="0"/>
              <a:t>.</a:t>
            </a:r>
            <a:endParaRPr lang="en-US" sz="1400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SHOWCASE </a:t>
            </a:r>
            <a:r>
              <a:rPr lang="en-US" b="1" dirty="0" smtClean="0">
                <a:solidFill>
                  <a:schemeClr val="tx1"/>
                </a:solidFill>
                <a:latin typeface="Novecento sans wide Book" panose="00000405000000000000" pitchFamily="50" charset="0"/>
              </a:rPr>
              <a:t>WEB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gallery one screen</a:t>
            </a:r>
            <a:endParaRPr lang="en-US" dirty="0"/>
          </a:p>
        </p:txBody>
      </p:sp>
      <p:sp>
        <p:nvSpPr>
          <p:cNvPr id="8" name="TextBox 7"/>
          <p:cNvSpPr txBox="1">
            <a:spLocks noChangeAspect="1"/>
          </p:cNvSpPr>
          <p:nvPr/>
        </p:nvSpPr>
        <p:spPr>
          <a:xfrm>
            <a:off x="373905" y="2025090"/>
            <a:ext cx="396000" cy="396000"/>
          </a:xfrm>
          <a:prstGeom prst="ellipse">
            <a:avLst/>
          </a:prstGeom>
          <a:solidFill>
            <a:schemeClr val="tx1"/>
          </a:solidFill>
        </p:spPr>
        <p:txBody>
          <a:bodyPr wrap="none" lIns="0" tIns="0" rIns="0" bIns="72000" rtlCol="0" anchor="ctr" anchorCtr="0">
            <a:no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  <a:latin typeface="Modern Pictograms" pitchFamily="50" charset="0"/>
              </a:rPr>
              <a:t>K</a:t>
            </a:r>
            <a:endParaRPr lang="ru-RU" sz="2800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>
            <a:spLocks noChangeAspect="1"/>
          </p:cNvSpPr>
          <p:nvPr/>
        </p:nvSpPr>
        <p:spPr>
          <a:xfrm>
            <a:off x="373905" y="2819400"/>
            <a:ext cx="396000" cy="396000"/>
          </a:xfrm>
          <a:prstGeom prst="ellipse">
            <a:avLst/>
          </a:prstGeom>
          <a:solidFill>
            <a:schemeClr val="tx1"/>
          </a:solidFill>
        </p:spPr>
        <p:txBody>
          <a:bodyPr wrap="none" lIns="0" tIns="0" rIns="0" bIns="72000" rtlCol="0" anchor="ctr" anchorCtr="0">
            <a:no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  <a:latin typeface="Modern Pictograms" pitchFamily="50" charset="0"/>
              </a:rPr>
              <a:t>$</a:t>
            </a:r>
            <a:endParaRPr lang="ru-RU" sz="2800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>
            <a:spLocks noChangeAspect="1"/>
          </p:cNvSpPr>
          <p:nvPr/>
        </p:nvSpPr>
        <p:spPr>
          <a:xfrm>
            <a:off x="373905" y="4180065"/>
            <a:ext cx="396000" cy="396000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  <a:latin typeface="Sosa" pitchFamily="2" charset="0"/>
                <a:ea typeface="Entypo" pitchFamily="2" charset="0"/>
              </a:rPr>
              <a:t>j</a:t>
            </a:r>
            <a:endParaRPr lang="ru-RU" sz="2000" dirty="0">
              <a:solidFill>
                <a:schemeClr val="bg1"/>
              </a:solidFill>
              <a:ea typeface="Entypo" pitchFamily="2" charset="0"/>
            </a:endParaRPr>
          </a:p>
        </p:txBody>
      </p:sp>
      <p:sp>
        <p:nvSpPr>
          <p:cNvPr id="13" name="TextBox 12"/>
          <p:cNvSpPr txBox="1">
            <a:spLocks noChangeAspect="1"/>
          </p:cNvSpPr>
          <p:nvPr/>
        </p:nvSpPr>
        <p:spPr>
          <a:xfrm>
            <a:off x="366817" y="3455127"/>
            <a:ext cx="396000" cy="396000"/>
          </a:xfrm>
          <a:prstGeom prst="ellipse">
            <a:avLst/>
          </a:prstGeom>
          <a:solidFill>
            <a:schemeClr val="tx1"/>
          </a:solidFill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  <a:latin typeface="Sosa" pitchFamily="2" charset="0"/>
                <a:ea typeface="Entypo" pitchFamily="2" charset="0"/>
              </a:rPr>
              <a:t>å</a:t>
            </a:r>
            <a:endParaRPr lang="ru-RU" sz="2000" dirty="0">
              <a:solidFill>
                <a:schemeClr val="bg1"/>
              </a:solidFill>
              <a:ea typeface="Entypo" pitchFamily="2" charset="0"/>
            </a:endParaRPr>
          </a:p>
        </p:txBody>
      </p:sp>
      <p:sp>
        <p:nvSpPr>
          <p:cNvPr id="2" name="Picture Placeholder 1"/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1591166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8" grpId="0" animBg="1"/>
      <p:bldP spid="10" grpId="0" animBg="1"/>
      <p:bldP spid="12" grpId="0" animBg="1"/>
      <p:bldP spid="13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/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7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914109" y="1886314"/>
            <a:ext cx="3171644" cy="2447561"/>
          </a:xfrm>
        </p:spPr>
        <p:txBody>
          <a:bodyPr/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sz="1400" b="1" dirty="0" smtClean="0">
                <a:solidFill>
                  <a:prstClr val="white"/>
                </a:solidFill>
                <a:latin typeface="+mj-lt"/>
              </a:rPr>
              <a:t>BRIEF:</a:t>
            </a:r>
            <a:r>
              <a:rPr lang="ru-RU" sz="1400" dirty="0" smtClean="0">
                <a:latin typeface="+mj-lt"/>
              </a:rPr>
              <a:t> </a:t>
            </a:r>
            <a:r>
              <a:rPr lang="en-US" sz="1400" dirty="0" err="1"/>
              <a:t>Lorem</a:t>
            </a:r>
            <a:r>
              <a:rPr lang="en-US" sz="1400" dirty="0"/>
              <a:t> dolor sit </a:t>
            </a:r>
            <a:r>
              <a:rPr lang="en-US" sz="1400" dirty="0" err="1"/>
              <a:t>amet</a:t>
            </a:r>
            <a:r>
              <a:rPr lang="en-US" sz="1400" dirty="0"/>
              <a:t>, </a:t>
            </a:r>
            <a:r>
              <a:rPr lang="en-US" sz="1400" dirty="0" err="1"/>
              <a:t>consectetr</a:t>
            </a:r>
            <a:r>
              <a:rPr lang="en-US" sz="1400" dirty="0"/>
              <a:t> </a:t>
            </a:r>
            <a:r>
              <a:rPr lang="en-US" sz="1400" dirty="0" err="1"/>
              <a:t>adipiscing</a:t>
            </a:r>
            <a:r>
              <a:rPr lang="en-US" sz="1400" dirty="0"/>
              <a:t> </a:t>
            </a:r>
            <a:r>
              <a:rPr lang="en-US" sz="1400" dirty="0" err="1"/>
              <a:t>elit</a:t>
            </a:r>
            <a:r>
              <a:rPr lang="en-US" sz="1400" dirty="0"/>
              <a:t>. </a:t>
            </a:r>
            <a:r>
              <a:rPr lang="ru-RU" sz="1400" dirty="0"/>
              <a:t> </a:t>
            </a:r>
            <a:endParaRPr lang="en-US" sz="1400" dirty="0"/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sz="1400" b="1" dirty="0" smtClean="0">
                <a:solidFill>
                  <a:prstClr val="white"/>
                </a:solidFill>
                <a:latin typeface="+mj-lt"/>
              </a:rPr>
              <a:t>BUDGET:</a:t>
            </a:r>
            <a:r>
              <a:rPr lang="ru-RU" sz="1400" dirty="0" smtClean="0">
                <a:latin typeface="+mj-lt"/>
              </a:rPr>
              <a:t> </a:t>
            </a:r>
            <a:r>
              <a:rPr lang="en-US" sz="1400" dirty="0" smtClean="0"/>
              <a:t>$512 000</a:t>
            </a:r>
            <a:endParaRPr lang="en-US" sz="1400" dirty="0"/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sz="1400" dirty="0" smtClean="0">
                <a:solidFill>
                  <a:prstClr val="white"/>
                </a:solidFill>
                <a:latin typeface="+mj-lt"/>
              </a:rPr>
              <a:t>SOLUTION: </a:t>
            </a:r>
            <a:r>
              <a:rPr lang="en-US" sz="1400" dirty="0" err="1" smtClean="0"/>
              <a:t>mauris</a:t>
            </a:r>
            <a:r>
              <a:rPr lang="en-US" sz="1400" dirty="0" smtClean="0"/>
              <a:t> </a:t>
            </a:r>
            <a:r>
              <a:rPr lang="en-US" sz="1400" dirty="0" err="1"/>
              <a:t>tempor</a:t>
            </a:r>
            <a:r>
              <a:rPr lang="en-US" sz="1400" dirty="0"/>
              <a:t> </a:t>
            </a:r>
            <a:r>
              <a:rPr lang="en-US" sz="1400" dirty="0" err="1"/>
              <a:t>vehicula</a:t>
            </a:r>
            <a:r>
              <a:rPr lang="en-US" sz="1400" dirty="0"/>
              <a:t>.</a:t>
            </a:r>
            <a:endParaRPr lang="ru-RU" sz="1400" dirty="0"/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sz="1400" dirty="0" smtClean="0">
                <a:solidFill>
                  <a:prstClr val="white"/>
                </a:solidFill>
                <a:latin typeface="+mj-lt"/>
              </a:rPr>
              <a:t>RESULT: </a:t>
            </a:r>
            <a:r>
              <a:rPr lang="en-US" sz="1400" dirty="0" smtClean="0"/>
              <a:t>more then </a:t>
            </a:r>
            <a:r>
              <a:rPr lang="en-US" sz="1400" dirty="0" err="1" smtClean="0"/>
              <a:t>lorem</a:t>
            </a:r>
            <a:r>
              <a:rPr lang="en-US" sz="1400" dirty="0" smtClean="0"/>
              <a:t> </a:t>
            </a:r>
            <a:r>
              <a:rPr lang="en-US" sz="1400" dirty="0"/>
              <a:t>dolor sit </a:t>
            </a:r>
            <a:r>
              <a:rPr lang="en-US" sz="1400" dirty="0" err="1"/>
              <a:t>amet</a:t>
            </a:r>
            <a:r>
              <a:rPr lang="en-US" sz="1400" dirty="0"/>
              <a:t>, </a:t>
            </a:r>
            <a:r>
              <a:rPr lang="en-US" sz="1400" dirty="0" err="1"/>
              <a:t>consectetr</a:t>
            </a:r>
            <a:r>
              <a:rPr lang="en-US" sz="1400" dirty="0"/>
              <a:t> </a:t>
            </a:r>
            <a:r>
              <a:rPr lang="en-US" sz="1400" dirty="0" err="1"/>
              <a:t>adipiscing</a:t>
            </a:r>
            <a:r>
              <a:rPr lang="en-US" sz="1400" dirty="0"/>
              <a:t> </a:t>
            </a:r>
            <a:r>
              <a:rPr lang="en-US" sz="1400" dirty="0" err="1"/>
              <a:t>elit</a:t>
            </a:r>
            <a:r>
              <a:rPr lang="en-US" sz="1400" dirty="0" smtClean="0"/>
              <a:t>.</a:t>
            </a:r>
            <a:endParaRPr lang="en-US" sz="1400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SHOWCASE </a:t>
            </a:r>
            <a:r>
              <a:rPr lang="en-US" b="1" dirty="0" smtClean="0">
                <a:solidFill>
                  <a:schemeClr val="tx1"/>
                </a:solidFill>
                <a:latin typeface="Novecento sans wide Book" panose="00000405000000000000" pitchFamily="50" charset="0"/>
              </a:rPr>
              <a:t>SEO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gallery two</a:t>
            </a:r>
            <a:endParaRPr lang="en-US" dirty="0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17" name="Picture Placeholder 16"/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18" name="Picture Placeholder 17"/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8" name="TextBox 7"/>
          <p:cNvSpPr txBox="1">
            <a:spLocks noChangeAspect="1"/>
          </p:cNvSpPr>
          <p:nvPr/>
        </p:nvSpPr>
        <p:spPr>
          <a:xfrm>
            <a:off x="373905" y="1905000"/>
            <a:ext cx="396000" cy="396000"/>
          </a:xfrm>
          <a:prstGeom prst="ellipse">
            <a:avLst/>
          </a:prstGeom>
          <a:solidFill>
            <a:schemeClr val="tx1"/>
          </a:solidFill>
        </p:spPr>
        <p:txBody>
          <a:bodyPr wrap="none" lIns="0" tIns="0" rIns="0" bIns="72000" rtlCol="0" anchor="ctr" anchorCtr="0">
            <a:no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  <a:latin typeface="Modern Pictograms" pitchFamily="50" charset="0"/>
              </a:rPr>
              <a:t>K</a:t>
            </a:r>
            <a:endParaRPr lang="ru-RU" sz="2800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>
            <a:spLocks noChangeAspect="1"/>
          </p:cNvSpPr>
          <p:nvPr/>
        </p:nvSpPr>
        <p:spPr>
          <a:xfrm>
            <a:off x="373905" y="2534019"/>
            <a:ext cx="396000" cy="396000"/>
          </a:xfrm>
          <a:prstGeom prst="ellipse">
            <a:avLst/>
          </a:prstGeom>
          <a:solidFill>
            <a:schemeClr val="tx1"/>
          </a:solidFill>
        </p:spPr>
        <p:txBody>
          <a:bodyPr wrap="none" lIns="0" tIns="0" rIns="0" bIns="72000" rtlCol="0" anchor="ctr" anchorCtr="0">
            <a:no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  <a:latin typeface="Modern Pictograms" pitchFamily="50" charset="0"/>
              </a:rPr>
              <a:t>$</a:t>
            </a:r>
            <a:endParaRPr lang="ru-RU" sz="2800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>
            <a:spLocks noChangeAspect="1"/>
          </p:cNvSpPr>
          <p:nvPr/>
        </p:nvSpPr>
        <p:spPr>
          <a:xfrm>
            <a:off x="373905" y="3648733"/>
            <a:ext cx="396000" cy="396000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  <a:latin typeface="Sosa" pitchFamily="2" charset="0"/>
                <a:ea typeface="Entypo" pitchFamily="2" charset="0"/>
              </a:rPr>
              <a:t>j</a:t>
            </a:r>
            <a:endParaRPr lang="ru-RU" sz="2000" dirty="0">
              <a:solidFill>
                <a:schemeClr val="bg1"/>
              </a:solidFill>
              <a:ea typeface="Entypo" pitchFamily="2" charset="0"/>
            </a:endParaRPr>
          </a:p>
        </p:txBody>
      </p:sp>
      <p:sp>
        <p:nvSpPr>
          <p:cNvPr id="13" name="TextBox 12"/>
          <p:cNvSpPr txBox="1">
            <a:spLocks noChangeAspect="1"/>
          </p:cNvSpPr>
          <p:nvPr/>
        </p:nvSpPr>
        <p:spPr>
          <a:xfrm>
            <a:off x="366817" y="3054775"/>
            <a:ext cx="396000" cy="396000"/>
          </a:xfrm>
          <a:prstGeom prst="ellipse">
            <a:avLst/>
          </a:prstGeom>
          <a:solidFill>
            <a:schemeClr val="tx1"/>
          </a:solidFill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  <a:latin typeface="Sosa" pitchFamily="2" charset="0"/>
                <a:ea typeface="Entypo" pitchFamily="2" charset="0"/>
              </a:rPr>
              <a:t>å</a:t>
            </a:r>
            <a:endParaRPr lang="ru-RU" sz="2000" dirty="0">
              <a:solidFill>
                <a:schemeClr val="bg1"/>
              </a:solidFill>
              <a:ea typeface="Entypo" pitchFamily="2" charset="0"/>
            </a:endParaRPr>
          </a:p>
        </p:txBody>
      </p:sp>
      <p:graphicFrame>
        <p:nvGraphicFramePr>
          <p:cNvPr id="16" name="Chart 15"/>
          <p:cNvGraphicFramePr/>
          <p:nvPr>
            <p:extLst>
              <p:ext uri="{D42A27DB-BD31-4B8C-83A1-F6EECF244321}">
                <p14:modId xmlns:p14="http://schemas.microsoft.com/office/powerpoint/2010/main" val="1615729746"/>
              </p:ext>
            </p:extLst>
          </p:nvPr>
        </p:nvGraphicFramePr>
        <p:xfrm>
          <a:off x="373905" y="4343400"/>
          <a:ext cx="2971800" cy="15239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2" name="Group 1"/>
          <p:cNvGrpSpPr/>
          <p:nvPr/>
        </p:nvGrpSpPr>
        <p:grpSpPr>
          <a:xfrm>
            <a:off x="823339" y="4448860"/>
            <a:ext cx="1163985" cy="324980"/>
            <a:chOff x="823339" y="4448860"/>
            <a:chExt cx="1163985" cy="324980"/>
          </a:xfrm>
        </p:grpSpPr>
        <p:sp>
          <p:nvSpPr>
            <p:cNvPr id="21" name="TextBox 20"/>
            <p:cNvSpPr txBox="1">
              <a:spLocks noChangeAspect="1"/>
            </p:cNvSpPr>
            <p:nvPr/>
          </p:nvSpPr>
          <p:spPr>
            <a:xfrm>
              <a:off x="823339" y="4448860"/>
              <a:ext cx="162490" cy="32498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dirty="0">
                  <a:latin typeface="Accessibility Foundicons" pitchFamily="2" charset="0"/>
                </a:rPr>
                <a:t></a:t>
              </a:r>
              <a:endParaRPr lang="ru-RU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939395" y="4497600"/>
              <a:ext cx="104792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 smtClean="0">
                  <a:solidFill>
                    <a:schemeClr val="tx2"/>
                  </a:solidFill>
                  <a:latin typeface="+mj-lt"/>
                </a:rPr>
                <a:t>VISITORS</a:t>
              </a:r>
              <a:endParaRPr lang="en-US" sz="1100" dirty="0">
                <a:solidFill>
                  <a:schemeClr val="tx2"/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02678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0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5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0"/>
                            </p:stCondLst>
                            <p:childTnLst>
                              <p:par>
                                <p:cTn id="5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500"/>
                            </p:stCondLst>
                            <p:childTnLst>
                              <p:par>
                                <p:cTn id="6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6000"/>
                            </p:stCondLst>
                            <p:childTnLst>
                              <p:par>
                                <p:cTn id="7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  <p:bldP spid="8" grpId="0" animBg="1"/>
      <p:bldP spid="10" grpId="0" animBg="1"/>
      <p:bldP spid="12" grpId="0" animBg="1"/>
      <p:bldP spid="13" grpId="0" animBg="1"/>
      <p:bldGraphic spid="16" grpId="0">
        <p:bldAsOne/>
      </p:bldGraphic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914400" y="1886314"/>
            <a:ext cx="3429000" cy="3371486"/>
          </a:xfrm>
        </p:spPr>
        <p:txBody>
          <a:bodyPr/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b="1" dirty="0" smtClean="0">
                <a:solidFill>
                  <a:prstClr val="white"/>
                </a:solidFill>
                <a:latin typeface="+mj-lt"/>
              </a:rPr>
              <a:t>BRIEF:</a:t>
            </a:r>
            <a:r>
              <a:rPr lang="ru-RU" dirty="0" smtClean="0">
                <a:latin typeface="+mj-lt"/>
              </a:rPr>
              <a:t> </a:t>
            </a:r>
            <a:r>
              <a:rPr lang="en-US" dirty="0" err="1"/>
              <a:t>Lorem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ru-RU" dirty="0"/>
              <a:t> </a:t>
            </a:r>
            <a:endParaRPr lang="en-US" dirty="0"/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b="1" dirty="0" smtClean="0">
                <a:solidFill>
                  <a:prstClr val="white"/>
                </a:solidFill>
                <a:latin typeface="+mj-lt"/>
              </a:rPr>
              <a:t>BUDGET:</a:t>
            </a:r>
            <a:r>
              <a:rPr lang="ru-RU" dirty="0" smtClean="0">
                <a:latin typeface="+mj-lt"/>
              </a:rPr>
              <a:t> </a:t>
            </a:r>
            <a:r>
              <a:rPr lang="en-US" dirty="0" smtClean="0"/>
              <a:t>$128 000</a:t>
            </a:r>
            <a:endParaRPr lang="en-US" dirty="0"/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dirty="0" smtClean="0">
                <a:solidFill>
                  <a:prstClr val="white"/>
                </a:solidFill>
                <a:latin typeface="+mj-lt"/>
              </a:rPr>
              <a:t>SOLUTION: </a:t>
            </a:r>
            <a:r>
              <a:rPr lang="en-US" dirty="0" err="1" smtClean="0"/>
              <a:t>mauris</a:t>
            </a:r>
            <a:r>
              <a:rPr lang="en-US" dirty="0" smtClean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vehicula</a:t>
            </a:r>
            <a:r>
              <a:rPr lang="en-US" dirty="0"/>
              <a:t>.</a:t>
            </a:r>
            <a:endParaRPr lang="ru-RU" dirty="0"/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dirty="0" smtClean="0">
                <a:solidFill>
                  <a:prstClr val="white"/>
                </a:solidFill>
                <a:latin typeface="+mj-lt"/>
              </a:rPr>
              <a:t>RESULT: </a:t>
            </a:r>
            <a:r>
              <a:rPr lang="en-US" dirty="0" smtClean="0"/>
              <a:t>more then </a:t>
            </a:r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/>
              <a:t>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SHOWCASE </a:t>
            </a:r>
            <a:r>
              <a:rPr lang="en-US" b="1" dirty="0" smtClean="0">
                <a:solidFill>
                  <a:schemeClr val="tx1"/>
                </a:solidFill>
                <a:latin typeface="Novecento sans wide Book" panose="00000405000000000000" pitchFamily="50" charset="0"/>
              </a:rPr>
              <a:t>MOBILE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gallery three</a:t>
            </a:r>
            <a:endParaRPr lang="en-US" dirty="0"/>
          </a:p>
        </p:txBody>
      </p:sp>
      <p:sp>
        <p:nvSpPr>
          <p:cNvPr id="8" name="TextBox 7"/>
          <p:cNvSpPr txBox="1">
            <a:spLocks noChangeAspect="1"/>
          </p:cNvSpPr>
          <p:nvPr/>
        </p:nvSpPr>
        <p:spPr>
          <a:xfrm>
            <a:off x="373905" y="1905000"/>
            <a:ext cx="396000" cy="396000"/>
          </a:xfrm>
          <a:prstGeom prst="ellipse">
            <a:avLst/>
          </a:prstGeom>
          <a:solidFill>
            <a:schemeClr val="tx1"/>
          </a:solidFill>
        </p:spPr>
        <p:txBody>
          <a:bodyPr wrap="none" lIns="0" tIns="0" rIns="0" bIns="72000" rtlCol="0" anchor="ctr" anchorCtr="0">
            <a:no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  <a:latin typeface="Modern Pictograms" pitchFamily="50" charset="0"/>
              </a:rPr>
              <a:t>K</a:t>
            </a:r>
            <a:endParaRPr lang="ru-RU" sz="2800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>
            <a:spLocks noChangeAspect="1"/>
          </p:cNvSpPr>
          <p:nvPr/>
        </p:nvSpPr>
        <p:spPr>
          <a:xfrm>
            <a:off x="373905" y="2536857"/>
            <a:ext cx="396000" cy="396000"/>
          </a:xfrm>
          <a:prstGeom prst="ellipse">
            <a:avLst/>
          </a:prstGeom>
          <a:solidFill>
            <a:schemeClr val="tx1"/>
          </a:solidFill>
        </p:spPr>
        <p:txBody>
          <a:bodyPr wrap="none" lIns="0" tIns="0" rIns="0" bIns="72000" rtlCol="0" anchor="ctr" anchorCtr="0">
            <a:no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  <a:latin typeface="Modern Pictograms" pitchFamily="50" charset="0"/>
              </a:rPr>
              <a:t>$</a:t>
            </a:r>
            <a:endParaRPr lang="ru-RU" sz="2800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>
            <a:spLocks noChangeAspect="1"/>
          </p:cNvSpPr>
          <p:nvPr/>
        </p:nvSpPr>
        <p:spPr>
          <a:xfrm>
            <a:off x="373905" y="3651571"/>
            <a:ext cx="396000" cy="396000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  <a:latin typeface="Sosa" pitchFamily="2" charset="0"/>
                <a:ea typeface="Entypo" pitchFamily="2" charset="0"/>
              </a:rPr>
              <a:t>j</a:t>
            </a:r>
            <a:endParaRPr lang="ru-RU" sz="2000" dirty="0">
              <a:solidFill>
                <a:schemeClr val="bg1"/>
              </a:solidFill>
              <a:ea typeface="Entypo" pitchFamily="2" charset="0"/>
            </a:endParaRPr>
          </a:p>
        </p:txBody>
      </p:sp>
      <p:sp>
        <p:nvSpPr>
          <p:cNvPr id="13" name="TextBox 12"/>
          <p:cNvSpPr txBox="1">
            <a:spLocks noChangeAspect="1"/>
          </p:cNvSpPr>
          <p:nvPr/>
        </p:nvSpPr>
        <p:spPr>
          <a:xfrm>
            <a:off x="366817" y="3054945"/>
            <a:ext cx="396000" cy="396000"/>
          </a:xfrm>
          <a:prstGeom prst="ellipse">
            <a:avLst/>
          </a:prstGeom>
          <a:solidFill>
            <a:schemeClr val="tx1"/>
          </a:solidFill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  <a:latin typeface="Sosa" pitchFamily="2" charset="0"/>
                <a:ea typeface="Entypo" pitchFamily="2" charset="0"/>
              </a:rPr>
              <a:t>å</a:t>
            </a:r>
            <a:endParaRPr lang="ru-RU" sz="2000" dirty="0">
              <a:solidFill>
                <a:schemeClr val="bg1"/>
              </a:solidFill>
              <a:ea typeface="Entypo" pitchFamily="2" charset="0"/>
            </a:endParaRPr>
          </a:p>
        </p:txBody>
      </p:sp>
      <p:graphicFrame>
        <p:nvGraphicFramePr>
          <p:cNvPr id="21" name="Chart 20"/>
          <p:cNvGraphicFramePr/>
          <p:nvPr>
            <p:extLst>
              <p:ext uri="{D42A27DB-BD31-4B8C-83A1-F6EECF244321}">
                <p14:modId xmlns:p14="http://schemas.microsoft.com/office/powerpoint/2010/main" val="2866669563"/>
              </p:ext>
            </p:extLst>
          </p:nvPr>
        </p:nvGraphicFramePr>
        <p:xfrm>
          <a:off x="381000" y="4343400"/>
          <a:ext cx="3657600" cy="13715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2" name="Group 1"/>
          <p:cNvGrpSpPr/>
          <p:nvPr/>
        </p:nvGrpSpPr>
        <p:grpSpPr>
          <a:xfrm>
            <a:off x="832076" y="4495800"/>
            <a:ext cx="1225324" cy="263410"/>
            <a:chOff x="832076" y="4495800"/>
            <a:chExt cx="1225324" cy="263410"/>
          </a:xfrm>
        </p:grpSpPr>
        <p:sp>
          <p:nvSpPr>
            <p:cNvPr id="22" name="TextBox 21"/>
            <p:cNvSpPr txBox="1">
              <a:spLocks noChangeAspect="1"/>
            </p:cNvSpPr>
            <p:nvPr/>
          </p:nvSpPr>
          <p:spPr>
            <a:xfrm>
              <a:off x="832076" y="4495800"/>
              <a:ext cx="228600" cy="2286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2400" dirty="0" smtClean="0">
                  <a:latin typeface="Modern Pictograms" pitchFamily="50" charset="0"/>
                </a:rPr>
                <a:t>.</a:t>
              </a:r>
              <a:endParaRPr lang="ru-RU" sz="2400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009471" y="4497600"/>
              <a:ext cx="104792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 smtClean="0">
                  <a:solidFill>
                    <a:schemeClr val="tx2"/>
                  </a:solidFill>
                  <a:latin typeface="+mj-lt"/>
                </a:rPr>
                <a:t>SALES</a:t>
              </a:r>
              <a:endParaRPr lang="en-US" sz="1100" dirty="0">
                <a:solidFill>
                  <a:schemeClr val="tx2"/>
                </a:solidFill>
                <a:latin typeface="+mj-lt"/>
              </a:endParaRPr>
            </a:p>
          </p:txBody>
        </p:sp>
      </p:grp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4" name="Picture Placeholder 3"/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3034214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  <p:bldP spid="8" grpId="0" animBg="1"/>
      <p:bldP spid="10" grpId="0" animBg="1"/>
      <p:bldP spid="12" grpId="0" animBg="1"/>
      <p:bldP spid="13" grpId="0" animBg="1"/>
      <p:bldGraphic spid="21" grpId="0">
        <p:bldAsOne/>
      </p:bldGraphic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11" name="Oval 10"/>
          <p:cNvSpPr/>
          <p:nvPr/>
        </p:nvSpPr>
        <p:spPr>
          <a:xfrm>
            <a:off x="3640867" y="5898687"/>
            <a:ext cx="185865" cy="18586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0" y="1905000"/>
            <a:ext cx="4147028" cy="4729707"/>
            <a:chOff x="0" y="1905000"/>
            <a:chExt cx="4147028" cy="4729707"/>
          </a:xfrm>
        </p:grpSpPr>
        <p:sp>
          <p:nvSpPr>
            <p:cNvPr id="4" name="Oval 4">
              <a:hlinkClick r:id="" action="ppaction://hlinkshowjump?jump=nextslide"/>
            </p:cNvPr>
            <p:cNvSpPr/>
            <p:nvPr/>
          </p:nvSpPr>
          <p:spPr>
            <a:xfrm>
              <a:off x="0" y="1905000"/>
              <a:ext cx="4147028" cy="4729707"/>
            </a:xfrm>
            <a:custGeom>
              <a:avLst/>
              <a:gdLst/>
              <a:ahLst/>
              <a:cxnLst/>
              <a:rect l="l" t="t" r="r" b="b"/>
              <a:pathLst>
                <a:path w="4067464" h="4638964">
                  <a:moveTo>
                    <a:pt x="1747982" y="0"/>
                  </a:moveTo>
                  <a:cubicBezTo>
                    <a:pt x="3028997" y="0"/>
                    <a:pt x="4067464" y="1038467"/>
                    <a:pt x="4067464" y="2319482"/>
                  </a:cubicBezTo>
                  <a:cubicBezTo>
                    <a:pt x="4067464" y="3600497"/>
                    <a:pt x="3028997" y="4638964"/>
                    <a:pt x="1747982" y="4638964"/>
                  </a:cubicBezTo>
                  <a:cubicBezTo>
                    <a:pt x="1049771" y="4638964"/>
                    <a:pt x="423614" y="4330462"/>
                    <a:pt x="0" y="3840927"/>
                  </a:cubicBezTo>
                  <a:lnTo>
                    <a:pt x="0" y="798037"/>
                  </a:lnTo>
                  <a:cubicBezTo>
                    <a:pt x="423614" y="308502"/>
                    <a:pt x="1049771" y="0"/>
                    <a:pt x="174798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228600" y="3200400"/>
              <a:ext cx="3505200" cy="132343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4000" dirty="0" smtClean="0">
                  <a:solidFill>
                    <a:schemeClr val="bg1"/>
                  </a:solidFill>
                  <a:latin typeface="+mj-lt"/>
                </a:rPr>
                <a:t>WE’RE PROFICIENT</a:t>
              </a:r>
              <a:endParaRPr lang="en-US" sz="40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28600" y="4673025"/>
              <a:ext cx="3581400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1600">
                  <a:solidFill>
                    <a:schemeClr val="accent4"/>
                  </a:solidFill>
                </a:rPr>
                <a:t>Our staff are expertly trained in the </a:t>
              </a:r>
              <a:r>
                <a:rPr lang="en-US" sz="1600" smtClean="0">
                  <a:solidFill>
                    <a:schemeClr val="accent4"/>
                  </a:solidFill>
                </a:rPr>
                <a:t>systems they </a:t>
              </a:r>
              <a:r>
                <a:rPr lang="en-US" sz="1600">
                  <a:solidFill>
                    <a:schemeClr val="accent4"/>
                  </a:solidFill>
                </a:rPr>
                <a:t>use</a:t>
              </a:r>
            </a:p>
          </p:txBody>
        </p:sp>
        <p:sp>
          <p:nvSpPr>
            <p:cNvPr id="12" name="TextBox 11"/>
            <p:cNvSpPr txBox="1">
              <a:spLocks noChangeAspect="1"/>
            </p:cNvSpPr>
            <p:nvPr/>
          </p:nvSpPr>
          <p:spPr>
            <a:xfrm>
              <a:off x="1828800" y="2419010"/>
              <a:ext cx="1406017" cy="1406017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9600" dirty="0">
                  <a:latin typeface="Sosa" pitchFamily="2" charset="0"/>
                  <a:ea typeface="Entypo" pitchFamily="2" charset="0"/>
                </a:rPr>
                <a:t>Z</a:t>
              </a:r>
              <a:endParaRPr lang="ru-RU" sz="9600" dirty="0">
                <a:ea typeface="Entypo" pitchFamily="2" charset="0"/>
              </a:endParaRPr>
            </a:p>
          </p:txBody>
        </p:sp>
      </p:grpSp>
      <p:sp>
        <p:nvSpPr>
          <p:cNvPr id="13" name="TextBox 12"/>
          <p:cNvSpPr txBox="1">
            <a:spLocks noChangeAspect="1"/>
          </p:cNvSpPr>
          <p:nvPr/>
        </p:nvSpPr>
        <p:spPr>
          <a:xfrm>
            <a:off x="3351524" y="2073752"/>
            <a:ext cx="468000" cy="46800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FontAwesome" pitchFamily="2" charset="0"/>
              </a:rPr>
              <a:t></a:t>
            </a:r>
            <a:endParaRPr lang="ru-RU" sz="2800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85800" y="1752600"/>
            <a:ext cx="615684" cy="615684"/>
          </a:xfrm>
          <a:prstGeom prst="ellipse">
            <a:avLst/>
          </a:prstGeom>
          <a:solidFill>
            <a:schemeClr val="tx2"/>
          </a:solidFill>
        </p:spPr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sz="3200" b="1" dirty="0" smtClean="0">
                <a:solidFill>
                  <a:schemeClr val="bg1"/>
                </a:solidFill>
                <a:latin typeface="Novecento sans wide Book" panose="00000405000000000000" pitchFamily="50" charset="0"/>
              </a:rPr>
              <a:t>VI</a:t>
            </a:r>
            <a:endParaRPr lang="ru-RU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511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ip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75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/>
      <p:bldP spid="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List of environment variables and </a:t>
            </a:r>
            <a:r>
              <a:rPr lang="en-US" dirty="0"/>
              <a:t>examples from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github.com/projectkudu/kudu/wiki/Deployment-hooks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DEPLOYMENT </a:t>
            </a:r>
            <a:r>
              <a:rPr lang="en-US" b="1" dirty="0" smtClean="0">
                <a:solidFill>
                  <a:schemeClr val="tx1"/>
                </a:solidFill>
                <a:latin typeface="Novecento sans wide Book" panose="00000405000000000000" pitchFamily="50" charset="0"/>
              </a:rPr>
              <a:t>SCRIPT</a:t>
            </a:r>
            <a:endParaRPr lang="en-US" b="1" dirty="0">
              <a:solidFill>
                <a:schemeClr val="tx1"/>
              </a:solidFill>
              <a:latin typeface="Novecento sans wide Book" panose="00000405000000000000" pitchFamily="50" charset="0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/>
            <a:r>
              <a:rPr lang="en-US" dirty="0" smtClean="0"/>
              <a:t>overview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9871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PUBLIC </a:t>
            </a:r>
            <a:r>
              <a:rPr lang="en-US" b="1" dirty="0" smtClean="0">
                <a:solidFill>
                  <a:schemeClr val="tx1"/>
                </a:solidFill>
                <a:latin typeface="Novecento sans wide Book" panose="00000405000000000000" pitchFamily="50" charset="0"/>
              </a:rPr>
              <a:t>EVENTS</a:t>
            </a:r>
            <a:endParaRPr lang="en-US" b="1" dirty="0">
              <a:solidFill>
                <a:schemeClr val="tx1"/>
              </a:solidFill>
              <a:latin typeface="Novecento sans wide Book" panose="00000405000000000000" pitchFamily="50" charset="0"/>
            </a:endParaRP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34"/>
          </p:nvPr>
        </p:nvSpPr>
        <p:spPr/>
      </p:sp>
      <p:sp>
        <p:nvSpPr>
          <p:cNvPr id="10" name="Text Placeholder 9"/>
          <p:cNvSpPr>
            <a:spLocks noGrp="1"/>
          </p:cNvSpPr>
          <p:nvPr>
            <p:ph type="body" sz="quarter" idx="38"/>
          </p:nvPr>
        </p:nvSpPr>
        <p:spPr>
          <a:xfrm>
            <a:off x="447075" y="4571999"/>
            <a:ext cx="2286000" cy="1286933"/>
          </a:xfrm>
        </p:spPr>
        <p:txBody>
          <a:bodyPr/>
          <a:lstStyle/>
          <a:p>
            <a:pPr algn="ctr"/>
            <a:r>
              <a:rPr lang="en-US"/>
              <a:t>Lorem Ipsum established fact that and web page editors now readable content of a page when looking at its </a:t>
            </a:r>
            <a:r>
              <a:rPr lang="en-US" smtClean="0"/>
              <a:t>layout.</a:t>
            </a:r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39"/>
          </p:nvPr>
        </p:nvSpPr>
        <p:spPr/>
      </p:sp>
      <p:sp>
        <p:nvSpPr>
          <p:cNvPr id="9" name="Picture Placeholder 8"/>
          <p:cNvSpPr>
            <a:spLocks noGrp="1"/>
          </p:cNvSpPr>
          <p:nvPr>
            <p:ph type="pic" sz="quarter" idx="40"/>
          </p:nvPr>
        </p:nvSpPr>
        <p:spPr/>
      </p:sp>
      <p:sp>
        <p:nvSpPr>
          <p:cNvPr id="13" name="Text Placeholder 12"/>
          <p:cNvSpPr>
            <a:spLocks noGrp="1"/>
          </p:cNvSpPr>
          <p:nvPr>
            <p:ph type="body" sz="quarter" idx="41"/>
          </p:nvPr>
        </p:nvSpPr>
        <p:spPr>
          <a:xfrm>
            <a:off x="3442687" y="4571999"/>
            <a:ext cx="2286000" cy="1286933"/>
          </a:xfrm>
        </p:spPr>
        <p:txBody>
          <a:bodyPr/>
          <a:lstStyle/>
          <a:p>
            <a:pPr algn="ctr"/>
            <a:r>
              <a:rPr lang="en-US" smtClean="0"/>
              <a:t>Content </a:t>
            </a:r>
            <a:r>
              <a:rPr lang="en-US"/>
              <a:t>here, making it look like readable English the point of using Lorem Ipsum is that it has a more-or-less </a:t>
            </a:r>
            <a:r>
              <a:rPr lang="en-US" smtClean="0"/>
              <a:t>normal.</a:t>
            </a:r>
            <a:endParaRPr lang="en-US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42"/>
          </p:nvPr>
        </p:nvSpPr>
        <p:spPr>
          <a:xfrm>
            <a:off x="6438300" y="4571999"/>
            <a:ext cx="2286000" cy="1286933"/>
          </a:xfrm>
        </p:spPr>
        <p:txBody>
          <a:bodyPr/>
          <a:lstStyle/>
          <a:p>
            <a:pPr algn="ctr"/>
            <a:r>
              <a:rPr lang="en-US" smtClean="0"/>
              <a:t>Distribution </a:t>
            </a:r>
            <a:r>
              <a:rPr lang="en-US"/>
              <a:t>of letters, as opposed to using.</a:t>
            </a:r>
          </a:p>
          <a:p>
            <a:pPr algn="ctr"/>
            <a:r>
              <a:rPr lang="en-US"/>
              <a:t>Publishing packages and you need to be sure there isn't anything </a:t>
            </a:r>
            <a:r>
              <a:rPr lang="en-US" smtClean="0"/>
              <a:t>default.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pPr lvl="0"/>
            <a:r>
              <a:rPr lang="en-US"/>
              <a:t>recent activities</a:t>
            </a:r>
            <a:endParaRPr lang="en-US" sz="2400"/>
          </a:p>
        </p:txBody>
      </p:sp>
      <p:sp>
        <p:nvSpPr>
          <p:cNvPr id="20" name="Oval 19"/>
          <p:cNvSpPr/>
          <p:nvPr/>
        </p:nvSpPr>
        <p:spPr>
          <a:xfrm>
            <a:off x="6324600" y="1752600"/>
            <a:ext cx="685800" cy="685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smtClean="0">
                <a:solidFill>
                  <a:schemeClr val="bg1"/>
                </a:solidFill>
                <a:latin typeface="+mj-lt"/>
              </a:rPr>
              <a:t>01 jun</a:t>
            </a:r>
            <a:endParaRPr lang="en-US" sz="12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3352800" y="1752600"/>
            <a:ext cx="685800" cy="68580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smtClean="0">
                <a:solidFill>
                  <a:schemeClr val="bg1"/>
                </a:solidFill>
                <a:latin typeface="+mj-lt"/>
              </a:rPr>
              <a:t>07 feb</a:t>
            </a:r>
            <a:endParaRPr lang="en-US" sz="12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228600" y="1752600"/>
            <a:ext cx="685800" cy="68580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 smtClean="0">
                <a:solidFill>
                  <a:schemeClr val="bg1"/>
                </a:solidFill>
                <a:latin typeface="+mj-lt"/>
              </a:rPr>
              <a:t>02 </a:t>
            </a:r>
            <a:r>
              <a:rPr lang="en-US" sz="1200" dirty="0" err="1" smtClean="0">
                <a:solidFill>
                  <a:schemeClr val="bg1"/>
                </a:solidFill>
                <a:latin typeface="+mj-lt"/>
              </a:rPr>
              <a:t>jan</a:t>
            </a:r>
            <a:endParaRPr lang="en-US" sz="12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74866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250"/>
                            </p:stCondLst>
                            <p:childTnLst>
                              <p:par>
                                <p:cTn id="1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7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25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5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  <p:bldP spid="13" grpId="0" build="p"/>
      <p:bldP spid="14" grpId="0" uiExpand="1" build="p"/>
      <p:bldP spid="20" grpId="0" animBg="1"/>
      <p:bldP spid="19" grpId="0" animBg="1"/>
      <p:bldP spid="22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OUR </a:t>
            </a:r>
            <a:r>
              <a:rPr lang="en-US" b="1" dirty="0" smtClean="0">
                <a:solidFill>
                  <a:schemeClr val="tx1"/>
                </a:solidFill>
                <a:latin typeface="Novecento sans wide Book" panose="00000405000000000000" pitchFamily="50" charset="0"/>
              </a:rPr>
              <a:t>CLIENTS</a:t>
            </a:r>
            <a:endParaRPr lang="en-US" b="1" dirty="0">
              <a:solidFill>
                <a:schemeClr val="tx1"/>
              </a:solidFill>
              <a:latin typeface="Novecento sans wide Book" panose="00000405000000000000" pitchFamily="50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2400" dirty="0" smtClean="0"/>
              <a:t>some of our partners</a:t>
            </a:r>
            <a:endParaRPr lang="en-US" sz="2400" dirty="0"/>
          </a:p>
        </p:txBody>
      </p:sp>
      <p:sp>
        <p:nvSpPr>
          <p:cNvPr id="18" name="Picture Placeholder 17"/>
          <p:cNvSpPr>
            <a:spLocks noGrp="1"/>
          </p:cNvSpPr>
          <p:nvPr>
            <p:ph type="pic" sz="quarter" idx="11"/>
          </p:nvPr>
        </p:nvSpPr>
        <p:spPr>
          <a:ln w="19050">
            <a:solidFill>
              <a:schemeClr val="tx1"/>
            </a:solidFill>
          </a:ln>
        </p:spPr>
      </p:sp>
      <p:sp>
        <p:nvSpPr>
          <p:cNvPr id="21" name="Picture Placeholder 20"/>
          <p:cNvSpPr>
            <a:spLocks noGrp="1"/>
          </p:cNvSpPr>
          <p:nvPr>
            <p:ph type="pic" sz="quarter" idx="12"/>
          </p:nvPr>
        </p:nvSpPr>
        <p:spPr>
          <a:ln w="19050">
            <a:solidFill>
              <a:schemeClr val="tx1"/>
            </a:solidFill>
          </a:ln>
        </p:spPr>
      </p:sp>
      <p:sp>
        <p:nvSpPr>
          <p:cNvPr id="23" name="Picture Placeholder 22"/>
          <p:cNvSpPr>
            <a:spLocks noGrp="1"/>
          </p:cNvSpPr>
          <p:nvPr>
            <p:ph type="pic" sz="quarter" idx="13"/>
          </p:nvPr>
        </p:nvSpPr>
        <p:spPr>
          <a:ln w="19050">
            <a:solidFill>
              <a:schemeClr val="tx1"/>
            </a:solidFill>
          </a:ln>
        </p:spPr>
      </p:sp>
      <p:sp>
        <p:nvSpPr>
          <p:cNvPr id="24" name="Picture Placeholder 23"/>
          <p:cNvSpPr>
            <a:spLocks noGrp="1"/>
          </p:cNvSpPr>
          <p:nvPr>
            <p:ph type="pic" sz="quarter" idx="14"/>
          </p:nvPr>
        </p:nvSpPr>
        <p:spPr>
          <a:ln w="19050">
            <a:solidFill>
              <a:schemeClr val="tx1"/>
            </a:solidFill>
          </a:ln>
        </p:spPr>
      </p:sp>
      <p:sp>
        <p:nvSpPr>
          <p:cNvPr id="25" name="Picture Placeholder 24"/>
          <p:cNvSpPr>
            <a:spLocks noGrp="1"/>
          </p:cNvSpPr>
          <p:nvPr>
            <p:ph type="pic" sz="quarter" idx="15"/>
          </p:nvPr>
        </p:nvSpPr>
        <p:spPr>
          <a:ln w="19050">
            <a:solidFill>
              <a:schemeClr val="tx1"/>
            </a:solidFill>
          </a:ln>
        </p:spPr>
      </p:sp>
      <p:sp>
        <p:nvSpPr>
          <p:cNvPr id="26" name="Picture Placeholder 25"/>
          <p:cNvSpPr>
            <a:spLocks noGrp="1"/>
          </p:cNvSpPr>
          <p:nvPr>
            <p:ph type="pic" sz="quarter" idx="16"/>
          </p:nvPr>
        </p:nvSpPr>
        <p:spPr>
          <a:ln w="19050">
            <a:solidFill>
              <a:schemeClr val="tx1"/>
            </a:solidFill>
          </a:ln>
        </p:spPr>
      </p:sp>
      <p:sp>
        <p:nvSpPr>
          <p:cNvPr id="27" name="Picture Placeholder 26"/>
          <p:cNvSpPr>
            <a:spLocks noGrp="1"/>
          </p:cNvSpPr>
          <p:nvPr>
            <p:ph type="pic" sz="quarter" idx="18"/>
          </p:nvPr>
        </p:nvSpPr>
        <p:spPr>
          <a:ln w="19050">
            <a:solidFill>
              <a:schemeClr val="tx1"/>
            </a:solidFill>
          </a:ln>
        </p:spPr>
      </p:sp>
      <p:sp>
        <p:nvSpPr>
          <p:cNvPr id="28" name="Picture Placeholder 27"/>
          <p:cNvSpPr>
            <a:spLocks noGrp="1"/>
          </p:cNvSpPr>
          <p:nvPr>
            <p:ph type="pic" sz="quarter" idx="19"/>
          </p:nvPr>
        </p:nvSpPr>
        <p:spPr>
          <a:ln w="19050">
            <a:solidFill>
              <a:schemeClr val="tx1"/>
            </a:solidFill>
          </a:ln>
        </p:spPr>
      </p:sp>
      <p:sp>
        <p:nvSpPr>
          <p:cNvPr id="29" name="Picture Placeholder 28"/>
          <p:cNvSpPr>
            <a:spLocks noGrp="1"/>
          </p:cNvSpPr>
          <p:nvPr>
            <p:ph type="pic" sz="quarter" idx="20"/>
          </p:nvPr>
        </p:nvSpPr>
        <p:spPr>
          <a:ln w="19050">
            <a:solidFill>
              <a:schemeClr val="tx1"/>
            </a:solidFill>
          </a:ln>
        </p:spPr>
      </p:sp>
      <p:sp>
        <p:nvSpPr>
          <p:cNvPr id="30" name="Picture Placeholder 29"/>
          <p:cNvSpPr>
            <a:spLocks noGrp="1"/>
          </p:cNvSpPr>
          <p:nvPr>
            <p:ph type="pic" sz="quarter" idx="21"/>
          </p:nvPr>
        </p:nvSpPr>
        <p:spPr>
          <a:ln w="19050">
            <a:solidFill>
              <a:schemeClr val="tx1"/>
            </a:solidFill>
          </a:ln>
        </p:spPr>
      </p:sp>
      <p:sp>
        <p:nvSpPr>
          <p:cNvPr id="31" name="Picture Placeholder 30"/>
          <p:cNvSpPr>
            <a:spLocks noGrp="1"/>
          </p:cNvSpPr>
          <p:nvPr>
            <p:ph type="pic" sz="quarter" idx="22"/>
          </p:nvPr>
        </p:nvSpPr>
        <p:spPr>
          <a:ln w="19050">
            <a:solidFill>
              <a:schemeClr val="tx1"/>
            </a:solidFill>
          </a:ln>
        </p:spPr>
      </p:sp>
      <p:sp>
        <p:nvSpPr>
          <p:cNvPr id="32" name="Picture Placeholder 31"/>
          <p:cNvSpPr>
            <a:spLocks noGrp="1"/>
          </p:cNvSpPr>
          <p:nvPr>
            <p:ph type="pic" sz="quarter" idx="29"/>
          </p:nvPr>
        </p:nvSpPr>
        <p:spPr>
          <a:ln w="19050">
            <a:solidFill>
              <a:schemeClr val="tx1"/>
            </a:solidFill>
          </a:ln>
        </p:spPr>
      </p:sp>
      <p:sp>
        <p:nvSpPr>
          <p:cNvPr id="33" name="Picture Placeholder 32"/>
          <p:cNvSpPr>
            <a:spLocks noGrp="1"/>
          </p:cNvSpPr>
          <p:nvPr>
            <p:ph type="pic" sz="quarter" idx="30"/>
          </p:nvPr>
        </p:nvSpPr>
        <p:spPr>
          <a:ln w="19050">
            <a:solidFill>
              <a:schemeClr val="tx1"/>
            </a:solidFill>
          </a:ln>
        </p:spPr>
      </p:sp>
      <p:sp>
        <p:nvSpPr>
          <p:cNvPr id="34" name="Picture Placeholder 33"/>
          <p:cNvSpPr>
            <a:spLocks noGrp="1"/>
          </p:cNvSpPr>
          <p:nvPr>
            <p:ph type="pic" sz="quarter" idx="31"/>
          </p:nvPr>
        </p:nvSpPr>
        <p:spPr>
          <a:ln w="19050">
            <a:solidFill>
              <a:schemeClr val="tx1"/>
            </a:solidFill>
          </a:ln>
        </p:spPr>
      </p:sp>
      <p:sp>
        <p:nvSpPr>
          <p:cNvPr id="35" name="Picture Placeholder 34"/>
          <p:cNvSpPr>
            <a:spLocks noGrp="1"/>
          </p:cNvSpPr>
          <p:nvPr>
            <p:ph type="pic" sz="quarter" idx="32"/>
          </p:nvPr>
        </p:nvSpPr>
        <p:spPr>
          <a:ln w="19050">
            <a:solidFill>
              <a:schemeClr val="tx1"/>
            </a:solidFill>
          </a:ln>
        </p:spPr>
      </p:sp>
      <p:sp>
        <p:nvSpPr>
          <p:cNvPr id="36" name="Picture Placeholder 35"/>
          <p:cNvSpPr>
            <a:spLocks noGrp="1"/>
          </p:cNvSpPr>
          <p:nvPr>
            <p:ph type="pic" sz="quarter" idx="37"/>
          </p:nvPr>
        </p:nvSpPr>
        <p:spPr>
          <a:ln w="19050">
            <a:solidFill>
              <a:schemeClr val="tx1"/>
            </a:solidFill>
          </a:ln>
        </p:spPr>
      </p:sp>
      <p:sp>
        <p:nvSpPr>
          <p:cNvPr id="37" name="Picture Placeholder 36"/>
          <p:cNvSpPr>
            <a:spLocks noGrp="1"/>
          </p:cNvSpPr>
          <p:nvPr>
            <p:ph type="pic" sz="quarter" idx="38"/>
          </p:nvPr>
        </p:nvSpPr>
        <p:spPr>
          <a:ln w="19050">
            <a:solidFill>
              <a:schemeClr val="tx1"/>
            </a:solidFill>
          </a:ln>
        </p:spPr>
      </p:sp>
    </p:spTree>
    <p:extLst>
      <p:ext uri="{BB962C8B-B14F-4D97-AF65-F5344CB8AC3E}">
        <p14:creationId xmlns:p14="http://schemas.microsoft.com/office/powerpoint/2010/main" val="3335338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75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250"/>
                            </p:stCondLst>
                            <p:childTnLst>
                              <p:par>
                                <p:cTn id="3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750"/>
                            </p:stCondLst>
                            <p:childTnLst>
                              <p:par>
                                <p:cTn id="4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000"/>
                            </p:stCondLst>
                            <p:childTnLst>
                              <p:par>
                                <p:cTn id="5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250"/>
                            </p:stCondLst>
                            <p:childTnLst>
                              <p:par>
                                <p:cTn id="5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500"/>
                            </p:stCondLst>
                            <p:childTnLst>
                              <p:par>
                                <p:cTn id="6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2750"/>
                            </p:stCondLst>
                            <p:childTnLst>
                              <p:par>
                                <p:cTn id="7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3000"/>
                            </p:stCondLst>
                            <p:childTnLst>
                              <p:par>
                                <p:cTn id="7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3250"/>
                            </p:stCondLst>
                            <p:childTnLst>
                              <p:par>
                                <p:cTn id="8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3500"/>
                            </p:stCondLst>
                            <p:childTnLst>
                              <p:par>
                                <p:cTn id="8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3750"/>
                            </p:stCondLst>
                            <p:childTnLst>
                              <p:par>
                                <p:cTn id="9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4000"/>
                            </p:stCondLst>
                            <p:childTnLst>
                              <p:par>
                                <p:cTn id="10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smtClean="0"/>
              <a:t>JOHN SMITH</a:t>
            </a:r>
          </a:p>
          <a:p>
            <a:pPr lvl="1"/>
            <a:r>
              <a:rPr lang="en-US" smtClean="0"/>
              <a:t>Independent Press</a:t>
            </a:r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41"/>
          </p:nvPr>
        </p:nvSpPr>
        <p:spPr>
          <a:ln>
            <a:solidFill>
              <a:schemeClr val="tx1"/>
            </a:solidFill>
          </a:ln>
        </p:spPr>
      </p:sp>
      <p:sp>
        <p:nvSpPr>
          <p:cNvPr id="16" name="Text Placeholder 15"/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 smtClean="0"/>
              <a:t>JESSICA SMITH</a:t>
            </a:r>
          </a:p>
          <a:p>
            <a:pPr lvl="1"/>
            <a:r>
              <a:rPr lang="en-US" dirty="0" smtClean="0"/>
              <a:t>New Times Magazine</a:t>
            </a:r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49"/>
          </p:nvPr>
        </p:nvSpPr>
        <p:spPr>
          <a:ln>
            <a:solidFill>
              <a:schemeClr val="tx1"/>
            </a:solidFill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TESTIMONIALS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lvl="0"/>
            <a:r>
              <a:rPr lang="en-US" smtClean="0"/>
              <a:t>quotes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>
            <a:noAutofit/>
          </a:bodyPr>
          <a:lstStyle/>
          <a:p>
            <a:r>
              <a:rPr lang="en-US" sz="1600" dirty="0" smtClean="0"/>
              <a:t>I’TS AMAZING WHAT WE CAN SEE…</a:t>
            </a:r>
          </a:p>
          <a:p>
            <a:pPr lvl="1"/>
            <a:r>
              <a:rPr lang="en-US" sz="1600" dirty="0" err="1" smtClean="0"/>
              <a:t>Proin</a:t>
            </a:r>
            <a:r>
              <a:rPr lang="en-US" sz="1600" dirty="0" smtClean="0"/>
              <a:t> </a:t>
            </a:r>
            <a:r>
              <a:rPr lang="en-US" sz="1600" dirty="0" err="1" smtClean="0"/>
              <a:t>gravida</a:t>
            </a:r>
            <a:r>
              <a:rPr lang="en-US" sz="1600" dirty="0" smtClean="0"/>
              <a:t> </a:t>
            </a:r>
            <a:r>
              <a:rPr lang="en-US" sz="1600" dirty="0" err="1" smtClean="0"/>
              <a:t>nibh</a:t>
            </a:r>
            <a:r>
              <a:rPr lang="en-US" sz="1600" dirty="0" smtClean="0"/>
              <a:t> </a:t>
            </a:r>
            <a:r>
              <a:rPr lang="en-US" sz="1600" dirty="0" err="1" smtClean="0"/>
              <a:t>vel</a:t>
            </a:r>
            <a:r>
              <a:rPr lang="en-US" sz="1600" dirty="0" smtClean="0"/>
              <a:t> </a:t>
            </a:r>
            <a:r>
              <a:rPr lang="en-US" sz="1600" dirty="0" err="1" smtClean="0"/>
              <a:t>velit</a:t>
            </a:r>
            <a:r>
              <a:rPr lang="en-US" sz="1600" dirty="0" smtClean="0"/>
              <a:t> </a:t>
            </a:r>
            <a:r>
              <a:rPr lang="en-US" sz="1600" dirty="0" err="1" smtClean="0"/>
              <a:t>auctor</a:t>
            </a:r>
            <a:r>
              <a:rPr lang="en-US" sz="1600" dirty="0" smtClean="0"/>
              <a:t> </a:t>
            </a:r>
            <a:r>
              <a:rPr lang="en-US" sz="1600" dirty="0" err="1" smtClean="0"/>
              <a:t>aliquet</a:t>
            </a:r>
            <a:r>
              <a:rPr lang="en-US" sz="1600" dirty="0" smtClean="0"/>
              <a:t>. </a:t>
            </a:r>
            <a:r>
              <a:rPr lang="en-US" sz="1600" dirty="0" err="1" smtClean="0"/>
              <a:t>Aenean</a:t>
            </a:r>
            <a:r>
              <a:rPr lang="en-US" sz="1600" dirty="0" smtClean="0"/>
              <a:t> </a:t>
            </a:r>
            <a:r>
              <a:rPr lang="en-US" sz="1600" dirty="0" err="1" smtClean="0"/>
              <a:t>sollicitudin</a:t>
            </a:r>
            <a:r>
              <a:rPr lang="en-US" sz="1600" dirty="0" smtClean="0"/>
              <a:t>, </a:t>
            </a:r>
            <a:r>
              <a:rPr lang="en-US" sz="1600" dirty="0" err="1" smtClean="0"/>
              <a:t>lorem</a:t>
            </a:r>
            <a:r>
              <a:rPr lang="en-US" sz="1600" dirty="0" smtClean="0"/>
              <a:t> </a:t>
            </a:r>
            <a:r>
              <a:rPr lang="en-US" sz="1600" dirty="0" err="1" smtClean="0"/>
              <a:t>quis</a:t>
            </a:r>
            <a:r>
              <a:rPr lang="en-US" sz="1600" dirty="0" smtClean="0"/>
              <a:t> </a:t>
            </a:r>
            <a:r>
              <a:rPr lang="en-US" sz="1600" dirty="0" err="1" smtClean="0"/>
              <a:t>bibendum</a:t>
            </a:r>
            <a:r>
              <a:rPr lang="en-US" sz="1600" dirty="0" smtClean="0"/>
              <a:t> </a:t>
            </a:r>
            <a:r>
              <a:rPr lang="en-US" sz="1600" dirty="0" err="1" smtClean="0"/>
              <a:t>auctor</a:t>
            </a:r>
            <a:r>
              <a:rPr lang="en-US" sz="1600" dirty="0" smtClean="0"/>
              <a:t>, nisi </a:t>
            </a:r>
            <a:r>
              <a:rPr lang="en-US" sz="1600" dirty="0" err="1" smtClean="0"/>
              <a:t>elit</a:t>
            </a:r>
            <a:r>
              <a:rPr lang="en-US" sz="1600" dirty="0" smtClean="0"/>
              <a:t> </a:t>
            </a:r>
            <a:r>
              <a:rPr lang="en-US" sz="1600" dirty="0" err="1" smtClean="0"/>
              <a:t>consequat</a:t>
            </a:r>
            <a:r>
              <a:rPr lang="en-US" sz="1600" dirty="0" smtClean="0"/>
              <a:t> </a:t>
            </a:r>
            <a:r>
              <a:rPr lang="en-US" sz="1600" dirty="0" err="1" smtClean="0"/>
              <a:t>ipsum</a:t>
            </a:r>
            <a:r>
              <a:rPr lang="en-US" sz="1600" dirty="0" smtClean="0"/>
              <a:t>, </a:t>
            </a:r>
            <a:r>
              <a:rPr lang="en-US" sz="1600" dirty="0" err="1" smtClean="0"/>
              <a:t>nec</a:t>
            </a:r>
            <a:r>
              <a:rPr lang="en-US" sz="1600" dirty="0" smtClean="0"/>
              <a:t> </a:t>
            </a:r>
            <a:r>
              <a:rPr lang="en-US" sz="1600" dirty="0" err="1" smtClean="0"/>
              <a:t>sagittis</a:t>
            </a:r>
            <a:r>
              <a:rPr lang="en-US" sz="1600" dirty="0" smtClean="0"/>
              <a:t> </a:t>
            </a:r>
            <a:r>
              <a:rPr lang="en-US" sz="1600" dirty="0" err="1" smtClean="0"/>
              <a:t>sem</a:t>
            </a:r>
            <a:r>
              <a:rPr lang="en-US" sz="1600" dirty="0" smtClean="0"/>
              <a:t> </a:t>
            </a:r>
            <a:r>
              <a:rPr lang="en-US" sz="1600" dirty="0" err="1" smtClean="0"/>
              <a:t>nibh</a:t>
            </a:r>
            <a:r>
              <a:rPr lang="en-US" sz="1600" dirty="0" smtClean="0"/>
              <a:t> id </a:t>
            </a:r>
            <a:r>
              <a:rPr lang="en-US" sz="1600" dirty="0" err="1" smtClean="0"/>
              <a:t>elit</a:t>
            </a:r>
            <a:r>
              <a:rPr lang="en-US" sz="1600" dirty="0" smtClean="0"/>
              <a:t>. </a:t>
            </a:r>
            <a:r>
              <a:rPr lang="en-US" sz="1600" dirty="0" err="1" smtClean="0"/>
              <a:t>Duis</a:t>
            </a:r>
            <a:r>
              <a:rPr lang="en-US" sz="1600" dirty="0" smtClean="0"/>
              <a:t> </a:t>
            </a:r>
            <a:r>
              <a:rPr lang="en-US" sz="1600" dirty="0" err="1" smtClean="0"/>
              <a:t>sed</a:t>
            </a:r>
            <a:r>
              <a:rPr lang="en-US" sz="1600" dirty="0" smtClean="0"/>
              <a:t> </a:t>
            </a:r>
            <a:r>
              <a:rPr lang="en-US" sz="1600" dirty="0" err="1" smtClean="0"/>
              <a:t>odio</a:t>
            </a:r>
            <a:r>
              <a:rPr lang="en-US" sz="1600" dirty="0" smtClean="0"/>
              <a:t> sit </a:t>
            </a:r>
            <a:r>
              <a:rPr lang="en-US" sz="1600" dirty="0" err="1" smtClean="0"/>
              <a:t>amet</a:t>
            </a:r>
            <a:r>
              <a:rPr lang="en-US" sz="1600" dirty="0" smtClean="0"/>
              <a:t> </a:t>
            </a:r>
            <a:r>
              <a:rPr lang="en-US" sz="1600" dirty="0" err="1" smtClean="0"/>
              <a:t>nibh</a:t>
            </a:r>
            <a:r>
              <a:rPr lang="en-US" sz="1600" dirty="0" smtClean="0"/>
              <a:t> </a:t>
            </a:r>
            <a:r>
              <a:rPr lang="en-US" sz="1600" dirty="0" err="1" smtClean="0"/>
              <a:t>vulputate</a:t>
            </a:r>
            <a:r>
              <a:rPr lang="en-US" sz="1600" dirty="0" smtClean="0"/>
              <a:t> </a:t>
            </a:r>
            <a:r>
              <a:rPr lang="en-US" sz="1600" dirty="0" err="1" smtClean="0"/>
              <a:t>cursus</a:t>
            </a:r>
            <a:r>
              <a:rPr lang="en-US" sz="1600" dirty="0" smtClean="0"/>
              <a:t> a sit </a:t>
            </a:r>
            <a:r>
              <a:rPr lang="en-US" sz="1600" dirty="0" err="1" smtClean="0"/>
              <a:t>amet</a:t>
            </a:r>
            <a:r>
              <a:rPr lang="en-US" sz="1600" dirty="0" smtClean="0"/>
              <a:t> </a:t>
            </a:r>
            <a:r>
              <a:rPr lang="en-US" sz="1600" dirty="0" err="1" smtClean="0"/>
              <a:t>mauris</a:t>
            </a:r>
            <a:r>
              <a:rPr lang="en-US" sz="1600" dirty="0" smtClean="0"/>
              <a:t>. </a:t>
            </a:r>
            <a:r>
              <a:rPr lang="en-US" sz="1600" dirty="0" err="1" smtClean="0"/>
              <a:t>Morbi</a:t>
            </a:r>
            <a:r>
              <a:rPr lang="en-US" sz="1600" dirty="0" smtClean="0"/>
              <a:t> </a:t>
            </a:r>
            <a:r>
              <a:rPr lang="en-US" sz="1600" dirty="0" err="1" smtClean="0"/>
              <a:t>accumsan</a:t>
            </a:r>
            <a:r>
              <a:rPr lang="en-US" sz="1600" dirty="0" smtClean="0"/>
              <a:t> </a:t>
            </a:r>
            <a:r>
              <a:rPr lang="en-US" sz="1600" dirty="0" err="1" smtClean="0"/>
              <a:t>ipsum</a:t>
            </a:r>
            <a:r>
              <a:rPr lang="en-US" sz="1600" dirty="0" smtClean="0"/>
              <a:t> </a:t>
            </a:r>
            <a:r>
              <a:rPr lang="en-US" sz="1600" dirty="0" err="1" smtClean="0"/>
              <a:t>velit</a:t>
            </a:r>
            <a:r>
              <a:rPr lang="en-US" sz="1600" dirty="0" smtClean="0"/>
              <a:t>. Nam </a:t>
            </a:r>
            <a:r>
              <a:rPr lang="en-US" sz="1600" dirty="0" err="1" smtClean="0"/>
              <a:t>nec</a:t>
            </a:r>
            <a:r>
              <a:rPr lang="en-US" sz="1600" dirty="0" smtClean="0"/>
              <a:t> </a:t>
            </a:r>
            <a:r>
              <a:rPr lang="en-US" sz="1600" dirty="0" err="1" smtClean="0"/>
              <a:t>tellus</a:t>
            </a:r>
            <a:r>
              <a:rPr lang="en-US" sz="1600" dirty="0" smtClean="0"/>
              <a:t> a </a:t>
            </a:r>
            <a:r>
              <a:rPr lang="en-US" sz="1600" dirty="0" err="1" smtClean="0"/>
              <a:t>odio</a:t>
            </a:r>
            <a:r>
              <a:rPr lang="en-US" sz="1600" dirty="0" smtClean="0"/>
              <a:t> </a:t>
            </a:r>
            <a:r>
              <a:rPr lang="en-US" sz="1600" dirty="0" err="1" smtClean="0"/>
              <a:t>tincidunt</a:t>
            </a:r>
            <a:r>
              <a:rPr lang="en-US" sz="1600" dirty="0" smtClean="0"/>
              <a:t> </a:t>
            </a:r>
            <a:r>
              <a:rPr lang="en-US" sz="1600" dirty="0" err="1" smtClean="0"/>
              <a:t>auctor</a:t>
            </a:r>
            <a:r>
              <a:rPr lang="en-US" sz="1600" dirty="0" smtClean="0"/>
              <a:t> a </a:t>
            </a:r>
            <a:r>
              <a:rPr lang="en-US" sz="1600" dirty="0" err="1" smtClean="0"/>
              <a:t>ornare</a:t>
            </a:r>
            <a:r>
              <a:rPr lang="en-US" sz="1600" dirty="0" smtClean="0"/>
              <a:t> </a:t>
            </a:r>
            <a:r>
              <a:rPr lang="en-US" sz="1600" dirty="0" err="1" smtClean="0"/>
              <a:t>odio</a:t>
            </a:r>
            <a:r>
              <a:rPr lang="en-US" sz="1600" dirty="0" smtClean="0"/>
              <a:t>.</a:t>
            </a:r>
            <a:endParaRPr lang="en-US" sz="1600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50"/>
          </p:nvPr>
        </p:nvSpPr>
        <p:spPr/>
        <p:txBody>
          <a:bodyPr>
            <a:noAutofit/>
          </a:bodyPr>
          <a:lstStyle/>
          <a:p>
            <a:r>
              <a:rPr lang="en-US" sz="1600" dirty="0" smtClean="0"/>
              <a:t>I'VE SEEN A MILLION WORKS OF ART…</a:t>
            </a:r>
          </a:p>
          <a:p>
            <a:pPr lvl="1"/>
            <a:r>
              <a:rPr lang="en-US" sz="1600" dirty="0" err="1" smtClean="0"/>
              <a:t>Nullam</a:t>
            </a:r>
            <a:r>
              <a:rPr lang="en-US" sz="1600" dirty="0" smtClean="0"/>
              <a:t> ac </a:t>
            </a:r>
            <a:r>
              <a:rPr lang="en-US" sz="1600" dirty="0" err="1" smtClean="0"/>
              <a:t>urna</a:t>
            </a:r>
            <a:r>
              <a:rPr lang="en-US" sz="1600" dirty="0" smtClean="0"/>
              <a:t> </a:t>
            </a:r>
            <a:r>
              <a:rPr lang="en-US" sz="1600" dirty="0" err="1" smtClean="0"/>
              <a:t>eu</a:t>
            </a:r>
            <a:r>
              <a:rPr lang="en-US" sz="1600" dirty="0" smtClean="0"/>
              <a:t> </a:t>
            </a:r>
            <a:r>
              <a:rPr lang="en-US" sz="1600" dirty="0" err="1" smtClean="0"/>
              <a:t>felis</a:t>
            </a:r>
            <a:r>
              <a:rPr lang="en-US" sz="1600" dirty="0" smtClean="0"/>
              <a:t> </a:t>
            </a:r>
            <a:r>
              <a:rPr lang="en-US" sz="1600" dirty="0" err="1" smtClean="0"/>
              <a:t>dapibus</a:t>
            </a:r>
            <a:r>
              <a:rPr lang="en-US" sz="1600" dirty="0" smtClean="0"/>
              <a:t> </a:t>
            </a:r>
            <a:r>
              <a:rPr lang="en-US" sz="1600" dirty="0" err="1" smtClean="0"/>
              <a:t>condimentum</a:t>
            </a:r>
            <a:r>
              <a:rPr lang="en-US" sz="1600" dirty="0" smtClean="0"/>
              <a:t> sit </a:t>
            </a:r>
            <a:r>
              <a:rPr lang="en-US" sz="1600" dirty="0" err="1" smtClean="0"/>
              <a:t>amet</a:t>
            </a:r>
            <a:r>
              <a:rPr lang="en-US" sz="1600" dirty="0" smtClean="0"/>
              <a:t> a </a:t>
            </a:r>
            <a:r>
              <a:rPr lang="en-US" sz="1600" dirty="0" err="1" smtClean="0"/>
              <a:t>augue</a:t>
            </a:r>
            <a:r>
              <a:rPr lang="en-US" sz="1600" dirty="0" smtClean="0"/>
              <a:t>. </a:t>
            </a:r>
            <a:r>
              <a:rPr lang="en-US" sz="1600" dirty="0" err="1" smtClean="0"/>
              <a:t>Sed</a:t>
            </a:r>
            <a:r>
              <a:rPr lang="en-US" sz="1600" dirty="0" smtClean="0"/>
              <a:t> non </a:t>
            </a:r>
            <a:r>
              <a:rPr lang="en-US" sz="1600" dirty="0" err="1" smtClean="0"/>
              <a:t>neque</a:t>
            </a:r>
            <a:r>
              <a:rPr lang="en-US" sz="1600" dirty="0" smtClean="0"/>
              <a:t> </a:t>
            </a:r>
            <a:r>
              <a:rPr lang="en-US" sz="1600" dirty="0" err="1" smtClean="0"/>
              <a:t>elit</a:t>
            </a:r>
            <a:r>
              <a:rPr lang="en-US" sz="1600" dirty="0" smtClean="0"/>
              <a:t>. </a:t>
            </a:r>
            <a:r>
              <a:rPr lang="en-US" sz="1600" dirty="0" err="1" smtClean="0"/>
              <a:t>Sed</a:t>
            </a:r>
            <a:r>
              <a:rPr lang="en-US" sz="1600" dirty="0" smtClean="0"/>
              <a:t> </a:t>
            </a:r>
            <a:r>
              <a:rPr lang="en-US" sz="1600" dirty="0" err="1" smtClean="0"/>
              <a:t>ut</a:t>
            </a:r>
            <a:r>
              <a:rPr lang="en-US" sz="1600" dirty="0" smtClean="0"/>
              <a:t> </a:t>
            </a:r>
            <a:r>
              <a:rPr lang="en-US" sz="1600" dirty="0" err="1" smtClean="0"/>
              <a:t>imperdiet</a:t>
            </a:r>
            <a:r>
              <a:rPr lang="en-US" sz="1600" dirty="0" smtClean="0"/>
              <a:t> nisi. </a:t>
            </a:r>
            <a:r>
              <a:rPr lang="en-US" sz="1600" dirty="0" err="1" smtClean="0"/>
              <a:t>Proin</a:t>
            </a:r>
            <a:r>
              <a:rPr lang="en-US" sz="1600" dirty="0" smtClean="0"/>
              <a:t> </a:t>
            </a:r>
            <a:r>
              <a:rPr lang="en-US" sz="1600" dirty="0" err="1" smtClean="0"/>
              <a:t>condimentum</a:t>
            </a:r>
            <a:r>
              <a:rPr lang="en-US" sz="1600" dirty="0" smtClean="0"/>
              <a:t> </a:t>
            </a:r>
            <a:r>
              <a:rPr lang="en-US" sz="1600" dirty="0" err="1" smtClean="0"/>
              <a:t>fermentum</a:t>
            </a:r>
            <a:r>
              <a:rPr lang="en-US" sz="1600" dirty="0" smtClean="0"/>
              <a:t> </a:t>
            </a:r>
            <a:r>
              <a:rPr lang="en-US" sz="1600" dirty="0" err="1" smtClean="0"/>
              <a:t>nunc</a:t>
            </a:r>
            <a:r>
              <a:rPr lang="en-US" sz="1600" dirty="0" smtClean="0"/>
              <a:t>. </a:t>
            </a:r>
            <a:r>
              <a:rPr lang="en-US" sz="1600" dirty="0" err="1" smtClean="0"/>
              <a:t>Etiam</a:t>
            </a:r>
            <a:r>
              <a:rPr lang="en-US" sz="1600" dirty="0" smtClean="0"/>
              <a:t> </a:t>
            </a:r>
            <a:r>
              <a:rPr lang="en-US" sz="1600" dirty="0" err="1" smtClean="0"/>
              <a:t>pharetra</a:t>
            </a:r>
            <a:r>
              <a:rPr lang="en-US" sz="1600" dirty="0" smtClean="0"/>
              <a:t>, </a:t>
            </a:r>
            <a:r>
              <a:rPr lang="en-US" sz="1600" dirty="0" err="1" smtClean="0"/>
              <a:t>erat</a:t>
            </a:r>
            <a:r>
              <a:rPr lang="en-US" sz="1600" dirty="0" smtClean="0"/>
              <a:t> </a:t>
            </a:r>
            <a:r>
              <a:rPr lang="en-US" sz="1600" dirty="0" err="1" smtClean="0"/>
              <a:t>sed</a:t>
            </a:r>
            <a:r>
              <a:rPr lang="en-US" sz="1600" dirty="0" smtClean="0"/>
              <a:t> </a:t>
            </a:r>
            <a:r>
              <a:rPr lang="en-US" sz="1600" dirty="0" err="1" smtClean="0"/>
              <a:t>fermentum</a:t>
            </a:r>
            <a:r>
              <a:rPr lang="en-US" sz="1600" dirty="0" smtClean="0"/>
              <a:t> </a:t>
            </a:r>
            <a:r>
              <a:rPr lang="en-US" sz="1600" dirty="0" err="1" smtClean="0"/>
              <a:t>feugiat</a:t>
            </a:r>
            <a:r>
              <a:rPr lang="en-US" sz="1600" dirty="0" smtClean="0"/>
              <a:t>, </a:t>
            </a:r>
            <a:r>
              <a:rPr lang="en-US" sz="1600" dirty="0" err="1" smtClean="0"/>
              <a:t>velit</a:t>
            </a:r>
            <a:r>
              <a:rPr lang="en-US" sz="1600" dirty="0" smtClean="0"/>
              <a:t> </a:t>
            </a:r>
            <a:r>
              <a:rPr lang="en-US" sz="1600" dirty="0" err="1" smtClean="0"/>
              <a:t>mauris</a:t>
            </a:r>
            <a:r>
              <a:rPr lang="en-US" sz="1600" dirty="0" smtClean="0"/>
              <a:t> </a:t>
            </a:r>
            <a:r>
              <a:rPr lang="en-US" sz="1600" dirty="0" err="1" smtClean="0"/>
              <a:t>egestas</a:t>
            </a:r>
            <a:r>
              <a:rPr lang="en-US" sz="1600" dirty="0" smtClean="0"/>
              <a:t> quam, </a:t>
            </a:r>
            <a:r>
              <a:rPr lang="en-US" sz="1600" dirty="0" err="1" smtClean="0"/>
              <a:t>ut</a:t>
            </a:r>
            <a:r>
              <a:rPr lang="en-US" sz="1600" dirty="0" smtClean="0"/>
              <a:t> </a:t>
            </a:r>
            <a:r>
              <a:rPr lang="en-US" sz="1600" dirty="0" err="1" smtClean="0"/>
              <a:t>aliquam</a:t>
            </a:r>
            <a:r>
              <a:rPr lang="en-US" sz="1600" dirty="0" smtClean="0"/>
              <a:t> </a:t>
            </a:r>
            <a:r>
              <a:rPr lang="en-US" sz="1600" dirty="0" err="1" smtClean="0"/>
              <a:t>massa</a:t>
            </a:r>
            <a:r>
              <a:rPr lang="en-US" sz="1600" dirty="0" smtClean="0"/>
              <a:t> </a:t>
            </a:r>
            <a:r>
              <a:rPr lang="en-US" sz="1600" dirty="0" err="1" smtClean="0"/>
              <a:t>nisl</a:t>
            </a:r>
            <a:r>
              <a:rPr lang="en-US" sz="1600" dirty="0" smtClean="0"/>
              <a:t> </a:t>
            </a:r>
            <a:r>
              <a:rPr lang="en-US" sz="1600" dirty="0" err="1" smtClean="0"/>
              <a:t>quis</a:t>
            </a:r>
            <a:r>
              <a:rPr lang="en-US" sz="1600" dirty="0" smtClean="0"/>
              <a:t> </a:t>
            </a:r>
            <a:r>
              <a:rPr lang="en-US" sz="1600" dirty="0" err="1" smtClean="0"/>
              <a:t>neque</a:t>
            </a:r>
            <a:r>
              <a:rPr lang="en-US" sz="1600" dirty="0" smtClean="0"/>
              <a:t>.</a:t>
            </a:r>
            <a:endParaRPr lang="en-US" sz="1600" dirty="0"/>
          </a:p>
        </p:txBody>
      </p:sp>
      <p:sp>
        <p:nvSpPr>
          <p:cNvPr id="25" name="Freeform 24"/>
          <p:cNvSpPr>
            <a:spLocks noEditPoints="1"/>
          </p:cNvSpPr>
          <p:nvPr/>
        </p:nvSpPr>
        <p:spPr bwMode="auto">
          <a:xfrm>
            <a:off x="457200" y="1450975"/>
            <a:ext cx="729427" cy="758825"/>
          </a:xfrm>
          <a:custGeom>
            <a:avLst/>
            <a:gdLst>
              <a:gd name="T0" fmla="*/ 18 w 504"/>
              <a:gd name="T1" fmla="*/ 229 h 525"/>
              <a:gd name="T2" fmla="*/ 18 w 504"/>
              <a:gd name="T3" fmla="*/ 0 h 525"/>
              <a:gd name="T4" fmla="*/ 229 w 504"/>
              <a:gd name="T5" fmla="*/ 0 h 525"/>
              <a:gd name="T6" fmla="*/ 229 w 504"/>
              <a:gd name="T7" fmla="*/ 181 h 525"/>
              <a:gd name="T8" fmla="*/ 195 w 504"/>
              <a:gd name="T9" fmla="*/ 392 h 525"/>
              <a:gd name="T10" fmla="*/ 48 w 504"/>
              <a:gd name="T11" fmla="*/ 525 h 525"/>
              <a:gd name="T12" fmla="*/ 0 w 504"/>
              <a:gd name="T13" fmla="*/ 448 h 525"/>
              <a:gd name="T14" fmla="*/ 88 w 504"/>
              <a:gd name="T15" fmla="*/ 372 h 525"/>
              <a:gd name="T16" fmla="*/ 121 w 504"/>
              <a:gd name="T17" fmla="*/ 229 h 525"/>
              <a:gd name="T18" fmla="*/ 18 w 504"/>
              <a:gd name="T19" fmla="*/ 229 h 525"/>
              <a:gd name="T20" fmla="*/ 293 w 504"/>
              <a:gd name="T21" fmla="*/ 229 h 525"/>
              <a:gd name="T22" fmla="*/ 293 w 504"/>
              <a:gd name="T23" fmla="*/ 0 h 525"/>
              <a:gd name="T24" fmla="*/ 504 w 504"/>
              <a:gd name="T25" fmla="*/ 0 h 525"/>
              <a:gd name="T26" fmla="*/ 504 w 504"/>
              <a:gd name="T27" fmla="*/ 181 h 525"/>
              <a:gd name="T28" fmla="*/ 470 w 504"/>
              <a:gd name="T29" fmla="*/ 392 h 525"/>
              <a:gd name="T30" fmla="*/ 324 w 504"/>
              <a:gd name="T31" fmla="*/ 525 h 525"/>
              <a:gd name="T32" fmla="*/ 276 w 504"/>
              <a:gd name="T33" fmla="*/ 448 h 525"/>
              <a:gd name="T34" fmla="*/ 364 w 504"/>
              <a:gd name="T35" fmla="*/ 372 h 525"/>
              <a:gd name="T36" fmla="*/ 396 w 504"/>
              <a:gd name="T37" fmla="*/ 229 h 525"/>
              <a:gd name="T38" fmla="*/ 293 w 504"/>
              <a:gd name="T39" fmla="*/ 229 h 5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504" h="525">
                <a:moveTo>
                  <a:pt x="18" y="229"/>
                </a:moveTo>
                <a:cubicBezTo>
                  <a:pt x="18" y="0"/>
                  <a:pt x="18" y="0"/>
                  <a:pt x="18" y="0"/>
                </a:cubicBezTo>
                <a:cubicBezTo>
                  <a:pt x="229" y="0"/>
                  <a:pt x="229" y="0"/>
                  <a:pt x="229" y="0"/>
                </a:cubicBezTo>
                <a:cubicBezTo>
                  <a:pt x="229" y="181"/>
                  <a:pt x="229" y="181"/>
                  <a:pt x="229" y="181"/>
                </a:cubicBezTo>
                <a:cubicBezTo>
                  <a:pt x="229" y="278"/>
                  <a:pt x="218" y="349"/>
                  <a:pt x="195" y="392"/>
                </a:cubicBezTo>
                <a:cubicBezTo>
                  <a:pt x="164" y="451"/>
                  <a:pt x="115" y="495"/>
                  <a:pt x="48" y="525"/>
                </a:cubicBezTo>
                <a:cubicBezTo>
                  <a:pt x="0" y="448"/>
                  <a:pt x="0" y="448"/>
                  <a:pt x="0" y="448"/>
                </a:cubicBezTo>
                <a:cubicBezTo>
                  <a:pt x="40" y="432"/>
                  <a:pt x="69" y="406"/>
                  <a:pt x="88" y="372"/>
                </a:cubicBezTo>
                <a:cubicBezTo>
                  <a:pt x="108" y="337"/>
                  <a:pt x="119" y="289"/>
                  <a:pt x="121" y="229"/>
                </a:cubicBezTo>
                <a:lnTo>
                  <a:pt x="18" y="229"/>
                </a:lnTo>
                <a:close/>
                <a:moveTo>
                  <a:pt x="293" y="229"/>
                </a:moveTo>
                <a:cubicBezTo>
                  <a:pt x="293" y="0"/>
                  <a:pt x="293" y="0"/>
                  <a:pt x="293" y="0"/>
                </a:cubicBezTo>
                <a:cubicBezTo>
                  <a:pt x="504" y="0"/>
                  <a:pt x="504" y="0"/>
                  <a:pt x="504" y="0"/>
                </a:cubicBezTo>
                <a:cubicBezTo>
                  <a:pt x="504" y="181"/>
                  <a:pt x="504" y="181"/>
                  <a:pt x="504" y="181"/>
                </a:cubicBezTo>
                <a:cubicBezTo>
                  <a:pt x="504" y="278"/>
                  <a:pt x="493" y="349"/>
                  <a:pt x="470" y="392"/>
                </a:cubicBezTo>
                <a:cubicBezTo>
                  <a:pt x="439" y="451"/>
                  <a:pt x="390" y="495"/>
                  <a:pt x="324" y="525"/>
                </a:cubicBezTo>
                <a:cubicBezTo>
                  <a:pt x="276" y="448"/>
                  <a:pt x="276" y="448"/>
                  <a:pt x="276" y="448"/>
                </a:cubicBezTo>
                <a:cubicBezTo>
                  <a:pt x="315" y="432"/>
                  <a:pt x="344" y="406"/>
                  <a:pt x="364" y="372"/>
                </a:cubicBezTo>
                <a:cubicBezTo>
                  <a:pt x="383" y="337"/>
                  <a:pt x="394" y="289"/>
                  <a:pt x="396" y="229"/>
                </a:cubicBezTo>
                <a:lnTo>
                  <a:pt x="293" y="22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" name="Freeform 25"/>
          <p:cNvSpPr>
            <a:spLocks noEditPoints="1"/>
          </p:cNvSpPr>
          <p:nvPr/>
        </p:nvSpPr>
        <p:spPr bwMode="auto">
          <a:xfrm>
            <a:off x="457200" y="3830512"/>
            <a:ext cx="729427" cy="758825"/>
          </a:xfrm>
          <a:custGeom>
            <a:avLst/>
            <a:gdLst>
              <a:gd name="T0" fmla="*/ 18 w 504"/>
              <a:gd name="T1" fmla="*/ 229 h 525"/>
              <a:gd name="T2" fmla="*/ 18 w 504"/>
              <a:gd name="T3" fmla="*/ 0 h 525"/>
              <a:gd name="T4" fmla="*/ 229 w 504"/>
              <a:gd name="T5" fmla="*/ 0 h 525"/>
              <a:gd name="T6" fmla="*/ 229 w 504"/>
              <a:gd name="T7" fmla="*/ 181 h 525"/>
              <a:gd name="T8" fmla="*/ 195 w 504"/>
              <a:gd name="T9" fmla="*/ 392 h 525"/>
              <a:gd name="T10" fmla="*/ 48 w 504"/>
              <a:gd name="T11" fmla="*/ 525 h 525"/>
              <a:gd name="T12" fmla="*/ 0 w 504"/>
              <a:gd name="T13" fmla="*/ 448 h 525"/>
              <a:gd name="T14" fmla="*/ 88 w 504"/>
              <a:gd name="T15" fmla="*/ 372 h 525"/>
              <a:gd name="T16" fmla="*/ 121 w 504"/>
              <a:gd name="T17" fmla="*/ 229 h 525"/>
              <a:gd name="T18" fmla="*/ 18 w 504"/>
              <a:gd name="T19" fmla="*/ 229 h 525"/>
              <a:gd name="T20" fmla="*/ 293 w 504"/>
              <a:gd name="T21" fmla="*/ 229 h 525"/>
              <a:gd name="T22" fmla="*/ 293 w 504"/>
              <a:gd name="T23" fmla="*/ 0 h 525"/>
              <a:gd name="T24" fmla="*/ 504 w 504"/>
              <a:gd name="T25" fmla="*/ 0 h 525"/>
              <a:gd name="T26" fmla="*/ 504 w 504"/>
              <a:gd name="T27" fmla="*/ 181 h 525"/>
              <a:gd name="T28" fmla="*/ 470 w 504"/>
              <a:gd name="T29" fmla="*/ 392 h 525"/>
              <a:gd name="T30" fmla="*/ 324 w 504"/>
              <a:gd name="T31" fmla="*/ 525 h 525"/>
              <a:gd name="T32" fmla="*/ 276 w 504"/>
              <a:gd name="T33" fmla="*/ 448 h 525"/>
              <a:gd name="T34" fmla="*/ 364 w 504"/>
              <a:gd name="T35" fmla="*/ 372 h 525"/>
              <a:gd name="T36" fmla="*/ 396 w 504"/>
              <a:gd name="T37" fmla="*/ 229 h 525"/>
              <a:gd name="T38" fmla="*/ 293 w 504"/>
              <a:gd name="T39" fmla="*/ 229 h 5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504" h="525">
                <a:moveTo>
                  <a:pt x="18" y="229"/>
                </a:moveTo>
                <a:cubicBezTo>
                  <a:pt x="18" y="0"/>
                  <a:pt x="18" y="0"/>
                  <a:pt x="18" y="0"/>
                </a:cubicBezTo>
                <a:cubicBezTo>
                  <a:pt x="229" y="0"/>
                  <a:pt x="229" y="0"/>
                  <a:pt x="229" y="0"/>
                </a:cubicBezTo>
                <a:cubicBezTo>
                  <a:pt x="229" y="181"/>
                  <a:pt x="229" y="181"/>
                  <a:pt x="229" y="181"/>
                </a:cubicBezTo>
                <a:cubicBezTo>
                  <a:pt x="229" y="278"/>
                  <a:pt x="218" y="349"/>
                  <a:pt x="195" y="392"/>
                </a:cubicBezTo>
                <a:cubicBezTo>
                  <a:pt x="164" y="451"/>
                  <a:pt x="115" y="495"/>
                  <a:pt x="48" y="525"/>
                </a:cubicBezTo>
                <a:cubicBezTo>
                  <a:pt x="0" y="448"/>
                  <a:pt x="0" y="448"/>
                  <a:pt x="0" y="448"/>
                </a:cubicBezTo>
                <a:cubicBezTo>
                  <a:pt x="40" y="432"/>
                  <a:pt x="69" y="406"/>
                  <a:pt x="88" y="372"/>
                </a:cubicBezTo>
                <a:cubicBezTo>
                  <a:pt x="108" y="337"/>
                  <a:pt x="119" y="289"/>
                  <a:pt x="121" y="229"/>
                </a:cubicBezTo>
                <a:lnTo>
                  <a:pt x="18" y="229"/>
                </a:lnTo>
                <a:close/>
                <a:moveTo>
                  <a:pt x="293" y="229"/>
                </a:moveTo>
                <a:cubicBezTo>
                  <a:pt x="293" y="0"/>
                  <a:pt x="293" y="0"/>
                  <a:pt x="293" y="0"/>
                </a:cubicBezTo>
                <a:cubicBezTo>
                  <a:pt x="504" y="0"/>
                  <a:pt x="504" y="0"/>
                  <a:pt x="504" y="0"/>
                </a:cubicBezTo>
                <a:cubicBezTo>
                  <a:pt x="504" y="181"/>
                  <a:pt x="504" y="181"/>
                  <a:pt x="504" y="181"/>
                </a:cubicBezTo>
                <a:cubicBezTo>
                  <a:pt x="504" y="278"/>
                  <a:pt x="493" y="349"/>
                  <a:pt x="470" y="392"/>
                </a:cubicBezTo>
                <a:cubicBezTo>
                  <a:pt x="439" y="451"/>
                  <a:pt x="390" y="495"/>
                  <a:pt x="324" y="525"/>
                </a:cubicBezTo>
                <a:cubicBezTo>
                  <a:pt x="276" y="448"/>
                  <a:pt x="276" y="448"/>
                  <a:pt x="276" y="448"/>
                </a:cubicBezTo>
                <a:cubicBezTo>
                  <a:pt x="315" y="432"/>
                  <a:pt x="344" y="406"/>
                  <a:pt x="364" y="372"/>
                </a:cubicBezTo>
                <a:cubicBezTo>
                  <a:pt x="383" y="337"/>
                  <a:pt x="394" y="289"/>
                  <a:pt x="396" y="229"/>
                </a:cubicBezTo>
                <a:lnTo>
                  <a:pt x="293" y="22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872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5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  <p:bldP spid="16" grpId="0" uiExpand="1" build="p"/>
      <p:bldP spid="5" grpId="0" uiExpand="1" build="p"/>
      <p:bldP spid="18" grpId="0" build="p"/>
      <p:bldP spid="25" grpId="0" animBg="1"/>
      <p:bldP spid="26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Placeholder 5"/>
          <p:cNvGraphicFramePr>
            <a:graphicFrameLocks noGrp="1"/>
          </p:cNvGraphicFramePr>
          <p:nvPr>
            <p:ph type="tbl" sz="quarter" idx="11"/>
            <p:extLst>
              <p:ext uri="{D42A27DB-BD31-4B8C-83A1-F6EECF244321}">
                <p14:modId xmlns:p14="http://schemas.microsoft.com/office/powerpoint/2010/main" val="237667722"/>
              </p:ext>
            </p:extLst>
          </p:nvPr>
        </p:nvGraphicFramePr>
        <p:xfrm>
          <a:off x="485775" y="1828800"/>
          <a:ext cx="8153400" cy="3708400"/>
        </p:xfrm>
        <a:graphic>
          <a:graphicData uri="http://schemas.openxmlformats.org/drawingml/2006/table">
            <a:tbl>
              <a:tblPr firstRow="1" bandRow="1">
                <a:tableStyleId>{5202B0CA-FC54-4496-8BCA-5EF66A818D29}</a:tableStyleId>
              </a:tblPr>
              <a:tblGrid>
                <a:gridCol w="4178617"/>
                <a:gridCol w="1936433"/>
                <a:gridCol w="203835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 smtClean="0">
                          <a:latin typeface="+mj-lt"/>
                        </a:rPr>
                        <a:t>RECOMMENDED</a:t>
                      </a:r>
                      <a:r>
                        <a:rPr lang="en-US" sz="1600" b="1" baseline="0" dirty="0" smtClean="0">
                          <a:latin typeface="+mj-lt"/>
                        </a:rPr>
                        <a:t> MEDIA </a:t>
                      </a:r>
                      <a:endParaRPr lang="en-US" sz="1600" b="1" dirty="0">
                        <a:latin typeface="+mj-lt"/>
                      </a:endParaRPr>
                    </a:p>
                  </a:txBody>
                  <a:tcPr marL="94991" marR="94991" anchor="ctr">
                    <a:lnR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smtClean="0">
                          <a:latin typeface="+mj-lt"/>
                        </a:rPr>
                        <a:t>$</a:t>
                      </a:r>
                      <a:endParaRPr lang="en-US" sz="1600" b="1">
                        <a:latin typeface="+mj-lt"/>
                      </a:endParaRPr>
                    </a:p>
                  </a:txBody>
                  <a:tcPr marL="94991" marR="94991" anchor="ctr">
                    <a:lnL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smtClean="0">
                          <a:latin typeface="+mj-lt"/>
                        </a:rPr>
                        <a:t>$</a:t>
                      </a:r>
                      <a:endParaRPr lang="en-US" sz="1600" b="1">
                        <a:latin typeface="+mj-lt"/>
                      </a:endParaRPr>
                    </a:p>
                  </a:txBody>
                  <a:tcPr marL="94991" marR="94991" anchor="ctr">
                    <a:lnL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aseline="0" smtClean="0">
                          <a:solidFill>
                            <a:schemeClr val="bg1"/>
                          </a:solidFill>
                          <a:latin typeface="+mj-lt"/>
                        </a:rPr>
                        <a:t>National TV (incl. virtual TVC)</a:t>
                      </a:r>
                      <a:endParaRPr lang="en-US" sz="1200" b="1" smtClean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marL="94991" marR="94991" anchor="ctr">
                    <a:lnR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>
                        <a:solidFill>
                          <a:schemeClr val="bg1"/>
                        </a:solidFill>
                      </a:endParaRPr>
                    </a:p>
                  </a:txBody>
                  <a:tcPr marL="94991" marR="94991" anchor="ctr">
                    <a:lnL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solidFill>
                            <a:schemeClr val="bg1"/>
                          </a:solidFill>
                        </a:rPr>
                        <a:t>200 000</a:t>
                      </a:r>
                      <a:endParaRPr lang="en-US" sz="1600">
                        <a:solidFill>
                          <a:schemeClr val="bg1"/>
                        </a:solidFill>
                      </a:endParaRPr>
                    </a:p>
                  </a:txBody>
                  <a:tcPr marL="94991" marR="94991" anchor="ctr">
                    <a:lnL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kern="1200" dirty="0" smtClean="0">
                          <a:solidFill>
                            <a:schemeClr val="bg1"/>
                          </a:solidFill>
                          <a:latin typeface="+mj-lt"/>
                        </a:rPr>
                        <a:t>Outdoor </a:t>
                      </a:r>
                      <a:endParaRPr lang="en-US" sz="120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marL="94991" marR="94991" anchor="ctr">
                    <a:lnR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>
                        <a:solidFill>
                          <a:schemeClr val="bg1"/>
                        </a:solidFill>
                      </a:endParaRPr>
                    </a:p>
                  </a:txBody>
                  <a:tcPr marL="94991" marR="94991" anchor="ctr">
                    <a:lnL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solidFill>
                            <a:schemeClr val="bg1"/>
                          </a:solidFill>
                        </a:rPr>
                        <a:t>31 700</a:t>
                      </a:r>
                      <a:endParaRPr lang="en-US" sz="1600">
                        <a:solidFill>
                          <a:schemeClr val="bg1"/>
                        </a:solidFill>
                      </a:endParaRPr>
                    </a:p>
                  </a:txBody>
                  <a:tcPr marL="94991" marR="94991" anchor="ctr">
                    <a:lnL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vl="1"/>
                      <a:r>
                        <a:rPr lang="en-US" sz="1200" smtClean="0">
                          <a:solidFill>
                            <a:schemeClr val="tx1"/>
                          </a:solidFill>
                        </a:rPr>
                        <a:t>Billboards </a:t>
                      </a:r>
                      <a:endParaRPr lang="en-US" sz="1200">
                        <a:solidFill>
                          <a:schemeClr val="tx1"/>
                        </a:solidFill>
                      </a:endParaRPr>
                    </a:p>
                  </a:txBody>
                  <a:tcPr marL="94991" marR="94991" anchor="ctr">
                    <a:lnR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solidFill>
                            <a:schemeClr val="tx1"/>
                          </a:solidFill>
                        </a:rPr>
                        <a:t>17 500</a:t>
                      </a:r>
                      <a:endParaRPr lang="en-US" sz="1600">
                        <a:solidFill>
                          <a:schemeClr val="tx1"/>
                        </a:solidFill>
                      </a:endParaRPr>
                    </a:p>
                  </a:txBody>
                  <a:tcPr marL="94991" marR="94991" anchor="ctr">
                    <a:lnL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>
                        <a:solidFill>
                          <a:schemeClr val="bg1"/>
                        </a:solidFill>
                      </a:endParaRPr>
                    </a:p>
                  </a:txBody>
                  <a:tcPr marL="94991" marR="94991" anchor="ctr">
                    <a:lnL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45720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smtClean="0">
                          <a:solidFill>
                            <a:schemeClr val="tx1"/>
                          </a:solidFill>
                        </a:rPr>
                        <a:t>Ambient outdoor </a:t>
                      </a:r>
                      <a:endParaRPr lang="en-US" sz="1200" smtClean="0">
                        <a:solidFill>
                          <a:schemeClr val="tx1"/>
                        </a:solidFill>
                      </a:endParaRPr>
                    </a:p>
                  </a:txBody>
                  <a:tcPr marL="94991" marR="94991" anchor="ctr">
                    <a:lnR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solidFill>
                            <a:schemeClr val="tx1"/>
                          </a:solidFill>
                        </a:rPr>
                        <a:t>14 200</a:t>
                      </a:r>
                      <a:endParaRPr lang="en-US" sz="1600">
                        <a:solidFill>
                          <a:schemeClr val="tx1"/>
                        </a:solidFill>
                      </a:endParaRPr>
                    </a:p>
                  </a:txBody>
                  <a:tcPr marL="94991" marR="94991" anchor="ctr">
                    <a:lnL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>
                        <a:solidFill>
                          <a:schemeClr val="bg1"/>
                        </a:solidFill>
                      </a:endParaRPr>
                    </a:p>
                  </a:txBody>
                  <a:tcPr marL="94991" marR="94991" anchor="ctr">
                    <a:lnL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smtClean="0">
                          <a:solidFill>
                            <a:schemeClr val="bg1"/>
                          </a:solidFill>
                          <a:latin typeface="+mj-lt"/>
                        </a:rPr>
                        <a:t>Indoor</a:t>
                      </a:r>
                      <a:r>
                        <a:rPr lang="en-US" sz="1200" kern="1200" baseline="0" smtClean="0">
                          <a:solidFill>
                            <a:schemeClr val="bg1"/>
                          </a:solidFill>
                          <a:latin typeface="+mj-lt"/>
                        </a:rPr>
                        <a:t> placements</a:t>
                      </a:r>
                      <a:endParaRPr lang="en-US" sz="1200" b="1" kern="1200" smtClean="0">
                        <a:solidFill>
                          <a:schemeClr val="bg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94991" marR="94991" anchor="ctr">
                    <a:lnR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>
                        <a:solidFill>
                          <a:schemeClr val="bg1"/>
                        </a:solidFill>
                      </a:endParaRPr>
                    </a:p>
                  </a:txBody>
                  <a:tcPr marL="94991" marR="94991" anchor="ctr">
                    <a:lnL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solidFill>
                            <a:schemeClr val="bg1"/>
                          </a:solidFill>
                        </a:rPr>
                        <a:t>20 000</a:t>
                      </a:r>
                      <a:endParaRPr lang="en-US" sz="1600">
                        <a:solidFill>
                          <a:schemeClr val="bg1"/>
                        </a:solidFill>
                      </a:endParaRPr>
                    </a:p>
                  </a:txBody>
                  <a:tcPr marL="94991" marR="94991" anchor="ctr">
                    <a:lnL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vl="1"/>
                      <a:r>
                        <a:rPr lang="en-US" sz="1200" kern="1200" smtClean="0">
                          <a:solidFill>
                            <a:schemeClr val="tx1"/>
                          </a:solidFill>
                        </a:rPr>
                        <a:t>Fitness &amp; beauty</a:t>
                      </a:r>
                      <a:r>
                        <a:rPr lang="en-US" sz="1200" kern="1200" baseline="0" smtClean="0">
                          <a:solidFill>
                            <a:schemeClr val="tx1"/>
                          </a:solidFill>
                        </a:rPr>
                        <a:t> centers </a:t>
                      </a:r>
                      <a:endParaRPr lang="en-US" sz="1200">
                        <a:solidFill>
                          <a:schemeClr val="tx1"/>
                        </a:solidFill>
                      </a:endParaRPr>
                    </a:p>
                  </a:txBody>
                  <a:tcPr marL="94991" marR="94991" anchor="ctr">
                    <a:lnR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solidFill>
                            <a:schemeClr val="tx1"/>
                          </a:solidFill>
                        </a:rPr>
                        <a:t>9 000</a:t>
                      </a:r>
                      <a:endParaRPr lang="en-US" sz="1600">
                        <a:solidFill>
                          <a:schemeClr val="tx1"/>
                        </a:solidFill>
                      </a:endParaRPr>
                    </a:p>
                  </a:txBody>
                  <a:tcPr marL="94991" marR="94991" anchor="ctr">
                    <a:lnL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>
                        <a:solidFill>
                          <a:schemeClr val="bg1"/>
                        </a:solidFill>
                      </a:endParaRPr>
                    </a:p>
                  </a:txBody>
                  <a:tcPr marL="94991" marR="94991" anchor="ctr">
                    <a:lnL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vl="1"/>
                      <a:r>
                        <a:rPr lang="en-US" sz="1200" dirty="0" smtClean="0">
                          <a:solidFill>
                            <a:schemeClr val="tx1"/>
                          </a:solidFill>
                        </a:rPr>
                        <a:t>Business</a:t>
                      </a:r>
                      <a:r>
                        <a:rPr lang="en-US" sz="1200" baseline="0" dirty="0" smtClean="0">
                          <a:solidFill>
                            <a:schemeClr val="tx1"/>
                          </a:solidFill>
                        </a:rPr>
                        <a:t> centers 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94991" marR="94991" anchor="ctr">
                    <a:lnR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solidFill>
                            <a:schemeClr val="tx1"/>
                          </a:solidFill>
                        </a:rPr>
                        <a:t>11 000</a:t>
                      </a:r>
                      <a:endParaRPr lang="en-US" sz="1600">
                        <a:solidFill>
                          <a:schemeClr val="tx1"/>
                        </a:solidFill>
                      </a:endParaRPr>
                    </a:p>
                  </a:txBody>
                  <a:tcPr marL="94991" marR="94991" anchor="ctr">
                    <a:lnL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>
                        <a:solidFill>
                          <a:schemeClr val="bg1"/>
                        </a:solidFill>
                      </a:endParaRPr>
                    </a:p>
                  </a:txBody>
                  <a:tcPr marL="94991" marR="94991" anchor="ctr">
                    <a:lnL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smtClean="0">
                          <a:solidFill>
                            <a:schemeClr val="bg1"/>
                          </a:solidFill>
                          <a:latin typeface="+mj-lt"/>
                        </a:rPr>
                        <a:t>Digital</a:t>
                      </a:r>
                      <a:r>
                        <a:rPr lang="en-US" sz="1200" kern="1200" baseline="0" smtClean="0">
                          <a:solidFill>
                            <a:schemeClr val="bg1"/>
                          </a:solidFill>
                          <a:latin typeface="+mj-lt"/>
                        </a:rPr>
                        <a:t> </a:t>
                      </a:r>
                      <a:endParaRPr lang="en-US" sz="1200" b="1" kern="1200" smtClean="0">
                        <a:solidFill>
                          <a:schemeClr val="bg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94991" marR="94991" anchor="ctr">
                    <a:lnR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>
                        <a:solidFill>
                          <a:schemeClr val="bg1"/>
                        </a:solidFill>
                      </a:endParaRPr>
                    </a:p>
                  </a:txBody>
                  <a:tcPr marL="94991" marR="94991" anchor="ctr">
                    <a:lnL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bg1"/>
                          </a:solidFill>
                        </a:rPr>
                        <a:t>8 000</a:t>
                      </a:r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marL="94991" marR="94991" anchor="ctr">
                    <a:lnL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dirty="0" smtClean="0">
                          <a:solidFill>
                            <a:schemeClr val="bg1"/>
                          </a:solidFill>
                          <a:latin typeface="+mj-lt"/>
                        </a:rPr>
                        <a:t>TOTAL</a:t>
                      </a:r>
                      <a:endParaRPr lang="en-US" sz="16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marL="94991" marR="94991" anchor="ctr">
                    <a:lnR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marL="94991" marR="94991" anchor="ctr">
                    <a:lnL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smtClean="0">
                          <a:solidFill>
                            <a:schemeClr val="bg1"/>
                          </a:solidFill>
                          <a:latin typeface="+mj-lt"/>
                        </a:rPr>
                        <a:t>259 700</a:t>
                      </a:r>
                      <a:endParaRPr lang="en-US" sz="16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marL="94991" marR="94991" anchor="ctr">
                    <a:lnL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/>
                    </a:solidFill>
                  </a:tcPr>
                </a:tc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STATEMENT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mtClean="0"/>
              <a:t>calculations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870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648200" y="3390601"/>
            <a:ext cx="3429000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Go </a:t>
            </a:r>
            <a:r>
              <a:rPr lang="en-US" sz="2000" dirty="0">
                <a:solidFill>
                  <a:schemeClr val="bg1"/>
                </a:solidFill>
              </a:rPr>
              <a:t>ahead. </a:t>
            </a:r>
            <a:r>
              <a:rPr lang="en-US" sz="2000" dirty="0" smtClean="0">
                <a:solidFill>
                  <a:schemeClr val="bg1"/>
                </a:solidFill>
              </a:rPr>
              <a:t>Ask </a:t>
            </a:r>
            <a:r>
              <a:rPr lang="en-US" sz="2000" dirty="0">
                <a:solidFill>
                  <a:schemeClr val="bg1"/>
                </a:solidFill>
              </a:rPr>
              <a:t>away. </a:t>
            </a:r>
            <a:r>
              <a:rPr lang="en-US" sz="2000" dirty="0" smtClean="0">
                <a:solidFill>
                  <a:schemeClr val="bg1"/>
                </a:solidFill>
              </a:rPr>
              <a:t/>
            </a:r>
            <a:br>
              <a:rPr lang="en-US" sz="2000" dirty="0" smtClean="0">
                <a:solidFill>
                  <a:schemeClr val="bg1"/>
                </a:solidFill>
              </a:rPr>
            </a:br>
            <a:r>
              <a:rPr lang="en-US" sz="2000" dirty="0" smtClean="0">
                <a:solidFill>
                  <a:schemeClr val="bg1"/>
                </a:solidFill>
              </a:rPr>
              <a:t>Give </a:t>
            </a:r>
            <a:r>
              <a:rPr lang="en-US" sz="2000" dirty="0">
                <a:solidFill>
                  <a:schemeClr val="bg1"/>
                </a:solidFill>
              </a:rPr>
              <a:t>us your best shot.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0" y="1137693"/>
            <a:ext cx="4147028" cy="4729707"/>
            <a:chOff x="0" y="1137693"/>
            <a:chExt cx="4147028" cy="4729707"/>
          </a:xfrm>
        </p:grpSpPr>
        <p:sp>
          <p:nvSpPr>
            <p:cNvPr id="5" name="Oval 4">
              <a:hlinkClick r:id="" action="ppaction://hlinkshowjump?jump=nextslide"/>
            </p:cNvPr>
            <p:cNvSpPr/>
            <p:nvPr/>
          </p:nvSpPr>
          <p:spPr>
            <a:xfrm>
              <a:off x="0" y="1137693"/>
              <a:ext cx="4147028" cy="4729707"/>
            </a:xfrm>
            <a:custGeom>
              <a:avLst/>
              <a:gdLst/>
              <a:ahLst/>
              <a:cxnLst/>
              <a:rect l="l" t="t" r="r" b="b"/>
              <a:pathLst>
                <a:path w="4067464" h="4638964">
                  <a:moveTo>
                    <a:pt x="1747982" y="0"/>
                  </a:moveTo>
                  <a:cubicBezTo>
                    <a:pt x="3028997" y="0"/>
                    <a:pt x="4067464" y="1038467"/>
                    <a:pt x="4067464" y="2319482"/>
                  </a:cubicBezTo>
                  <a:cubicBezTo>
                    <a:pt x="4067464" y="3600497"/>
                    <a:pt x="3028997" y="4638964"/>
                    <a:pt x="1747982" y="4638964"/>
                  </a:cubicBezTo>
                  <a:cubicBezTo>
                    <a:pt x="1049771" y="4638964"/>
                    <a:pt x="423614" y="4330462"/>
                    <a:pt x="0" y="3840927"/>
                  </a:cubicBezTo>
                  <a:lnTo>
                    <a:pt x="0" y="798037"/>
                  </a:lnTo>
                  <a:cubicBezTo>
                    <a:pt x="423614" y="308502"/>
                    <a:pt x="1049771" y="0"/>
                    <a:pt x="1747982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28600" y="2277226"/>
              <a:ext cx="3505200" cy="212365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lvl="0"/>
              <a:r>
                <a:rPr lang="en-US" sz="4400" dirty="0" smtClean="0">
                  <a:solidFill>
                    <a:prstClr val="white"/>
                  </a:solidFill>
                  <a:latin typeface="Novecento sans wide UltraLight" panose="00000705000000000000" pitchFamily="50" charset="0"/>
                </a:rPr>
                <a:t>QUESTIONS</a:t>
              </a:r>
            </a:p>
            <a:p>
              <a:pPr lvl="0"/>
              <a:r>
                <a:rPr lang="en-US" sz="4400" dirty="0" smtClean="0">
                  <a:solidFill>
                    <a:prstClr val="white"/>
                  </a:solidFill>
                  <a:latin typeface="Novecento sans wide UltraLight" panose="00000705000000000000" pitchFamily="50" charset="0"/>
                </a:rPr>
                <a:t>AND</a:t>
              </a:r>
            </a:p>
            <a:p>
              <a:pPr lvl="0"/>
              <a:r>
                <a:rPr lang="en-US" sz="4400" dirty="0" smtClean="0">
                  <a:solidFill>
                    <a:prstClr val="white"/>
                  </a:solidFill>
                  <a:latin typeface="Novecento sans wide UltraLight" panose="00000705000000000000" pitchFamily="50" charset="0"/>
                </a:rPr>
                <a:t>ANSWERS</a:t>
              </a:r>
              <a:endParaRPr lang="en-US" sz="4400" dirty="0">
                <a:solidFill>
                  <a:prstClr val="white"/>
                </a:solidFill>
                <a:latin typeface="Novecento sans wide UltraLight" panose="00000705000000000000" pitchFamily="50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28600" y="4437459"/>
              <a:ext cx="3581400" cy="83099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1600" dirty="0" smtClean="0">
                  <a:solidFill>
                    <a:schemeClr val="accent4"/>
                  </a:solidFill>
                </a:rPr>
                <a:t>Where </a:t>
              </a:r>
              <a:r>
                <a:rPr lang="en-US" sz="1600" dirty="0">
                  <a:solidFill>
                    <a:schemeClr val="accent4"/>
                  </a:solidFill>
                </a:rPr>
                <a:t>we hope you’ll find the answer to any question you may have about</a:t>
              </a:r>
            </a:p>
          </p:txBody>
        </p:sp>
        <p:sp>
          <p:nvSpPr>
            <p:cNvPr id="11" name="TextBox 10"/>
            <p:cNvSpPr txBox="1">
              <a:spLocks noChangeAspect="1"/>
            </p:cNvSpPr>
            <p:nvPr/>
          </p:nvSpPr>
          <p:spPr>
            <a:xfrm>
              <a:off x="1335633" y="1371600"/>
              <a:ext cx="990600" cy="9906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7200" dirty="0">
                  <a:solidFill>
                    <a:schemeClr val="accent5"/>
                  </a:solidFill>
                  <a:latin typeface="FontAwesome" pitchFamily="2" charset="0"/>
                </a:rPr>
                <a:t></a:t>
              </a:r>
              <a:endParaRPr lang="ru-RU" sz="7200" dirty="0">
                <a:solidFill>
                  <a:schemeClr val="accent5"/>
                </a:solidFill>
              </a:endParaRPr>
            </a:p>
          </p:txBody>
        </p:sp>
      </p:grpSp>
      <p:sp>
        <p:nvSpPr>
          <p:cNvPr id="12" name="TextBox 11"/>
          <p:cNvSpPr txBox="1">
            <a:spLocks noChangeAspect="1"/>
          </p:cNvSpPr>
          <p:nvPr/>
        </p:nvSpPr>
        <p:spPr>
          <a:xfrm>
            <a:off x="3836828" y="3429000"/>
            <a:ext cx="620400" cy="620400"/>
          </a:xfrm>
          <a:prstGeom prst="ellipse">
            <a:avLst/>
          </a:prstGeom>
          <a:solidFill>
            <a:schemeClr val="tx2"/>
          </a:solidFill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FontAwesome" pitchFamily="2" charset="0"/>
              </a:rPr>
              <a:t></a:t>
            </a:r>
            <a:endParaRPr lang="ru-RU" sz="2800" dirty="0">
              <a:solidFill>
                <a:schemeClr val="bg1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3961163" y="4667092"/>
            <a:ext cx="185865" cy="18586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272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ip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25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75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2" grpId="0" animBg="1"/>
      <p:bldP spid="13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CONTACT </a:t>
            </a:r>
            <a:r>
              <a:rPr lang="en-US" b="1" dirty="0" smtClean="0">
                <a:solidFill>
                  <a:schemeClr val="tx1"/>
                </a:solidFill>
                <a:latin typeface="Novecento sans wide Book" panose="00000405000000000000" pitchFamily="50" charset="0"/>
              </a:rPr>
              <a:t>US</a:t>
            </a:r>
            <a:endParaRPr lang="en-US" b="1" dirty="0">
              <a:solidFill>
                <a:schemeClr val="tx1"/>
              </a:solidFill>
              <a:latin typeface="Novecento sans wide Book" panose="00000405000000000000" pitchFamily="50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lnSpc>
                <a:spcPct val="200000"/>
              </a:lnSpc>
              <a:spcAft>
                <a:spcPts val="1200"/>
              </a:spcAft>
              <a:defRPr/>
            </a:pPr>
            <a:r>
              <a:rPr lang="en-US" sz="1600" dirty="0" smtClean="0"/>
              <a:t>IF YOU WANT TO SEE WHERE WE WORK </a:t>
            </a:r>
          </a:p>
          <a:p>
            <a:pPr lvl="1">
              <a:spcAft>
                <a:spcPts val="1200"/>
              </a:spcAft>
              <a:defRPr/>
            </a:pPr>
            <a:r>
              <a:rPr lang="en-US" sz="1600" dirty="0" smtClean="0"/>
              <a:t>and </a:t>
            </a:r>
            <a:r>
              <a:rPr lang="en-US" sz="1600" dirty="0"/>
              <a:t>find out how we make </a:t>
            </a:r>
            <a:r>
              <a:rPr lang="en-US" sz="1600" dirty="0" err="1" smtClean="0"/>
              <a:t>websites,mobile</a:t>
            </a:r>
            <a:r>
              <a:rPr lang="en-US" sz="1600" dirty="0" smtClean="0"/>
              <a:t> </a:t>
            </a:r>
            <a:r>
              <a:rPr lang="en-US" sz="1600" dirty="0"/>
              <a:t>applications and online campaigns</a:t>
            </a:r>
            <a:r>
              <a:rPr lang="en-US" sz="1600" dirty="0" smtClean="0"/>
              <a:t>, </a:t>
            </a:r>
            <a:r>
              <a:rPr lang="en-US" sz="1600" dirty="0"/>
              <a:t>come on over and meet us!</a:t>
            </a:r>
          </a:p>
          <a:p>
            <a:pPr lvl="1">
              <a:spcAft>
                <a:spcPts val="1200"/>
              </a:spcAft>
              <a:defRPr/>
            </a:pPr>
            <a:r>
              <a:rPr lang="en-US" sz="1600" dirty="0" err="1"/>
              <a:t>Lorem</a:t>
            </a:r>
            <a:r>
              <a:rPr lang="en-US" sz="1600" dirty="0"/>
              <a:t> </a:t>
            </a:r>
            <a:r>
              <a:rPr lang="en-US" sz="1600" dirty="0" err="1"/>
              <a:t>ipsum</a:t>
            </a:r>
            <a:r>
              <a:rPr lang="en-US" sz="1600" dirty="0"/>
              <a:t> how we make websites, mobile applications and online campaigns, come on over and meet us!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3149511" y="5108268"/>
            <a:ext cx="1593851" cy="835332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dirty="0" smtClean="0">
                <a:solidFill>
                  <a:schemeClr val="tx1"/>
                </a:solidFill>
                <a:latin typeface="+mj-lt"/>
              </a:rPr>
              <a:t>CONTACT</a:t>
            </a:r>
          </a:p>
          <a:p>
            <a:pPr>
              <a:spcAft>
                <a:spcPts val="600"/>
              </a:spcAft>
            </a:pPr>
            <a:r>
              <a:rPr lang="en-US" dirty="0" smtClean="0">
                <a:solidFill>
                  <a:schemeClr val="tx1"/>
                </a:solidFill>
              </a:rPr>
              <a:t>t</a:t>
            </a:r>
            <a:r>
              <a:rPr lang="en-US" dirty="0" smtClean="0"/>
              <a:t> </a:t>
            </a:r>
            <a:r>
              <a:rPr lang="en-US" dirty="0"/>
              <a:t>1(123) 456 78 90</a:t>
            </a:r>
            <a:br>
              <a:rPr lang="en-US" dirty="0"/>
            </a:br>
            <a:r>
              <a:rPr lang="en-US" dirty="0">
                <a:solidFill>
                  <a:schemeClr val="tx1"/>
                </a:solidFill>
              </a:rPr>
              <a:t>f</a:t>
            </a:r>
            <a:r>
              <a:rPr lang="en-US" dirty="0"/>
              <a:t> 1(123) 456 78 90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>
          <a:xfrm>
            <a:off x="5206911" y="5108268"/>
            <a:ext cx="1752600" cy="835332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mtClean="0">
                <a:solidFill>
                  <a:schemeClr val="tx1"/>
                </a:solidFill>
                <a:latin typeface="+mj-lt"/>
              </a:rPr>
              <a:t>SERVICEDESK</a:t>
            </a:r>
            <a:endParaRPr lang="en-US" dirty="0" smtClean="0">
              <a:solidFill>
                <a:schemeClr val="tx1"/>
              </a:solidFill>
              <a:latin typeface="+mj-lt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mtClean="0">
                <a:solidFill>
                  <a:schemeClr val="tx1"/>
                </a:solidFill>
              </a:rPr>
              <a:t>s</a:t>
            </a:r>
            <a:r>
              <a:rPr lang="en-US" smtClean="0"/>
              <a:t> </a:t>
            </a:r>
            <a:r>
              <a:rPr lang="en-US" smtClean="0">
                <a:solidFill>
                  <a:schemeClr val="bg1"/>
                </a:solidFill>
              </a:rPr>
              <a:t>1(123) 456 </a:t>
            </a:r>
            <a:r>
              <a:rPr lang="en-US" dirty="0">
                <a:solidFill>
                  <a:schemeClr val="bg1"/>
                </a:solidFill>
              </a:rPr>
              <a:t>78 </a:t>
            </a:r>
            <a:r>
              <a:rPr lang="en-US" dirty="0" smtClean="0">
                <a:solidFill>
                  <a:schemeClr val="bg1"/>
                </a:solidFill>
              </a:rPr>
              <a:t>90</a:t>
            </a:r>
            <a:r>
              <a:rPr lang="en-US" smtClean="0"/>
              <a:t/>
            </a:r>
            <a:br>
              <a:rPr lang="en-US" smtClean="0"/>
            </a:br>
            <a:r>
              <a:rPr lang="en-US" smtClean="0">
                <a:solidFill>
                  <a:schemeClr val="tx1"/>
                </a:solidFill>
              </a:rPr>
              <a:t>s</a:t>
            </a:r>
            <a:r>
              <a:rPr lang="en-US" smtClean="0"/>
              <a:t> </a:t>
            </a:r>
            <a:r>
              <a:rPr lang="en-US" dirty="0">
                <a:solidFill>
                  <a:schemeClr val="bg1"/>
                </a:solidFill>
              </a:rPr>
              <a:t>1(123) 456 78 </a:t>
            </a:r>
            <a:r>
              <a:rPr lang="en-US" dirty="0" smtClean="0">
                <a:solidFill>
                  <a:schemeClr val="bg1"/>
                </a:solidFill>
              </a:rPr>
              <a:t>90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7"/>
          </p:nvPr>
        </p:nvSpPr>
        <p:spPr>
          <a:xfrm>
            <a:off x="7311074" y="5108268"/>
            <a:ext cx="1442401" cy="835332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spcAft>
                <a:spcPts val="600"/>
              </a:spcAft>
            </a:pPr>
            <a:r>
              <a:rPr lang="en-US" dirty="0" smtClean="0">
                <a:solidFill>
                  <a:schemeClr val="tx1"/>
                </a:solidFill>
                <a:latin typeface="+mj-lt"/>
              </a:rPr>
              <a:t>VISIT US</a:t>
            </a:r>
          </a:p>
          <a:p>
            <a:pPr>
              <a:spcAft>
                <a:spcPts val="600"/>
              </a:spcAft>
            </a:pPr>
            <a:r>
              <a:rPr lang="en-US" dirty="0" smtClean="0"/>
              <a:t>5454</a:t>
            </a:r>
            <a:r>
              <a:rPr lang="en-US" dirty="0"/>
              <a:t>, </a:t>
            </a:r>
            <a:r>
              <a:rPr lang="en-US" dirty="0" smtClean="0"/>
              <a:t>Company </a:t>
            </a:r>
            <a:r>
              <a:rPr lang="en-US" dirty="0" err="1" smtClean="0"/>
              <a:t>address,Country</a:t>
            </a:r>
            <a:endParaRPr lang="ru-RU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/>
              <a:t>we’re based in Silicon Valley, CA</a:t>
            </a:r>
            <a:endParaRPr lang="en-US" dirty="0"/>
          </a:p>
        </p:txBody>
      </p:sp>
      <p:sp>
        <p:nvSpPr>
          <p:cNvPr id="13" name="TextBox 12"/>
          <p:cNvSpPr txBox="1">
            <a:spLocks noChangeAspect="1"/>
          </p:cNvSpPr>
          <p:nvPr/>
        </p:nvSpPr>
        <p:spPr>
          <a:xfrm>
            <a:off x="4886432" y="5394963"/>
            <a:ext cx="468000" cy="46800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Social Foundicons" pitchFamily="2" charset="0"/>
              </a:rPr>
              <a:t>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>
            <a:spLocks noChangeAspect="1"/>
          </p:cNvSpPr>
          <p:nvPr/>
        </p:nvSpPr>
        <p:spPr>
          <a:xfrm>
            <a:off x="2781657" y="5394963"/>
            <a:ext cx="468000" cy="46800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General Foundicons" pitchFamily="2" charset="0"/>
              </a:rPr>
              <a:t>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>
            <a:spLocks noChangeAspect="1"/>
          </p:cNvSpPr>
          <p:nvPr/>
        </p:nvSpPr>
        <p:spPr>
          <a:xfrm>
            <a:off x="7024820" y="5394963"/>
            <a:ext cx="468000" cy="46800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General Foundicons" pitchFamily="2" charset="0"/>
              </a:rPr>
              <a:t>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1247715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000"/>
                            </p:stCondLst>
                            <p:childTnLst>
                              <p:par>
                                <p:cTn id="4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5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 uiExpand="1" build="p"/>
      <p:bldP spid="3" grpId="0" uiExpand="1" build="p"/>
      <p:bldP spid="10" grpId="0" uiExpand="1" build="p"/>
      <p:bldP spid="13" grpId="0"/>
      <p:bldP spid="14" grpId="0"/>
      <p:bldP spid="16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"/>
          <p:cNvSpPr txBox="1">
            <a:spLocks/>
          </p:cNvSpPr>
          <p:nvPr/>
        </p:nvSpPr>
        <p:spPr>
          <a:xfrm>
            <a:off x="1143000" y="1981200"/>
            <a:ext cx="7620000" cy="3962400"/>
          </a:xfrm>
          <a:prstGeom prst="rect">
            <a:avLst/>
          </a:prstGeom>
        </p:spPr>
        <p:txBody>
          <a:bodyPr numCol="2" spcCol="108000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200"/>
              </a:spcBef>
              <a:spcAft>
                <a:spcPts val="1800"/>
              </a:spcAft>
              <a:buClr>
                <a:srgbClr val="72808A"/>
              </a:buClr>
              <a:buSzPct val="150000"/>
              <a:buNone/>
            </a:pPr>
            <a:r>
              <a:rPr lang="en-US" sz="1800" dirty="0" smtClean="0">
                <a:solidFill>
                  <a:schemeClr val="bg1"/>
                </a:solidFill>
                <a:latin typeface="+mj-lt"/>
              </a:rPr>
              <a:t>FACEBOOK</a:t>
            </a:r>
            <a:r>
              <a:rPr lang="en-US" sz="1800" dirty="0" smtClean="0"/>
              <a:t/>
            </a:r>
            <a:br>
              <a:rPr lang="en-US" sz="1800" dirty="0" smtClean="0"/>
            </a:br>
            <a:r>
              <a:rPr lang="en-US" sz="1800" dirty="0" smtClean="0">
                <a:solidFill>
                  <a:srgbClr val="D8D8D8"/>
                </a:solidFill>
                <a:latin typeface="Cantarell"/>
              </a:rPr>
              <a:t>facebook.com/</a:t>
            </a:r>
            <a:r>
              <a:rPr lang="en-US" sz="1800" dirty="0" err="1" smtClean="0">
                <a:solidFill>
                  <a:srgbClr val="D8D8D8"/>
                </a:solidFill>
                <a:latin typeface="Cantarell"/>
              </a:rPr>
              <a:t>ourcompany</a:t>
            </a:r>
            <a:endParaRPr lang="en-US" sz="1800" dirty="0" smtClean="0">
              <a:solidFill>
                <a:srgbClr val="D8D8D8"/>
              </a:solidFill>
              <a:latin typeface="Cantarell"/>
            </a:endParaRPr>
          </a:p>
          <a:p>
            <a:pPr marL="0" indent="0">
              <a:spcBef>
                <a:spcPts val="1200"/>
              </a:spcBef>
              <a:spcAft>
                <a:spcPts val="1800"/>
              </a:spcAft>
              <a:buClr>
                <a:srgbClr val="72808A"/>
              </a:buClr>
              <a:buSzPct val="150000"/>
              <a:buNone/>
            </a:pPr>
            <a:r>
              <a:rPr lang="en-US" sz="1800" dirty="0" smtClean="0">
                <a:solidFill>
                  <a:schemeClr val="bg1"/>
                </a:solidFill>
                <a:latin typeface="+mj-lt"/>
              </a:rPr>
              <a:t>TWITTER</a:t>
            </a:r>
            <a:r>
              <a:rPr lang="en-US" sz="1800" dirty="0" smtClean="0"/>
              <a:t/>
            </a:r>
            <a:br>
              <a:rPr lang="en-US" sz="1800" dirty="0" smtClean="0"/>
            </a:br>
            <a:r>
              <a:rPr lang="en-US" sz="1800" dirty="0" smtClean="0">
                <a:solidFill>
                  <a:srgbClr val="D8D8D8"/>
                </a:solidFill>
                <a:latin typeface="Cantarell"/>
              </a:rPr>
              <a:t>twitter.com/</a:t>
            </a:r>
            <a:r>
              <a:rPr lang="en-US" sz="1800" dirty="0" err="1" smtClean="0">
                <a:solidFill>
                  <a:srgbClr val="D8D8D8"/>
                </a:solidFill>
                <a:latin typeface="Cantarell"/>
              </a:rPr>
              <a:t>ourcompany</a:t>
            </a:r>
            <a:endParaRPr lang="en-US" sz="1800" dirty="0" smtClean="0">
              <a:solidFill>
                <a:srgbClr val="D8D8D8"/>
              </a:solidFill>
              <a:latin typeface="Cantarell"/>
            </a:endParaRPr>
          </a:p>
          <a:p>
            <a:pPr marL="0" indent="0">
              <a:spcBef>
                <a:spcPts val="1200"/>
              </a:spcBef>
              <a:spcAft>
                <a:spcPts val="1800"/>
              </a:spcAft>
              <a:buClr>
                <a:srgbClr val="72808A"/>
              </a:buClr>
              <a:buSzPct val="150000"/>
              <a:buNone/>
            </a:pPr>
            <a:r>
              <a:rPr lang="en-US" sz="1800" dirty="0" smtClean="0">
                <a:solidFill>
                  <a:schemeClr val="bg1"/>
                </a:solidFill>
                <a:latin typeface="+mj-lt"/>
              </a:rPr>
              <a:t>GOOGLE+</a:t>
            </a:r>
            <a:r>
              <a:rPr lang="en-US" sz="1800" dirty="0" smtClean="0"/>
              <a:t/>
            </a:r>
            <a:br>
              <a:rPr lang="en-US" sz="1800" dirty="0" smtClean="0"/>
            </a:br>
            <a:r>
              <a:rPr lang="en-US" sz="1800" dirty="0" smtClean="0">
                <a:solidFill>
                  <a:srgbClr val="D8D8D8"/>
                </a:solidFill>
                <a:latin typeface="Cantarell"/>
              </a:rPr>
              <a:t>plus.google.com/</a:t>
            </a:r>
            <a:r>
              <a:rPr lang="en-US" sz="1800" dirty="0" err="1" smtClean="0">
                <a:solidFill>
                  <a:srgbClr val="D8D8D8"/>
                </a:solidFill>
                <a:latin typeface="Cantarell"/>
              </a:rPr>
              <a:t>ourcompany</a:t>
            </a:r>
            <a:endParaRPr lang="en-US" sz="1800" dirty="0" smtClean="0">
              <a:solidFill>
                <a:srgbClr val="D8D8D8"/>
              </a:solidFill>
              <a:latin typeface="Cantarell"/>
            </a:endParaRPr>
          </a:p>
          <a:p>
            <a:pPr marL="0" indent="0">
              <a:spcBef>
                <a:spcPts val="1200"/>
              </a:spcBef>
              <a:spcAft>
                <a:spcPts val="1800"/>
              </a:spcAft>
              <a:buClr>
                <a:srgbClr val="72808A"/>
              </a:buClr>
              <a:buSzPct val="150000"/>
              <a:buNone/>
            </a:pPr>
            <a:r>
              <a:rPr lang="en-US" sz="1800" dirty="0" smtClean="0">
                <a:solidFill>
                  <a:schemeClr val="bg1"/>
                </a:solidFill>
                <a:latin typeface="+mj-lt"/>
              </a:rPr>
              <a:t>BEHANCE</a:t>
            </a:r>
            <a:r>
              <a:rPr lang="en-US" sz="1800" dirty="0" smtClean="0"/>
              <a:t/>
            </a:r>
            <a:br>
              <a:rPr lang="en-US" sz="1800" dirty="0" smtClean="0"/>
            </a:br>
            <a:r>
              <a:rPr lang="en-US" sz="1800" dirty="0" smtClean="0">
                <a:solidFill>
                  <a:srgbClr val="D8D8D8"/>
                </a:solidFill>
                <a:latin typeface="Cantarell"/>
              </a:rPr>
              <a:t>behance.com/</a:t>
            </a:r>
            <a:r>
              <a:rPr lang="en-US" sz="1800" dirty="0" err="1" smtClean="0">
                <a:solidFill>
                  <a:srgbClr val="D8D8D8"/>
                </a:solidFill>
                <a:latin typeface="Cantarell"/>
              </a:rPr>
              <a:t>ourcompany</a:t>
            </a:r>
            <a:endParaRPr lang="en-US" sz="1800" dirty="0" smtClean="0">
              <a:solidFill>
                <a:srgbClr val="D8D8D8"/>
              </a:solidFill>
              <a:latin typeface="Cantarell"/>
            </a:endParaRPr>
          </a:p>
          <a:p>
            <a:pPr marL="0" indent="0">
              <a:spcBef>
                <a:spcPts val="1200"/>
              </a:spcBef>
              <a:spcAft>
                <a:spcPts val="1800"/>
              </a:spcAft>
              <a:buClr>
                <a:srgbClr val="72808A"/>
              </a:buClr>
              <a:buSzPct val="150000"/>
              <a:buNone/>
            </a:pPr>
            <a:r>
              <a:rPr lang="en-US" sz="1800" dirty="0" smtClean="0">
                <a:solidFill>
                  <a:schemeClr val="bg1"/>
                </a:solidFill>
                <a:latin typeface="+mj-lt"/>
              </a:rPr>
              <a:t>PINTEREST</a:t>
            </a:r>
            <a:r>
              <a:rPr lang="en-US" sz="1800" dirty="0" smtClean="0"/>
              <a:t/>
            </a:r>
            <a:br>
              <a:rPr lang="en-US" sz="1800" dirty="0" smtClean="0"/>
            </a:br>
            <a:r>
              <a:rPr lang="en-US" sz="1800" dirty="0" smtClean="0">
                <a:solidFill>
                  <a:srgbClr val="D8D8D8"/>
                </a:solidFill>
                <a:latin typeface="Cantarell"/>
              </a:rPr>
              <a:t>pinterest.com/</a:t>
            </a:r>
            <a:r>
              <a:rPr lang="en-US" sz="1800" dirty="0" err="1" smtClean="0">
                <a:solidFill>
                  <a:srgbClr val="D8D8D8"/>
                </a:solidFill>
                <a:latin typeface="Cantarell"/>
              </a:rPr>
              <a:t>ourcompany</a:t>
            </a:r>
            <a:endParaRPr lang="en-US" sz="1800" dirty="0" smtClean="0">
              <a:solidFill>
                <a:srgbClr val="D8D8D8"/>
              </a:solidFill>
              <a:latin typeface="Cantarell"/>
            </a:endParaRPr>
          </a:p>
          <a:p>
            <a:pPr marL="0" indent="0">
              <a:spcBef>
                <a:spcPts val="1200"/>
              </a:spcBef>
              <a:spcAft>
                <a:spcPts val="1800"/>
              </a:spcAft>
              <a:buClr>
                <a:srgbClr val="72808A"/>
              </a:buClr>
              <a:buSzPct val="150000"/>
              <a:buNone/>
            </a:pPr>
            <a:r>
              <a:rPr lang="en-US" sz="1800" dirty="0" smtClean="0">
                <a:solidFill>
                  <a:schemeClr val="bg1"/>
                </a:solidFill>
                <a:latin typeface="+mj-lt"/>
              </a:rPr>
              <a:t>DRIBBBLE</a:t>
            </a:r>
            <a:r>
              <a:rPr lang="en-US" sz="1800" dirty="0" smtClean="0"/>
              <a:t/>
            </a:r>
            <a:br>
              <a:rPr lang="en-US" sz="1800" dirty="0" smtClean="0"/>
            </a:br>
            <a:r>
              <a:rPr lang="en-US" sz="1800" dirty="0" smtClean="0">
                <a:solidFill>
                  <a:srgbClr val="D8D8D8"/>
                </a:solidFill>
                <a:latin typeface="Cantarell"/>
              </a:rPr>
              <a:t>dribbble.com/</a:t>
            </a:r>
            <a:r>
              <a:rPr lang="en-US" sz="1800" dirty="0" err="1" smtClean="0">
                <a:solidFill>
                  <a:srgbClr val="D8D8D8"/>
                </a:solidFill>
                <a:latin typeface="Cantarell"/>
              </a:rPr>
              <a:t>ourcompany</a:t>
            </a:r>
            <a:endParaRPr lang="en-US" sz="1800" dirty="0" smtClean="0">
              <a:solidFill>
                <a:srgbClr val="D8D8D8"/>
              </a:solidFill>
              <a:latin typeface="Cantarell"/>
            </a:endParaRPr>
          </a:p>
          <a:p>
            <a:pPr marL="0" indent="0">
              <a:spcBef>
                <a:spcPts val="1200"/>
              </a:spcBef>
              <a:spcAft>
                <a:spcPts val="1800"/>
              </a:spcAft>
              <a:buClr>
                <a:srgbClr val="72808A"/>
              </a:buClr>
              <a:buSzPct val="150000"/>
              <a:buNone/>
            </a:pPr>
            <a:r>
              <a:rPr lang="en-US" sz="1800" dirty="0" smtClean="0">
                <a:solidFill>
                  <a:schemeClr val="bg1"/>
                </a:solidFill>
                <a:latin typeface="+mj-lt"/>
              </a:rPr>
              <a:t>VIMEO</a:t>
            </a:r>
            <a:r>
              <a:rPr lang="en-US" sz="1800" dirty="0" smtClean="0"/>
              <a:t/>
            </a:r>
            <a:br>
              <a:rPr lang="en-US" sz="1800" dirty="0" smtClean="0"/>
            </a:br>
            <a:r>
              <a:rPr lang="en-US" sz="1800" dirty="0" smtClean="0">
                <a:solidFill>
                  <a:srgbClr val="D8D8D8"/>
                </a:solidFill>
                <a:latin typeface="Cantarell"/>
              </a:rPr>
              <a:t>vimeo.com/</a:t>
            </a:r>
            <a:r>
              <a:rPr lang="en-US" sz="1800" dirty="0" err="1" smtClean="0">
                <a:solidFill>
                  <a:srgbClr val="D8D8D8"/>
                </a:solidFill>
                <a:latin typeface="Cantarell"/>
              </a:rPr>
              <a:t>ourcompany</a:t>
            </a:r>
            <a:endParaRPr lang="en-US" sz="1800" dirty="0" smtClean="0">
              <a:solidFill>
                <a:srgbClr val="D8D8D8"/>
              </a:solidFill>
              <a:latin typeface="Cantarell"/>
            </a:endParaRPr>
          </a:p>
          <a:p>
            <a:pPr marL="0" indent="0">
              <a:spcBef>
                <a:spcPts val="1200"/>
              </a:spcBef>
              <a:spcAft>
                <a:spcPts val="1800"/>
              </a:spcAft>
              <a:buClr>
                <a:srgbClr val="72808A"/>
              </a:buClr>
              <a:buSzPct val="150000"/>
              <a:buNone/>
            </a:pPr>
            <a:r>
              <a:rPr lang="en-US" sz="1800" dirty="0" smtClean="0">
                <a:solidFill>
                  <a:schemeClr val="bg1"/>
                </a:solidFill>
                <a:latin typeface="+mj-lt"/>
              </a:rPr>
              <a:t>LINKEDIN</a:t>
            </a:r>
            <a:r>
              <a:rPr lang="en-US" sz="1800" dirty="0" smtClean="0"/>
              <a:t/>
            </a:r>
            <a:br>
              <a:rPr lang="en-US" sz="1800" dirty="0" smtClean="0"/>
            </a:br>
            <a:r>
              <a:rPr lang="en-US" sz="1800" dirty="0" smtClean="0">
                <a:solidFill>
                  <a:srgbClr val="D8D8D8"/>
                </a:solidFill>
                <a:latin typeface="Cantarell"/>
              </a:rPr>
              <a:t>linkedin.com/</a:t>
            </a:r>
            <a:r>
              <a:rPr lang="en-US" sz="1800" dirty="0" err="1" smtClean="0">
                <a:solidFill>
                  <a:srgbClr val="D8D8D8"/>
                </a:solidFill>
                <a:latin typeface="Cantarell"/>
              </a:rPr>
              <a:t>ourcompany</a:t>
            </a:r>
            <a:endParaRPr lang="en-US" sz="1800" dirty="0">
              <a:solidFill>
                <a:srgbClr val="D8D8D8"/>
              </a:solidFill>
              <a:latin typeface="Cantarell"/>
            </a:endParaRPr>
          </a:p>
        </p:txBody>
      </p:sp>
      <p:sp>
        <p:nvSpPr>
          <p:cNvPr id="15" name="Title 1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FOLLOW </a:t>
            </a:r>
            <a:r>
              <a:rPr lang="en-US" b="1" dirty="0" smtClean="0">
                <a:solidFill>
                  <a:schemeClr val="tx1"/>
                </a:solidFill>
                <a:latin typeface="Novecento sans wide Book" panose="00000405000000000000" pitchFamily="50" charset="0"/>
              </a:rPr>
              <a:t>US</a:t>
            </a:r>
            <a:endParaRPr lang="en-US" b="1" dirty="0">
              <a:solidFill>
                <a:schemeClr val="tx1"/>
              </a:solidFill>
              <a:latin typeface="Novecento sans wide Book" panose="00000405000000000000" pitchFamily="50" charset="0"/>
            </a:endParaRPr>
          </a:p>
        </p:txBody>
      </p:sp>
      <p:sp>
        <p:nvSpPr>
          <p:cNvPr id="17" name="TextBox 16"/>
          <p:cNvSpPr txBox="1">
            <a:spLocks noChangeAspect="1"/>
          </p:cNvSpPr>
          <p:nvPr/>
        </p:nvSpPr>
        <p:spPr>
          <a:xfrm>
            <a:off x="560745" y="2888285"/>
            <a:ext cx="504000" cy="504000"/>
          </a:xfrm>
          <a:prstGeom prst="ellipse">
            <a:avLst/>
          </a:prstGeom>
          <a:solidFill>
            <a:schemeClr val="tx1"/>
          </a:solidFill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Sosa" pitchFamily="2" charset="0"/>
                <a:ea typeface="Entypo" pitchFamily="2" charset="0"/>
              </a:rPr>
              <a:t>t</a:t>
            </a:r>
            <a:endParaRPr lang="ru-RU" sz="2000" dirty="0">
              <a:solidFill>
                <a:schemeClr val="bg1"/>
              </a:solidFill>
              <a:ea typeface="Entypo" pitchFamily="2" charset="0"/>
            </a:endParaRPr>
          </a:p>
        </p:txBody>
      </p:sp>
      <p:sp>
        <p:nvSpPr>
          <p:cNvPr id="18" name="TextBox 17"/>
          <p:cNvSpPr txBox="1">
            <a:spLocks noChangeAspect="1"/>
          </p:cNvSpPr>
          <p:nvPr/>
        </p:nvSpPr>
        <p:spPr>
          <a:xfrm>
            <a:off x="560745" y="1981200"/>
            <a:ext cx="504000" cy="504000"/>
          </a:xfrm>
          <a:prstGeom prst="ellipse">
            <a:avLst/>
          </a:prstGeom>
          <a:solidFill>
            <a:schemeClr val="tx1"/>
          </a:solidFill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Sosa" pitchFamily="2" charset="0"/>
                <a:ea typeface="Entypo" pitchFamily="2" charset="0"/>
              </a:rPr>
              <a:t>v</a:t>
            </a:r>
            <a:endParaRPr lang="ru-RU" sz="2000" dirty="0">
              <a:solidFill>
                <a:schemeClr val="bg1"/>
              </a:solidFill>
              <a:ea typeface="Entypo" pitchFamily="2" charset="0"/>
            </a:endParaRPr>
          </a:p>
        </p:txBody>
      </p:sp>
      <p:sp>
        <p:nvSpPr>
          <p:cNvPr id="19" name="TextBox 18"/>
          <p:cNvSpPr txBox="1">
            <a:spLocks noChangeAspect="1"/>
          </p:cNvSpPr>
          <p:nvPr/>
        </p:nvSpPr>
        <p:spPr>
          <a:xfrm>
            <a:off x="4851805" y="3878885"/>
            <a:ext cx="504000" cy="504000"/>
          </a:xfrm>
          <a:prstGeom prst="ellipse">
            <a:avLst/>
          </a:prstGeom>
          <a:solidFill>
            <a:schemeClr val="tx1"/>
          </a:solidFill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Sosa" pitchFamily="2" charset="0"/>
                <a:ea typeface="Entypo" pitchFamily="2" charset="0"/>
              </a:rPr>
              <a:t>x</a:t>
            </a:r>
            <a:endParaRPr lang="ru-RU" sz="2000" dirty="0">
              <a:solidFill>
                <a:schemeClr val="bg1"/>
              </a:solidFill>
              <a:ea typeface="Entypo" pitchFamily="2" charset="0"/>
            </a:endParaRPr>
          </a:p>
        </p:txBody>
      </p:sp>
      <p:sp>
        <p:nvSpPr>
          <p:cNvPr id="20" name="TextBox 19"/>
          <p:cNvSpPr txBox="1">
            <a:spLocks noChangeAspect="1"/>
          </p:cNvSpPr>
          <p:nvPr/>
        </p:nvSpPr>
        <p:spPr>
          <a:xfrm>
            <a:off x="4851805" y="2010460"/>
            <a:ext cx="504000" cy="504000"/>
          </a:xfrm>
          <a:prstGeom prst="ellipse">
            <a:avLst/>
          </a:prstGeom>
          <a:solidFill>
            <a:schemeClr val="tx1"/>
          </a:solidFill>
        </p:spPr>
        <p:txBody>
          <a:bodyPr wrap="none" lIns="0" tIns="0" rIns="0" bIns="0" rtlCol="0" anchor="ctr" anchorCtr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sz="2400" dirty="0">
                <a:solidFill>
                  <a:schemeClr val="bg1"/>
                </a:solidFill>
                <a:latin typeface="Social Foundicons" pitchFamily="2" charset="0"/>
              </a:rPr>
              <a:t>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>
            <a:spLocks noChangeAspect="1"/>
          </p:cNvSpPr>
          <p:nvPr/>
        </p:nvSpPr>
        <p:spPr>
          <a:xfrm>
            <a:off x="4851805" y="2898386"/>
            <a:ext cx="504000" cy="504000"/>
          </a:xfrm>
          <a:prstGeom prst="ellipse">
            <a:avLst/>
          </a:prstGeom>
          <a:solidFill>
            <a:schemeClr val="tx1"/>
          </a:solidFill>
        </p:spPr>
        <p:txBody>
          <a:bodyPr wrap="none" lIns="0" tIns="0" rIns="0" bIns="0" rtlCol="0" anchor="ctr" anchorCtr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sz="2400" dirty="0">
                <a:solidFill>
                  <a:schemeClr val="bg1"/>
                </a:solidFill>
                <a:latin typeface="Social Foundicons" pitchFamily="2" charset="0"/>
              </a:rPr>
              <a:t>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>
            <a:spLocks noChangeAspect="1"/>
          </p:cNvSpPr>
          <p:nvPr/>
        </p:nvSpPr>
        <p:spPr>
          <a:xfrm>
            <a:off x="560745" y="4800600"/>
            <a:ext cx="504000" cy="504000"/>
          </a:xfrm>
          <a:prstGeom prst="ellipse">
            <a:avLst/>
          </a:prstGeom>
          <a:solidFill>
            <a:schemeClr val="tx1"/>
          </a:solidFill>
        </p:spPr>
        <p:txBody>
          <a:bodyPr wrap="none" lIns="0" tIns="0" rIns="0" bIns="0" rtlCol="0" anchor="ctr" anchorCtr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sz="2200" dirty="0">
                <a:solidFill>
                  <a:schemeClr val="bg1"/>
                </a:solidFill>
                <a:latin typeface="Social Foundicons" pitchFamily="2" charset="0"/>
              </a:rPr>
              <a:t></a:t>
            </a:r>
            <a:endParaRPr lang="ru-RU" sz="2200" dirty="0">
              <a:solidFill>
                <a:schemeClr val="bg1"/>
              </a:solidFill>
            </a:endParaRPr>
          </a:p>
        </p:txBody>
      </p:sp>
      <p:sp>
        <p:nvSpPr>
          <p:cNvPr id="23" name="TextBox 22"/>
          <p:cNvSpPr txBox="1">
            <a:spLocks noChangeAspect="1"/>
          </p:cNvSpPr>
          <p:nvPr/>
        </p:nvSpPr>
        <p:spPr>
          <a:xfrm>
            <a:off x="560745" y="3878885"/>
            <a:ext cx="504000" cy="504000"/>
          </a:xfrm>
          <a:prstGeom prst="ellipse">
            <a:avLst/>
          </a:prstGeom>
          <a:solidFill>
            <a:schemeClr val="tx1"/>
          </a:solidFill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en-US" sz="2400">
                <a:solidFill>
                  <a:schemeClr val="bg1"/>
                </a:solidFill>
                <a:latin typeface="FontAwesome" pitchFamily="2" charset="0"/>
              </a:rPr>
              <a:t>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24" name="TextBox 23"/>
          <p:cNvSpPr txBox="1">
            <a:spLocks noChangeAspect="1"/>
          </p:cNvSpPr>
          <p:nvPr/>
        </p:nvSpPr>
        <p:spPr>
          <a:xfrm>
            <a:off x="4851805" y="4800600"/>
            <a:ext cx="504000" cy="504000"/>
          </a:xfrm>
          <a:prstGeom prst="ellipse">
            <a:avLst/>
          </a:prstGeom>
          <a:solidFill>
            <a:schemeClr val="tx1"/>
          </a:solidFill>
        </p:spPr>
        <p:txBody>
          <a:bodyPr wrap="none" lIns="0" tIns="0" rIns="0" bIns="0" rtlCol="0" anchor="ctr" anchorCtr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sz="2200" dirty="0">
                <a:solidFill>
                  <a:schemeClr val="bg1"/>
                </a:solidFill>
                <a:latin typeface="Social Foundicons" pitchFamily="2" charset="0"/>
              </a:rPr>
              <a:t></a:t>
            </a:r>
            <a:endParaRPr lang="ru-RU" sz="2200" dirty="0">
              <a:solidFill>
                <a:schemeClr val="bg1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social links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7474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5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0"/>
                            </p:stCondLst>
                            <p:childTnLst>
                              <p:par>
                                <p:cTn id="5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5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000"/>
                            </p:stCondLst>
                            <p:childTnLst>
                              <p:par>
                                <p:cTn id="6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6500"/>
                            </p:stCondLst>
                            <p:childTnLst>
                              <p:par>
                                <p:cTn id="7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7000"/>
                            </p:stCondLst>
                            <p:childTnLst>
                              <p:par>
                                <p:cTn id="7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7500"/>
                            </p:stCondLst>
                            <p:childTnLst>
                              <p:par>
                                <p:cTn id="8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uiExpand="1" build="p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3046207" y="5511604"/>
            <a:ext cx="3051585" cy="508196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sz="2800" dirty="0" smtClean="0">
                <a:solidFill>
                  <a:schemeClr val="bg1"/>
                </a:solidFill>
              </a:rPr>
              <a:t>See you soon!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6" name="Oval 5">
            <a:hlinkClick r:id="" action="ppaction://hlinkshowjump?jump=nextslide"/>
          </p:cNvPr>
          <p:cNvSpPr/>
          <p:nvPr/>
        </p:nvSpPr>
        <p:spPr>
          <a:xfrm>
            <a:off x="2514601" y="939604"/>
            <a:ext cx="4114799" cy="411479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3"/>
          <p:cNvSpPr txBox="1">
            <a:spLocks/>
          </p:cNvSpPr>
          <p:nvPr/>
        </p:nvSpPr>
        <p:spPr>
          <a:xfrm>
            <a:off x="3000959" y="2692204"/>
            <a:ext cx="3142082" cy="88919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 dirty="0" smtClean="0">
                <a:solidFill>
                  <a:schemeClr val="bg1"/>
                </a:solidFill>
                <a:latin typeface="Novecento sans wide Book" panose="00000405000000000000" pitchFamily="50" charset="0"/>
              </a:rPr>
              <a:t>YOU</a:t>
            </a:r>
            <a:endParaRPr lang="en-US" sz="5400" b="1" dirty="0">
              <a:solidFill>
                <a:schemeClr val="bg1"/>
              </a:solidFill>
              <a:latin typeface="Novecento sans wide Book" panose="00000405000000000000" pitchFamily="50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2743200" y="1885630"/>
            <a:ext cx="3657600" cy="1035174"/>
          </a:xfrm>
        </p:spPr>
        <p:txBody>
          <a:bodyPr anchor="b">
            <a:noAutofit/>
          </a:bodyPr>
          <a:lstStyle/>
          <a:p>
            <a:pPr lvl="0">
              <a:spcBef>
                <a:spcPts val="0"/>
              </a:spcBef>
            </a:pPr>
            <a:r>
              <a:rPr lang="en-US" sz="6600" b="1" dirty="0" smtClean="0">
                <a:latin typeface="Novecento sans wide Book" panose="00000405000000000000" pitchFamily="50" charset="0"/>
                <a:ea typeface="+mn-ea"/>
                <a:cs typeface="+mn-cs"/>
              </a:rPr>
              <a:t>THANK</a:t>
            </a:r>
            <a:endParaRPr lang="en-US" sz="6600" b="1" dirty="0">
              <a:latin typeface="Novecento sans wide Book" panose="00000405000000000000" pitchFamily="50" charset="0"/>
              <a:ea typeface="+mn-ea"/>
              <a:cs typeface="+mn-cs"/>
            </a:endParaRPr>
          </a:p>
        </p:txBody>
      </p:sp>
      <p:sp>
        <p:nvSpPr>
          <p:cNvPr id="9" name="Text Placeholder 2"/>
          <p:cNvSpPr txBox="1">
            <a:spLocks/>
          </p:cNvSpPr>
          <p:nvPr/>
        </p:nvSpPr>
        <p:spPr>
          <a:xfrm>
            <a:off x="2996227" y="3683478"/>
            <a:ext cx="3151547" cy="7361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800" dirty="0" smtClean="0">
                <a:solidFill>
                  <a:schemeClr val="accent4"/>
                </a:solidFill>
                <a:latin typeface="+mj-lt"/>
              </a:rPr>
              <a:t>FOR WATCHING</a:t>
            </a:r>
            <a:endParaRPr lang="en-US" sz="2800" dirty="0">
              <a:solidFill>
                <a:schemeClr val="accent4"/>
              </a:solidFill>
              <a:latin typeface="+mj-lt"/>
            </a:endParaRPr>
          </a:p>
        </p:txBody>
      </p:sp>
      <p:sp>
        <p:nvSpPr>
          <p:cNvPr id="10" name="TextBox 9"/>
          <p:cNvSpPr txBox="1">
            <a:spLocks noChangeAspect="1"/>
          </p:cNvSpPr>
          <p:nvPr/>
        </p:nvSpPr>
        <p:spPr>
          <a:xfrm>
            <a:off x="4261800" y="4744203"/>
            <a:ext cx="620400" cy="620400"/>
          </a:xfrm>
          <a:prstGeom prst="ellipse">
            <a:avLst/>
          </a:prstGeom>
          <a:solidFill>
            <a:schemeClr val="tx2"/>
          </a:solidFill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FontAwesome" pitchFamily="2" charset="0"/>
              </a:rPr>
              <a:t></a:t>
            </a:r>
            <a:endParaRPr lang="ru-RU" sz="2800" dirty="0">
              <a:solidFill>
                <a:schemeClr val="bg1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2667000" y="1447800"/>
            <a:ext cx="185865" cy="18586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2686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7" grpId="0"/>
      <p:bldP spid="2" grpId="0"/>
      <p:bldP spid="9" grpId="0"/>
      <p:bldP spid="10" grpId="0" animBg="1"/>
      <p:bldP spid="1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CONFIGURATION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1478529" y="1608392"/>
            <a:ext cx="1194608" cy="119460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>
                <a:solidFill>
                  <a:schemeClr val="accent3"/>
                </a:solidFill>
              </a:rPr>
              <a:t>a</a:t>
            </a:r>
            <a:r>
              <a:rPr lang="en-US" sz="1400" dirty="0" smtClean="0">
                <a:solidFill>
                  <a:schemeClr val="accent3"/>
                </a:solidFill>
              </a:rPr>
              <a:t>pp </a:t>
            </a:r>
            <a:br>
              <a:rPr lang="en-US" sz="1400" dirty="0" smtClean="0">
                <a:solidFill>
                  <a:schemeClr val="accent3"/>
                </a:solidFill>
              </a:rPr>
            </a:br>
            <a:r>
              <a:rPr lang="en-US" sz="1400" dirty="0" smtClean="0">
                <a:solidFill>
                  <a:schemeClr val="accent3"/>
                </a:solidFill>
              </a:rPr>
              <a:t>host</a:t>
            </a:r>
            <a:endParaRPr lang="en-US" sz="1400" dirty="0">
              <a:solidFill>
                <a:schemeClr val="accent3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6216168" y="5255353"/>
            <a:ext cx="1194608" cy="119460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 smtClean="0">
                <a:solidFill>
                  <a:schemeClr val="accent3"/>
                </a:solidFill>
              </a:rPr>
              <a:t>azure overrides</a:t>
            </a:r>
            <a:endParaRPr lang="en-US" sz="1400" dirty="0">
              <a:solidFill>
                <a:schemeClr val="accent3"/>
              </a:solidFill>
            </a:endParaRPr>
          </a:p>
        </p:txBody>
      </p:sp>
      <p:sp>
        <p:nvSpPr>
          <p:cNvPr id="23" name="Oval 22"/>
          <p:cNvSpPr/>
          <p:nvPr/>
        </p:nvSpPr>
        <p:spPr>
          <a:xfrm>
            <a:off x="3870223" y="1610178"/>
            <a:ext cx="1194608" cy="11946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 smtClean="0"/>
              <a:t>root</a:t>
            </a:r>
            <a:br>
              <a:rPr lang="en-US" sz="1400" dirty="0" smtClean="0"/>
            </a:br>
            <a:r>
              <a:rPr lang="en-US" sz="1400" dirty="0" smtClean="0"/>
              <a:t>web</a:t>
            </a:r>
            <a:endParaRPr lang="en-US" sz="1400" dirty="0"/>
          </a:p>
        </p:txBody>
      </p:sp>
      <p:sp>
        <p:nvSpPr>
          <p:cNvPr id="24" name="Oval 23"/>
          <p:cNvSpPr/>
          <p:nvPr/>
        </p:nvSpPr>
        <p:spPr>
          <a:xfrm>
            <a:off x="6215078" y="1610178"/>
            <a:ext cx="1194608" cy="11946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 smtClean="0"/>
              <a:t>machine</a:t>
            </a:r>
            <a:endParaRPr lang="en-US" sz="1400" dirty="0"/>
          </a:p>
        </p:txBody>
      </p:sp>
      <p:sp>
        <p:nvSpPr>
          <p:cNvPr id="25" name="Oval 24"/>
          <p:cNvSpPr/>
          <p:nvPr/>
        </p:nvSpPr>
        <p:spPr>
          <a:xfrm>
            <a:off x="3870492" y="3432766"/>
            <a:ext cx="1194608" cy="11946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 smtClean="0"/>
              <a:t>web</a:t>
            </a:r>
            <a:endParaRPr lang="en-US" sz="1400" dirty="0"/>
          </a:p>
        </p:txBody>
      </p:sp>
      <p:sp>
        <p:nvSpPr>
          <p:cNvPr id="27" name="Oval 26"/>
          <p:cNvSpPr/>
          <p:nvPr/>
        </p:nvSpPr>
        <p:spPr>
          <a:xfrm>
            <a:off x="3870223" y="5255353"/>
            <a:ext cx="1194608" cy="119460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i="1" dirty="0" smtClean="0"/>
              <a:t>final</a:t>
            </a:r>
            <a:endParaRPr lang="en-US" sz="1400" i="1" dirty="0"/>
          </a:p>
        </p:txBody>
      </p:sp>
      <p:cxnSp>
        <p:nvCxnSpPr>
          <p:cNvPr id="30" name="Straight Arrow Connector 29"/>
          <p:cNvCxnSpPr>
            <a:stCxn id="23" idx="6"/>
            <a:endCxn id="24" idx="2"/>
          </p:cNvCxnSpPr>
          <p:nvPr/>
        </p:nvCxnSpPr>
        <p:spPr>
          <a:xfrm>
            <a:off x="5064831" y="2207482"/>
            <a:ext cx="1150247" cy="0"/>
          </a:xfrm>
          <a:prstGeom prst="straightConnector1">
            <a:avLst/>
          </a:prstGeom>
          <a:ln w="12700">
            <a:solidFill>
              <a:schemeClr val="tx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27" idx="0"/>
            <a:endCxn id="25" idx="4"/>
          </p:cNvCxnSpPr>
          <p:nvPr/>
        </p:nvCxnSpPr>
        <p:spPr>
          <a:xfrm flipV="1">
            <a:off x="4467527" y="4627374"/>
            <a:ext cx="269" cy="627979"/>
          </a:xfrm>
          <a:prstGeom prst="straightConnector1">
            <a:avLst/>
          </a:prstGeom>
          <a:ln w="12700">
            <a:solidFill>
              <a:schemeClr val="tx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hierarchy</a:t>
            </a:r>
            <a:endParaRPr lang="en-US" dirty="0"/>
          </a:p>
        </p:txBody>
      </p:sp>
      <p:cxnSp>
        <p:nvCxnSpPr>
          <p:cNvPr id="38" name="Straight Arrow Connector 37"/>
          <p:cNvCxnSpPr>
            <a:stCxn id="23" idx="4"/>
            <a:endCxn id="25" idx="0"/>
          </p:cNvCxnSpPr>
          <p:nvPr/>
        </p:nvCxnSpPr>
        <p:spPr>
          <a:xfrm>
            <a:off x="4467527" y="2804786"/>
            <a:ext cx="269" cy="627980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23" idx="2"/>
            <a:endCxn id="6" idx="6"/>
          </p:cNvCxnSpPr>
          <p:nvPr/>
        </p:nvCxnSpPr>
        <p:spPr>
          <a:xfrm flipH="1" flipV="1">
            <a:off x="2673137" y="2205696"/>
            <a:ext cx="1197086" cy="1786"/>
          </a:xfrm>
          <a:prstGeom prst="straightConnector1">
            <a:avLst/>
          </a:prstGeom>
          <a:ln w="12700">
            <a:solidFill>
              <a:schemeClr val="tx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27" idx="6"/>
            <a:endCxn id="10" idx="2"/>
          </p:cNvCxnSpPr>
          <p:nvPr/>
        </p:nvCxnSpPr>
        <p:spPr>
          <a:xfrm>
            <a:off x="5064831" y="5852657"/>
            <a:ext cx="1151337" cy="0"/>
          </a:xfrm>
          <a:prstGeom prst="straightConnector1">
            <a:avLst/>
          </a:prstGeom>
          <a:ln w="12700">
            <a:solidFill>
              <a:schemeClr val="tx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Oval 81"/>
          <p:cNvSpPr/>
          <p:nvPr/>
        </p:nvSpPr>
        <p:spPr>
          <a:xfrm>
            <a:off x="1478529" y="1608392"/>
            <a:ext cx="465103" cy="46510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 smtClean="0">
                <a:cs typeface="Consolas" panose="020B0609020204030204" pitchFamily="49" charset="0"/>
              </a:rPr>
              <a:t>XDT</a:t>
            </a:r>
            <a:endParaRPr lang="en-US" sz="700" dirty="0">
              <a:cs typeface="Consolas" panose="020B0609020204030204" pitchFamily="49" charset="0"/>
            </a:endParaRPr>
          </a:p>
        </p:txBody>
      </p:sp>
      <p:sp>
        <p:nvSpPr>
          <p:cNvPr id="83" name="Oval 82"/>
          <p:cNvSpPr/>
          <p:nvPr/>
        </p:nvSpPr>
        <p:spPr>
          <a:xfrm>
            <a:off x="3870223" y="3483922"/>
            <a:ext cx="465103" cy="46510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 smtClean="0"/>
              <a:t>XDT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961647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57200" y="1730477"/>
            <a:ext cx="8229600" cy="3908323"/>
          </a:xfrm>
        </p:spPr>
        <p:txBody>
          <a:bodyPr>
            <a:noAutofit/>
          </a:bodyPr>
          <a:lstStyle/>
          <a:p>
            <a:r>
              <a:rPr lang="en-US" sz="110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100" dirty="0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configuration </a:t>
            </a:r>
            <a:r>
              <a:rPr lang="en-US" sz="1100" dirty="0" err="1">
                <a:solidFill>
                  <a:schemeClr val="accent3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xmlns:xdt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="</a:t>
            </a:r>
            <a:r>
              <a:rPr lang="en-US" sz="1100" u="sng" dirty="0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http://schemas.microsoft.com/XML-Document-Transform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"&gt;</a:t>
            </a:r>
          </a:p>
          <a:p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 &lt;</a:t>
            </a:r>
            <a:r>
              <a:rPr lang="en-US" sz="11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system.webServer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   &lt;</a:t>
            </a:r>
            <a:r>
              <a:rPr lang="en-US" sz="11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staticContent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     &lt;</a:t>
            </a:r>
            <a:r>
              <a:rPr lang="en-US" sz="11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mimeMap</a:t>
            </a:r>
            <a:r>
              <a:rPr lang="en-US" sz="1100" dirty="0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100" dirty="0" err="1" smtClean="0">
                <a:solidFill>
                  <a:schemeClr val="accent3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fileExtension</a:t>
            </a:r>
            <a:r>
              <a:rPr lang="en-US" sz="1100" dirty="0" smtClean="0">
                <a:latin typeface="Consolas" panose="020B0609020204030204" pitchFamily="49" charset="0"/>
                <a:cs typeface="Consolas" panose="020B0609020204030204" pitchFamily="49" charset="0"/>
              </a:rPr>
              <a:t>="</a:t>
            </a:r>
            <a:r>
              <a:rPr lang="en-US" sz="1100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100" dirty="0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svg</a:t>
            </a:r>
            <a:r>
              <a:rPr lang="en-US" sz="1100" dirty="0" smtClean="0">
                <a:latin typeface="Consolas" panose="020B0609020204030204" pitchFamily="49" charset="0"/>
                <a:cs typeface="Consolas" panose="020B0609020204030204" pitchFamily="49" charset="0"/>
              </a:rPr>
              <a:t>" </a:t>
            </a:r>
            <a:r>
              <a:rPr lang="en-US" sz="1100" dirty="0" err="1">
                <a:solidFill>
                  <a:schemeClr val="accent3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mimeType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="</a:t>
            </a:r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image/</a:t>
            </a:r>
            <a:r>
              <a:rPr lang="en-US" sz="11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svg+xml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" </a:t>
            </a:r>
            <a:r>
              <a:rPr lang="en-US" sz="1100" dirty="0" err="1">
                <a:solidFill>
                  <a:schemeClr val="accent3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xdt:Transform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="</a:t>
            </a:r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Insert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" /&gt;</a:t>
            </a:r>
          </a:p>
          <a:p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   &lt;/</a:t>
            </a:r>
            <a:r>
              <a:rPr lang="en-US" sz="11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staticContent</a:t>
            </a:r>
            <a:r>
              <a:rPr lang="en-US" sz="1100" dirty="0" smtClean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lang="en-US" sz="11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   &lt;</a:t>
            </a:r>
            <a:r>
              <a:rPr lang="en-US" sz="11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httpCompression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     &lt;</a:t>
            </a:r>
            <a:r>
              <a:rPr lang="en-US" sz="11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dynamicTypes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       &lt;</a:t>
            </a:r>
            <a:r>
              <a:rPr lang="en-US" sz="1100" dirty="0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chemeClr val="accent3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mimeType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="</a:t>
            </a:r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image/</a:t>
            </a:r>
            <a:r>
              <a:rPr lang="en-US" sz="11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svg+xml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" </a:t>
            </a:r>
            <a:r>
              <a:rPr lang="en-US" sz="1100" dirty="0">
                <a:solidFill>
                  <a:schemeClr val="accent3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enabled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="</a:t>
            </a:r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" </a:t>
            </a:r>
            <a:r>
              <a:rPr lang="en-US" sz="1100" dirty="0" err="1">
                <a:solidFill>
                  <a:schemeClr val="accent3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xdt:Transform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="</a:t>
            </a:r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Insert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" /&gt;</a:t>
            </a:r>
          </a:p>
          <a:p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     &lt;/</a:t>
            </a:r>
            <a:r>
              <a:rPr lang="en-US" sz="11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dynamicTypes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   &lt;/</a:t>
            </a:r>
            <a:r>
              <a:rPr lang="en-US" sz="11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httpCompression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 &lt;/</a:t>
            </a:r>
            <a:r>
              <a:rPr lang="en-US" sz="11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system.webServer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&lt;/</a:t>
            </a:r>
            <a:r>
              <a:rPr lang="en-US" sz="1100" dirty="0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configuration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XDT </a:t>
            </a:r>
            <a:r>
              <a:rPr lang="en-US" b="1" dirty="0" smtClean="0">
                <a:solidFill>
                  <a:schemeClr val="tx1"/>
                </a:solidFill>
                <a:latin typeface="Novecento sans wide Book" panose="00000405000000000000" pitchFamily="50" charset="0"/>
              </a:rPr>
              <a:t>TRANSFORM</a:t>
            </a:r>
            <a:endParaRPr lang="en-US" b="1" dirty="0">
              <a:solidFill>
                <a:schemeClr val="tx1"/>
              </a:solidFill>
              <a:latin typeface="Novecento sans wide Book" panose="00000405000000000000" pitchFamily="50" charset="0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/>
            <a:r>
              <a:rPr lang="en-US" dirty="0" smtClean="0"/>
              <a:t>.</a:t>
            </a:r>
            <a:r>
              <a:rPr lang="en-US" dirty="0" err="1" smtClean="0"/>
              <a:t>svg</a:t>
            </a:r>
            <a:r>
              <a:rPr lang="en-US" dirty="0" smtClean="0"/>
              <a:t> configuration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5571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57200" y="1730477"/>
            <a:ext cx="8229600" cy="3908323"/>
          </a:xfrm>
        </p:spPr>
        <p:txBody>
          <a:bodyPr>
            <a:noAutofit/>
          </a:bodyPr>
          <a:lstStyle/>
          <a:p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100" dirty="0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configuration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xmlns:xdt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="</a:t>
            </a:r>
            <a:r>
              <a:rPr lang="en-US" sz="1100" u="sng" dirty="0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http://schemas.microsoft.com/XML-Document-Transform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"&gt;</a:t>
            </a:r>
          </a:p>
          <a:p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 &lt;</a:t>
            </a:r>
            <a:r>
              <a:rPr lang="en-US" sz="11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system.applicationHost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   &lt;</a:t>
            </a:r>
            <a:r>
              <a:rPr lang="en-US" sz="11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applicationPools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     &lt;</a:t>
            </a:r>
            <a:r>
              <a:rPr lang="en-US" sz="1100" dirty="0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100" dirty="0">
                <a:solidFill>
                  <a:schemeClr val="accent3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="</a:t>
            </a:r>
            <a:r>
              <a:rPr lang="en-US" sz="1100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%XDT_SITENAME</a:t>
            </a:r>
            <a:r>
              <a:rPr lang="en-US" sz="1100" b="1" dirty="0" smtClean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</a:t>
            </a:r>
            <a:r>
              <a:rPr lang="en-US" sz="1100" dirty="0" smtClean="0">
                <a:latin typeface="Consolas" panose="020B0609020204030204" pitchFamily="49" charset="0"/>
                <a:cs typeface="Consolas" panose="020B0609020204030204" pitchFamily="49" charset="0"/>
              </a:rPr>
              <a:t>" </a:t>
            </a:r>
            <a:r>
              <a:rPr lang="en-US" sz="1100" dirty="0" err="1" smtClean="0">
                <a:solidFill>
                  <a:schemeClr val="accent3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queueLength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="</a:t>
            </a:r>
            <a:r>
              <a:rPr lang="en-US" sz="1100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5000</a:t>
            </a:r>
            <a:r>
              <a:rPr lang="en-US" sz="1100" dirty="0" smtClean="0">
                <a:latin typeface="Consolas" panose="020B0609020204030204" pitchFamily="49" charset="0"/>
                <a:cs typeface="Consolas" panose="020B0609020204030204" pitchFamily="49" charset="0"/>
              </a:rPr>
              <a:t>" </a:t>
            </a:r>
          </a:p>
          <a:p>
            <a:r>
              <a:rPr lang="en-US" sz="110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100" dirty="0" err="1" smtClean="0">
                <a:solidFill>
                  <a:schemeClr val="accent3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xdt:Locator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="</a:t>
            </a:r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Match(name)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" </a:t>
            </a:r>
            <a:r>
              <a:rPr lang="en-US" sz="1100" dirty="0" err="1" smtClean="0">
                <a:solidFill>
                  <a:schemeClr val="accent3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xdt:Transform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="</a:t>
            </a:r>
            <a:r>
              <a:rPr lang="en-US" sz="11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SetAttributes</a:t>
            </a:r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queueLength</a:t>
            </a:r>
            <a:r>
              <a:rPr lang="en-US" sz="1100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sz="1100" dirty="0" smtClean="0">
                <a:latin typeface="Consolas" panose="020B0609020204030204" pitchFamily="49" charset="0"/>
                <a:cs typeface="Consolas" panose="020B0609020204030204" pitchFamily="49" charset="0"/>
              </a:rPr>
              <a:t>"&gt;</a:t>
            </a:r>
            <a:endParaRPr lang="en-US" sz="11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     &lt;/</a:t>
            </a:r>
            <a:r>
              <a:rPr lang="en-US" sz="1100" dirty="0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   &lt;/</a:t>
            </a:r>
            <a:r>
              <a:rPr lang="en-US" sz="11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applicationPools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 &lt;/</a:t>
            </a:r>
            <a:r>
              <a:rPr lang="en-US" sz="11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system.applicationHost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&lt;/</a:t>
            </a:r>
            <a:r>
              <a:rPr lang="en-US" sz="1100" dirty="0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configuration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XDT </a:t>
            </a:r>
            <a:r>
              <a:rPr lang="en-US" b="1" dirty="0" smtClean="0">
                <a:solidFill>
                  <a:schemeClr val="tx1"/>
                </a:solidFill>
                <a:latin typeface="Novecento sans wide Book" panose="00000405000000000000" pitchFamily="50" charset="0"/>
              </a:rPr>
              <a:t>TRANSFORM</a:t>
            </a:r>
            <a:endParaRPr lang="en-US" b="1" dirty="0">
              <a:solidFill>
                <a:schemeClr val="tx1"/>
              </a:solidFill>
              <a:latin typeface="Novecento sans wide Book" panose="00000405000000000000" pitchFamily="50" charset="0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/>
            <a:r>
              <a:rPr lang="en-US" dirty="0" smtClean="0"/>
              <a:t>increase </a:t>
            </a:r>
            <a:r>
              <a:rPr lang="en-US" dirty="0" err="1" smtClean="0"/>
              <a:t>queueLength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196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57200" y="1730477"/>
            <a:ext cx="8229600" cy="3908323"/>
          </a:xfrm>
        </p:spPr>
        <p:txBody>
          <a:bodyPr>
            <a:noAutofit/>
          </a:bodyPr>
          <a:lstStyle/>
          <a:p>
            <a:r>
              <a:rPr lang="en-US" sz="1100" dirty="0">
                <a:solidFill>
                  <a:schemeClr val="accent4">
                    <a:lumMod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&lt;configuration </a:t>
            </a:r>
            <a:r>
              <a:rPr lang="en-US" sz="1100" dirty="0" err="1">
                <a:solidFill>
                  <a:schemeClr val="accent4">
                    <a:lumMod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xmlns:xdt</a:t>
            </a:r>
            <a:r>
              <a:rPr lang="en-US" sz="1100" dirty="0">
                <a:solidFill>
                  <a:schemeClr val="accent4">
                    <a:lumMod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="</a:t>
            </a:r>
            <a:r>
              <a:rPr lang="en-US" sz="1100" u="sng" dirty="0">
                <a:solidFill>
                  <a:schemeClr val="accent4">
                    <a:lumMod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http://schemas.microsoft.com/XML-Document-Transform</a:t>
            </a:r>
            <a:r>
              <a:rPr lang="en-US" sz="1100" dirty="0">
                <a:solidFill>
                  <a:schemeClr val="accent4">
                    <a:lumMod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"&gt;</a:t>
            </a:r>
          </a:p>
          <a:p>
            <a:r>
              <a:rPr lang="en-US" sz="1100" dirty="0">
                <a:solidFill>
                  <a:schemeClr val="accent4">
                    <a:lumMod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&lt;</a:t>
            </a:r>
            <a:r>
              <a:rPr lang="en-US" sz="1100" dirty="0" err="1">
                <a:solidFill>
                  <a:schemeClr val="accent4">
                    <a:lumMod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system.applicationHost</a:t>
            </a:r>
            <a:r>
              <a:rPr lang="en-US" sz="1100" dirty="0">
                <a:solidFill>
                  <a:schemeClr val="accent4">
                    <a:lumMod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1100" dirty="0">
                <a:solidFill>
                  <a:schemeClr val="accent4">
                    <a:lumMod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&lt;</a:t>
            </a:r>
            <a:r>
              <a:rPr lang="en-US" sz="1100" dirty="0" err="1">
                <a:solidFill>
                  <a:schemeClr val="accent4">
                    <a:lumMod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applicationPools</a:t>
            </a:r>
            <a:r>
              <a:rPr lang="en-US" sz="1100" dirty="0">
                <a:solidFill>
                  <a:schemeClr val="accent4">
                    <a:lumMod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1100" dirty="0">
                <a:solidFill>
                  <a:schemeClr val="accent4">
                    <a:lumMod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&lt;add name="</a:t>
            </a:r>
            <a:r>
              <a:rPr lang="en-US" sz="1100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%XDT_SITENAME</a:t>
            </a:r>
            <a:r>
              <a:rPr lang="en-US" sz="1100" b="1" dirty="0" smtClean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</a:t>
            </a:r>
            <a:r>
              <a:rPr lang="en-US" sz="1100" dirty="0" smtClean="0">
                <a:solidFill>
                  <a:schemeClr val="accent4">
                    <a:lumMod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 </a:t>
            </a:r>
            <a:r>
              <a:rPr lang="en-US" sz="1100" dirty="0" err="1" smtClean="0">
                <a:solidFill>
                  <a:schemeClr val="accent4">
                    <a:lumMod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queueLength</a:t>
            </a:r>
            <a:r>
              <a:rPr lang="en-US" sz="1100" dirty="0">
                <a:solidFill>
                  <a:schemeClr val="accent4">
                    <a:lumMod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="</a:t>
            </a:r>
            <a:r>
              <a:rPr lang="en-US" sz="1100" dirty="0" smtClean="0">
                <a:solidFill>
                  <a:schemeClr val="accent4">
                    <a:lumMod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5000" </a:t>
            </a:r>
          </a:p>
          <a:p>
            <a:r>
              <a:rPr lang="en-US" sz="1100" dirty="0" smtClean="0">
                <a:solidFill>
                  <a:schemeClr val="accent4">
                    <a:lumMod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100" dirty="0" err="1" smtClean="0">
                <a:solidFill>
                  <a:schemeClr val="accent4">
                    <a:lumMod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xdt:Locator</a:t>
            </a:r>
            <a:r>
              <a:rPr lang="en-US" sz="1100" dirty="0">
                <a:solidFill>
                  <a:schemeClr val="accent4">
                    <a:lumMod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="Match(name)" </a:t>
            </a:r>
            <a:r>
              <a:rPr lang="en-US" sz="1100" dirty="0" err="1" smtClean="0">
                <a:solidFill>
                  <a:schemeClr val="accent4">
                    <a:lumMod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xdt:Transform</a:t>
            </a:r>
            <a:r>
              <a:rPr lang="en-US" sz="1100" dirty="0">
                <a:solidFill>
                  <a:schemeClr val="accent4">
                    <a:lumMod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="</a:t>
            </a:r>
            <a:r>
              <a:rPr lang="en-US" sz="1100" dirty="0" err="1">
                <a:solidFill>
                  <a:schemeClr val="accent4">
                    <a:lumMod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SetAttributes</a:t>
            </a:r>
            <a:r>
              <a:rPr lang="en-US" sz="1100" dirty="0">
                <a:solidFill>
                  <a:schemeClr val="accent4">
                    <a:lumMod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100" dirty="0" err="1">
                <a:solidFill>
                  <a:schemeClr val="accent4">
                    <a:lumMod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queueLength</a:t>
            </a:r>
            <a:r>
              <a:rPr lang="en-US" sz="1100" dirty="0" smtClean="0">
                <a:solidFill>
                  <a:schemeClr val="accent4">
                    <a:lumMod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)"&gt;</a:t>
            </a:r>
            <a:endParaRPr lang="en-US" sz="1100" dirty="0">
              <a:solidFill>
                <a:schemeClr val="accent4">
                  <a:lumMod val="2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100" dirty="0">
                <a:solidFill>
                  <a:schemeClr val="accent4">
                    <a:lumMod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&lt;/add&gt;</a:t>
            </a:r>
          </a:p>
          <a:p>
            <a:r>
              <a:rPr lang="en-US" sz="1100" dirty="0">
                <a:solidFill>
                  <a:schemeClr val="accent4">
                    <a:lumMod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&lt;/</a:t>
            </a:r>
            <a:r>
              <a:rPr lang="en-US" sz="1100" dirty="0" err="1">
                <a:solidFill>
                  <a:schemeClr val="accent4">
                    <a:lumMod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applicationPools</a:t>
            </a:r>
            <a:r>
              <a:rPr lang="en-US" sz="1100" dirty="0">
                <a:solidFill>
                  <a:schemeClr val="accent4">
                    <a:lumMod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1100" dirty="0">
                <a:solidFill>
                  <a:schemeClr val="accent4">
                    <a:lumMod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&lt;/</a:t>
            </a:r>
            <a:r>
              <a:rPr lang="en-US" sz="1100" dirty="0" err="1">
                <a:solidFill>
                  <a:schemeClr val="accent4">
                    <a:lumMod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system.applicationHost</a:t>
            </a:r>
            <a:r>
              <a:rPr lang="en-US" sz="1100" dirty="0">
                <a:solidFill>
                  <a:schemeClr val="accent4">
                    <a:lumMod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1100" dirty="0">
                <a:solidFill>
                  <a:schemeClr val="accent4">
                    <a:lumMod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&lt;/configuration&gt;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XDT </a:t>
            </a:r>
            <a:r>
              <a:rPr lang="en-US" b="1" dirty="0" smtClean="0">
                <a:solidFill>
                  <a:schemeClr val="tx1"/>
                </a:solidFill>
                <a:latin typeface="Novecento sans wide Book" panose="00000405000000000000" pitchFamily="50" charset="0"/>
              </a:rPr>
              <a:t>TRANSFORM</a:t>
            </a:r>
            <a:endParaRPr lang="en-US" b="1" dirty="0">
              <a:solidFill>
                <a:schemeClr val="tx1"/>
              </a:solidFill>
              <a:latin typeface="Novecento sans wide Book" panose="00000405000000000000" pitchFamily="50" charset="0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/>
            <a:r>
              <a:rPr lang="en-US" dirty="0" smtClean="0"/>
              <a:t>increase </a:t>
            </a:r>
            <a:r>
              <a:rPr lang="en-US" dirty="0" err="1" smtClean="0"/>
              <a:t>queueLength</a:t>
            </a:r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3003210" y="2687561"/>
            <a:ext cx="180000" cy="1800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Elbow Connector 10"/>
          <p:cNvCxnSpPr>
            <a:stCxn id="10" idx="4"/>
            <a:endCxn id="21" idx="1"/>
          </p:cNvCxnSpPr>
          <p:nvPr/>
        </p:nvCxnSpPr>
        <p:spPr>
          <a:xfrm rot="16200000" flipH="1">
            <a:off x="3510729" y="2450042"/>
            <a:ext cx="506592" cy="1341630"/>
          </a:xfrm>
          <a:prstGeom prst="bentConnector2">
            <a:avLst/>
          </a:prstGeom>
          <a:ln w="12700">
            <a:solidFill>
              <a:schemeClr val="accent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/>
          <p:cNvGrpSpPr/>
          <p:nvPr/>
        </p:nvGrpSpPr>
        <p:grpSpPr>
          <a:xfrm>
            <a:off x="4434840" y="3174098"/>
            <a:ext cx="1737360" cy="1269821"/>
            <a:chOff x="1219200" y="1879680"/>
            <a:chExt cx="1737360" cy="1269821"/>
          </a:xfrm>
        </p:grpSpPr>
        <p:sp>
          <p:nvSpPr>
            <p:cNvPr id="21" name="TextBox 20"/>
            <p:cNvSpPr txBox="1"/>
            <p:nvPr/>
          </p:nvSpPr>
          <p:spPr>
            <a:xfrm>
              <a:off x="1219200" y="1879680"/>
              <a:ext cx="133402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err="1" smtClean="0">
                  <a:solidFill>
                    <a:schemeClr val="accent1"/>
                  </a:solidFill>
                  <a:latin typeface="+mj-lt"/>
                </a:rPr>
                <a:t>Env</a:t>
              </a:r>
              <a:r>
                <a:rPr lang="en-US" sz="2000" dirty="0" smtClean="0">
                  <a:solidFill>
                    <a:schemeClr val="accent1"/>
                  </a:solidFill>
                  <a:latin typeface="+mj-lt"/>
                </a:rPr>
                <a:t> </a:t>
              </a:r>
              <a:r>
                <a:rPr lang="en-US" sz="2000" dirty="0" err="1" smtClean="0">
                  <a:solidFill>
                    <a:schemeClr val="accent1"/>
                  </a:solidFill>
                  <a:latin typeface="+mj-lt"/>
                </a:rPr>
                <a:t>Vars</a:t>
              </a:r>
              <a:endParaRPr lang="en-US" sz="2000" dirty="0">
                <a:solidFill>
                  <a:schemeClr val="accent1"/>
                </a:solidFill>
                <a:latin typeface="+mj-lt"/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219200" y="2210782"/>
              <a:ext cx="1737360" cy="93871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100" dirty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XDT_SITENAME</a:t>
              </a:r>
            </a:p>
            <a:p>
              <a:r>
                <a:rPr lang="en-US" sz="1100" dirty="0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XDT_SCMSITENAME</a:t>
              </a:r>
            </a:p>
            <a:p>
              <a:r>
                <a:rPr lang="en-US" sz="1100" dirty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XDT_APPPOOLNAME</a:t>
              </a:r>
            </a:p>
            <a:p>
              <a:r>
                <a:rPr lang="en-US" sz="1100" dirty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XDT_EXTENSIONPATH</a:t>
              </a:r>
            </a:p>
            <a:p>
              <a:r>
                <a:rPr lang="en-US" sz="1100" dirty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HOME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71370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x 4:3 Dark">
  <a:themeElements>
    <a:clrScheme name="Six Reasons Ocean">
      <a:dk1>
        <a:srgbClr val="01A2D6"/>
      </a:dk1>
      <a:lt1>
        <a:sysClr val="window" lastClr="FFFFFF"/>
      </a:lt1>
      <a:dk2>
        <a:srgbClr val="72808A"/>
      </a:dk2>
      <a:lt2>
        <a:srgbClr val="9DD3B3"/>
      </a:lt2>
      <a:accent1>
        <a:srgbClr val="6DB9A5"/>
      </a:accent1>
      <a:accent2>
        <a:srgbClr val="394147"/>
      </a:accent2>
      <a:accent3>
        <a:srgbClr val="054E6F"/>
      </a:accent3>
      <a:accent4>
        <a:srgbClr val="D8D8D8"/>
      </a:accent4>
      <a:accent5>
        <a:srgbClr val="ADD8E7"/>
      </a:accent5>
      <a:accent6>
        <a:srgbClr val="10ACC8"/>
      </a:accent6>
      <a:hlink>
        <a:srgbClr val="FFFFFF"/>
      </a:hlink>
      <a:folHlink>
        <a:srgbClr val="FFFFFF"/>
      </a:folHlink>
    </a:clrScheme>
    <a:fontScheme name="Six">
      <a:majorFont>
        <a:latin typeface="Novecento sans wide UltraLight"/>
        <a:ea typeface=""/>
        <a:cs typeface=""/>
      </a:majorFont>
      <a:minorFont>
        <a:latin typeface="Cantarel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19933</TotalTime>
  <Words>2368</Words>
  <Application>Microsoft Office PowerPoint</Application>
  <PresentationFormat>On-screen Show (4:3)</PresentationFormat>
  <Paragraphs>765</Paragraphs>
  <Slides>57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57</vt:i4>
      </vt:variant>
    </vt:vector>
  </HeadingPairs>
  <TitlesOfParts>
    <vt:vector size="77" baseType="lpstr">
      <vt:lpstr>Accessibility Foundicons</vt:lpstr>
      <vt:lpstr>Arial</vt:lpstr>
      <vt:lpstr>Calibri</vt:lpstr>
      <vt:lpstr>Calibri Light</vt:lpstr>
      <vt:lpstr>Cantarell</vt:lpstr>
      <vt:lpstr>Consolas</vt:lpstr>
      <vt:lpstr>Entypo</vt:lpstr>
      <vt:lpstr>FontAwesome</vt:lpstr>
      <vt:lpstr>General Foundicons</vt:lpstr>
      <vt:lpstr>Modern Pictograms</vt:lpstr>
      <vt:lpstr>MS Shell Dlg 2</vt:lpstr>
      <vt:lpstr>Novecento sans wide Book</vt:lpstr>
      <vt:lpstr>Novecento sans wide Normal</vt:lpstr>
      <vt:lpstr>Novecento sans wide UltraLight</vt:lpstr>
      <vt:lpstr>RaphaelIcons</vt:lpstr>
      <vt:lpstr>Segoe UI</vt:lpstr>
      <vt:lpstr>Social Foundicons</vt:lpstr>
      <vt:lpstr>Sosa</vt:lpstr>
      <vt:lpstr>Six 4:3 Dark</vt:lpstr>
      <vt:lpstr>Custom Design</vt:lpstr>
      <vt:lpstr>web sites</vt:lpstr>
      <vt:lpstr>PowerPoint Presentation</vt:lpstr>
      <vt:lpstr>AZURE WEB SITES</vt:lpstr>
      <vt:lpstr>DEPLOYMENT</vt:lpstr>
      <vt:lpstr>DEPLOYMENT SCRIPT</vt:lpstr>
      <vt:lpstr>CONFIGURATION</vt:lpstr>
      <vt:lpstr>XDT TRANSFORM</vt:lpstr>
      <vt:lpstr>XDT TRANSFORM</vt:lpstr>
      <vt:lpstr>XDT TRANSFORM</vt:lpstr>
      <vt:lpstr>XDT TRANSFORM</vt:lpstr>
      <vt:lpstr>SITE EXTENSIONS</vt:lpstr>
      <vt:lpstr>PowerPoint Presentation</vt:lpstr>
      <vt:lpstr>THANK</vt:lpstr>
      <vt:lpstr>Place holder</vt:lpstr>
      <vt:lpstr>PRESENTATION SUMMARY</vt:lpstr>
      <vt:lpstr>ABOUT US</vt:lpstr>
      <vt:lpstr>ABOUT US</vt:lpstr>
      <vt:lpstr>ABOUT US</vt:lpstr>
      <vt:lpstr>ABOUT US</vt:lpstr>
      <vt:lpstr>ABOUT US</vt:lpstr>
      <vt:lpstr>OUR TEAM</vt:lpstr>
      <vt:lpstr>PowerPoint Presentation</vt:lpstr>
      <vt:lpstr>OUR SERVICES</vt:lpstr>
      <vt:lpstr>OUR SERVICES</vt:lpstr>
      <vt:lpstr>SOLUTIONS</vt:lpstr>
      <vt:lpstr>solutions</vt:lpstr>
      <vt:lpstr>SOLUTIONS</vt:lpstr>
      <vt:lpstr>PowerPoint Presentation</vt:lpstr>
      <vt:lpstr>STRATEGIES</vt:lpstr>
      <vt:lpstr>ANALYSIS MARKET</vt:lpstr>
      <vt:lpstr>ANALYSIS TRENDS</vt:lpstr>
      <vt:lpstr>PowerPoint Presentation</vt:lpstr>
      <vt:lpstr>ANALYSIS</vt:lpstr>
      <vt:lpstr>ANALYSIS</vt:lpstr>
      <vt:lpstr>ANALYSIS</vt:lpstr>
      <vt:lpstr>ANALYSIS</vt:lpstr>
      <vt:lpstr>ANALYSIS</vt:lpstr>
      <vt:lpstr>ANALYSIS TWITTER</vt:lpstr>
      <vt:lpstr>ANALYSIS FACEBOOK</vt:lpstr>
      <vt:lpstr>POLLS</vt:lpstr>
      <vt:lpstr>PowerPoint Presentation</vt:lpstr>
      <vt:lpstr>MEET THE COMMUNITY</vt:lpstr>
      <vt:lpstr>OUR PROJECTS</vt:lpstr>
      <vt:lpstr>PowerPoint Presentation</vt:lpstr>
      <vt:lpstr>SHOWCASE VIDEO</vt:lpstr>
      <vt:lpstr>SHOWCASE WEB</vt:lpstr>
      <vt:lpstr>SHOWCASE SEO</vt:lpstr>
      <vt:lpstr>SHOWCASE MOBILE</vt:lpstr>
      <vt:lpstr>PowerPoint Presentation</vt:lpstr>
      <vt:lpstr>PUBLIC EVENTS</vt:lpstr>
      <vt:lpstr>OUR CLIENTS</vt:lpstr>
      <vt:lpstr>TESTIMONIALS</vt:lpstr>
      <vt:lpstr>STATEMENT</vt:lpstr>
      <vt:lpstr>PowerPoint Presentation</vt:lpstr>
      <vt:lpstr>CONTACT US</vt:lpstr>
      <vt:lpstr>FOLLOW US</vt:lpstr>
      <vt:lpstr>THANK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WAWS Secrets Exposed</dc:title>
  <dc:creator>Nik.Molnar@red-gate.com</dc:creator>
  <cp:lastModifiedBy>Nik Molnar</cp:lastModifiedBy>
  <cp:revision>1720</cp:revision>
  <dcterms:created xsi:type="dcterms:W3CDTF">2006-08-16T00:00:00Z</dcterms:created>
  <dcterms:modified xsi:type="dcterms:W3CDTF">2014-05-23T21:35:08Z</dcterms:modified>
</cp:coreProperties>
</file>